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168.xml"/>
  <Override ContentType="application/vnd.openxmlformats-officedocument.presentationml.notesSlide+xml" PartName="/ppt/notesSlides/notesSlide222.xml"/>
  <Override ContentType="application/vnd.openxmlformats-officedocument.presentationml.notesSlide+xml" PartName="/ppt/notesSlides/notesSlide311.xml"/>
  <Override ContentType="application/vnd.openxmlformats-officedocument.presentationml.notesSlide+xml" PartName="/ppt/notesSlides/notesSlide257.xml"/>
  <Override ContentType="application/vnd.openxmlformats-officedocument.presentationml.notesSlide+xml" PartName="/ppt/notesSlides/notesSlide265.xml"/>
  <Override ContentType="application/vnd.openxmlformats-officedocument.presentationml.notesSlide+xml" PartName="/ppt/notesSlides/notesSlide125.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117.xml"/>
  <Override ContentType="application/vnd.openxmlformats-officedocument.presentationml.notesSlide+xml" PartName="/ppt/notesSlides/notesSlide249.xml"/>
  <Override ContentType="application/vnd.openxmlformats-officedocument.presentationml.notesSlide+xml" PartName="/ppt/notesSlides/notesSlide273.xml"/>
  <Override ContentType="application/vnd.openxmlformats-officedocument.presentationml.notesSlide+xml" PartName="/ppt/notesSlides/notesSlide206.xml"/>
  <Override ContentType="application/vnd.openxmlformats-officedocument.presentationml.notesSlide+xml" PartName="/ppt/notesSlides/notesSlide230.xml"/>
  <Override ContentType="application/vnd.openxmlformats-officedocument.presentationml.notesSlide+xml" PartName="/ppt/notesSlides/notesSlide91.xml"/>
  <Override ContentType="application/vnd.openxmlformats-officedocument.presentationml.notesSlide+xml" PartName="/ppt/notesSlides/notesSlide133.xml"/>
  <Override ContentType="application/vnd.openxmlformats-officedocument.presentationml.notesSlide+xml" PartName="/ppt/notesSlides/notesSlide176.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16.xml"/>
  <Override ContentType="application/vnd.openxmlformats-officedocument.presentationml.notesSlide+xml" PartName="/ppt/notesSlides/notesSlide303.xml"/>
  <Override ContentType="application/vnd.openxmlformats-officedocument.presentationml.notesSlide+xml" PartName="/ppt/notesSlides/notesSlide214.xml"/>
  <Override ContentType="application/vnd.openxmlformats-officedocument.presentationml.notesSlide+xml" PartName="/ppt/notesSlides/notesSlide1.xml"/>
  <Override ContentType="application/vnd.openxmlformats-officedocument.presentationml.notesSlide+xml" PartName="/ppt/notesSlides/notesSlide196.xml"/>
  <Override ContentType="application/vnd.openxmlformats-officedocument.presentationml.notesSlide+xml" PartName="/ppt/notesSlides/notesSlide250.xml"/>
  <Override ContentType="application/vnd.openxmlformats-officedocument.presentationml.notesSlide+xml" PartName="/ppt/notesSlides/notesSlide105.xml"/>
  <Override ContentType="application/vnd.openxmlformats-officedocument.presentationml.notesSlide+xml" PartName="/ppt/notesSlides/notesSlide148.xml"/>
  <Override ContentType="application/vnd.openxmlformats-officedocument.presentationml.notesSlide+xml" PartName="/ppt/notesSlides/notesSlide202.xml"/>
  <Override ContentType="application/vnd.openxmlformats-officedocument.presentationml.notesSlide+xml" PartName="/ppt/notesSlides/notesSlide39.xml"/>
  <Override ContentType="application/vnd.openxmlformats-officedocument.presentationml.notesSlide+xml" PartName="/ppt/notesSlides/notesSlide293.xml"/>
  <Override ContentType="application/vnd.openxmlformats-officedocument.presentationml.notesSlide+xml" PartName="/ppt/notesSlides/notesSlide137.xml"/>
  <Override ContentType="application/vnd.openxmlformats-officedocument.presentationml.notesSlide+xml" PartName="/ppt/notesSlides/notesSlide277.xml"/>
  <Override ContentType="application/vnd.openxmlformats-officedocument.presentationml.notesSlide+xml" PartName="/ppt/notesSlides/notesSlide87.xml"/>
  <Override ContentType="application/vnd.openxmlformats-officedocument.presentationml.notesSlide+xml" PartName="/ppt/notesSlides/notesSlide44.xml"/>
  <Override ContentType="application/vnd.openxmlformats-officedocument.presentationml.notesSlide+xml" PartName="/ppt/notesSlides/notesSlide234.xml"/>
  <Override ContentType="application/vnd.openxmlformats-officedocument.presentationml.notesSlide+xml" PartName="/ppt/notesSlides/notesSlide141.xml"/>
  <Override ContentType="application/vnd.openxmlformats-officedocument.presentationml.notesSlide+xml" PartName="/ppt/notesSlides/notesSlide153.xml"/>
  <Override ContentType="application/vnd.openxmlformats-officedocument.presentationml.notesSlide+xml" PartName="/ppt/notesSlides/notesSlide110.xml"/>
  <Override ContentType="application/vnd.openxmlformats-officedocument.presentationml.notesSlide+xml" PartName="/ppt/notesSlides/notesSlide184.xml"/>
  <Override ContentType="application/vnd.openxmlformats-officedocument.presentationml.notesSlide+xml" PartName="/ppt/notesSlides/notesSlide75.xml"/>
  <Override ContentType="application/vnd.openxmlformats-officedocument.presentationml.notesSlide+xml" PartName="/ppt/notesSlides/notesSlide281.xml"/>
  <Override ContentType="application/vnd.openxmlformats-officedocument.presentationml.notesSlide+xml" PartName="/ppt/notesSlides/notesSlide229.xml"/>
  <Override ContentType="application/vnd.openxmlformats-officedocument.presentationml.notesSlide+xml" PartName="/ppt/notesSlides/notesSlide180.xml"/>
  <Override ContentType="application/vnd.openxmlformats-officedocument.presentationml.notesSlide+xml" PartName="/ppt/notesSlides/notesSlide172.xml"/>
  <Override ContentType="application/vnd.openxmlformats-officedocument.presentationml.notesSlide+xml" PartName="/ppt/notesSlides/notesSlide261.xml"/>
  <Override ContentType="application/vnd.openxmlformats-officedocument.presentationml.notesSlide+xml" PartName="/ppt/notesSlides/notesSlide9.xml"/>
  <Override ContentType="application/vnd.openxmlformats-officedocument.presentationml.notesSlide+xml" PartName="/ppt/notesSlides/notesSlide63.xml"/>
  <Override ContentType="application/vnd.openxmlformats-officedocument.presentationml.notesSlide+xml" PartName="/ppt/notesSlides/notesSlide270.xml"/>
  <Override ContentType="application/vnd.openxmlformats-officedocument.presentationml.notesSlide+xml" PartName="/ppt/notesSlides/notesSlide20.xml"/>
  <Override ContentType="application/vnd.openxmlformats-officedocument.presentationml.notesSlide+xml" PartName="/ppt/notesSlides/notesSlide210.xml"/>
  <Override ContentType="application/vnd.openxmlformats-officedocument.presentationml.notesSlide+xml" PartName="/ppt/notesSlides/notesSlide315.xml"/>
  <Override ContentType="application/vnd.openxmlformats-officedocument.presentationml.notesSlide+xml" PartName="/ppt/notesSlides/notesSlide129.xml"/>
  <Override ContentType="application/vnd.openxmlformats-officedocument.presentationml.notesSlide+xml" PartName="/ppt/notesSlides/notesSlide60.xml"/>
  <Override ContentType="application/vnd.openxmlformats-officedocument.presentationml.notesSlide+xml" PartName="/ppt/notesSlides/notesSlide296.xml"/>
  <Override ContentType="application/vnd.openxmlformats-officedocument.presentationml.notesSlide+xml" PartName="/ppt/notesSlides/notesSlide253.xml"/>
  <Override ContentType="application/vnd.openxmlformats-officedocument.presentationml.notesSlide+xml" PartName="/ppt/notesSlides/notesSlide144.xml"/>
  <Override ContentType="application/vnd.openxmlformats-officedocument.presentationml.notesSlide+xml" PartName="/ppt/notesSlides/notesSlide48.xml"/>
  <Override ContentType="application/vnd.openxmlformats-officedocument.presentationml.notesSlide+xml" PartName="/ppt/notesSlides/notesSlide238.xml"/>
  <Override ContentType="application/vnd.openxmlformats-officedocument.presentationml.notesSlide+xml" PartName="/ppt/notesSlides/notesSlide157.xml"/>
  <Override ContentType="application/vnd.openxmlformats-officedocument.presentationml.notesSlide+xml" PartName="/ppt/notesSlides/notesSlide114.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52.xml"/>
  <Override ContentType="application/vnd.openxmlformats-officedocument.presentationml.notesSlide+xml" PartName="/ppt/notesSlides/notesSlide35.xml"/>
  <Override ContentType="application/vnd.openxmlformats-officedocument.presentationml.notesSlide+xml" PartName="/ppt/notesSlides/notesSlide161.xml"/>
  <Override ContentType="application/vnd.openxmlformats-officedocument.presentationml.notesSlide+xml" PartName="/ppt/notesSlides/notesSlide306.xml"/>
  <Override ContentType="application/vnd.openxmlformats-officedocument.presentationml.notesSlide+xml" PartName="/ppt/notesSlides/notesSlide5.xml"/>
  <Override ContentType="application/vnd.openxmlformats-officedocument.presentationml.notesSlide+xml" PartName="/ppt/notesSlides/notesSlide187.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285.xml"/>
  <Override ContentType="application/vnd.openxmlformats-officedocument.presentationml.notesSlide+xml" PartName="/ppt/notesSlides/notesSlide225.xml"/>
  <Override ContentType="application/vnd.openxmlformats-officedocument.presentationml.notesSlide+xml" PartName="/ppt/notesSlides/notesSlide242.xml"/>
  <Override ContentType="application/vnd.openxmlformats-officedocument.presentationml.notesSlide+xml" PartName="/ppt/notesSlides/notesSlide268.xml"/>
  <Override ContentType="application/vnd.openxmlformats-officedocument.presentationml.notesSlide+xml" PartName="/ppt/notesSlides/notesSlide290.xml"/>
  <Override ContentType="application/vnd.openxmlformats-officedocument.presentationml.notesSlide+xml" PartName="/ppt/notesSlides/notesSlide274.xml"/>
  <Override ContentType="application/vnd.openxmlformats-officedocument.presentationml.notesSlide+xml" PartName="/ppt/notesSlides/notesSlide84.xml"/>
  <Override ContentType="application/vnd.openxmlformats-officedocument.presentationml.notesSlide+xml" PartName="/ppt/notesSlides/notesSlide302.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24.xml"/>
  <Override ContentType="application/vnd.openxmlformats-officedocument.presentationml.notesSlide+xml" PartName="/ppt/notesSlides/notesSlide256.xml"/>
  <Override ContentType="application/vnd.openxmlformats-officedocument.presentationml.notesSlide+xml" PartName="/ppt/notesSlides/notesSlide213.xml"/>
  <Override ContentType="application/vnd.openxmlformats-officedocument.presentationml.notesSlide+xml" PartName="/ppt/notesSlides/notesSlide223.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177.xml"/>
  <Override ContentType="application/vnd.openxmlformats-officedocument.presentationml.notesSlide+xml" PartName="/ppt/notesSlides/notesSlide231.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266.xml"/>
  <Override ContentType="application/vnd.openxmlformats-officedocument.presentationml.notesSlide+xml" PartName="/ppt/notesSlides/notesSlide90.xml"/>
  <Override ContentType="application/vnd.openxmlformats-officedocument.presentationml.notesSlide+xml" PartName="/ppt/notesSlides/notesSlide134.xml"/>
  <Override ContentType="application/vnd.openxmlformats-officedocument.presentationml.notesSlide+xml" PartName="/ppt/notesSlides/notesSlide4.xml"/>
  <Override ContentType="application/vnd.openxmlformats-officedocument.presentationml.notesSlide+xml" PartName="/ppt/notesSlides/notesSlide203.xml"/>
  <Override ContentType="application/vnd.openxmlformats-officedocument.presentationml.notesSlide+xml" PartName="/ppt/notesSlides/notesSlide13.xml"/>
  <Override ContentType="application/vnd.openxmlformats-officedocument.presentationml.notesSlide+xml" PartName="/ppt/notesSlides/notesSlide246.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152.xml"/>
  <Override ContentType="application/vnd.openxmlformats-officedocument.presentationml.notesSlide+xml" PartName="/ppt/notesSlides/notesSlide195.xml"/>
  <Override ContentType="application/vnd.openxmlformats-officedocument.presentationml.notesSlide+xml" PartName="/ppt/notesSlides/notesSlide289.xml"/>
  <Override ContentType="application/vnd.openxmlformats-officedocument.presentationml.notesSlide+xml" PartName="/ppt/notesSlides/notesSlide280.xml"/>
  <Override ContentType="application/vnd.openxmlformats-officedocument.presentationml.notesSlide+xml" PartName="/ppt/notesSlides/notesSlide183.xml"/>
  <Override ContentType="application/vnd.openxmlformats-officedocument.presentationml.notesSlide+xml" PartName="/ppt/notesSlides/notesSlide217.xml"/>
  <Override ContentType="application/vnd.openxmlformats-officedocument.presentationml.notesSlide+xml" PartName="/ppt/notesSlides/notesSlide61.xml"/>
  <Override ContentType="application/vnd.openxmlformats-officedocument.presentationml.notesSlide+xml" PartName="/ppt/notesSlides/notesSlide118.xml"/>
  <Override ContentType="application/vnd.openxmlformats-officedocument.presentationml.notesSlide+xml" PartName="/ppt/notesSlides/notesSlide167.xml"/>
  <Override ContentType="application/vnd.openxmlformats-officedocument.presentationml.notesSlide+xml" PartName="/ppt/notesSlides/notesSlide140.xml"/>
  <Override ContentType="application/vnd.openxmlformats-officedocument.presentationml.notesSlide+xml" PartName="/ppt/notesSlides/notesSlide314.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51.xml"/>
  <Override ContentType="application/vnd.openxmlformats-officedocument.presentationml.notesSlide+xml" PartName="/ppt/notesSlides/notesSlide294.xml"/>
  <Override ContentType="application/vnd.openxmlformats-officedocument.presentationml.notesSlide+xml" PartName="/ppt/notesSlides/notesSlide149.xml"/>
  <Override ContentType="application/vnd.openxmlformats-officedocument.presentationml.notesSlide+xml" PartName="/ppt/notesSlides/notesSlide252.xml"/>
  <Override ContentType="application/vnd.openxmlformats-officedocument.presentationml.notesSlide+xml" PartName="/ppt/notesSlides/notesSlide62.xml"/>
  <Override ContentType="application/vnd.openxmlformats-officedocument.presentationml.notesSlide+xml" PartName="/ppt/notesSlides/notesSlide295.xml"/>
  <Override ContentType="application/vnd.openxmlformats-officedocument.presentationml.notesSlide+xml" PartName="/ppt/notesSlides/notesSlide235.xml"/>
  <Override ContentType="application/vnd.openxmlformats-officedocument.presentationml.notesSlide+xml" PartName="/ppt/notesSlides/notesSlide45.xml"/>
  <Override ContentType="application/vnd.openxmlformats-officedocument.presentationml.notesSlide+xml" PartName="/ppt/notesSlides/notesSlide28.xml"/>
  <Override ContentType="application/vnd.openxmlformats-officedocument.presentationml.notesSlide+xml" PartName="/ppt/notesSlides/notesSlide139.xml"/>
  <Override ContentType="application/vnd.openxmlformats-officedocument.presentationml.notesSlide+xml" PartName="/ppt/notesSlides/notesSlide278.xml"/>
  <Override ContentType="application/vnd.openxmlformats-officedocument.presentationml.notesSlide+xml" PartName="/ppt/notesSlides/notesSlide228.xml"/>
  <Override ContentType="application/vnd.openxmlformats-officedocument.presentationml.notesSlide+xml" PartName="/ppt/notesSlides/notesSlide55.xml"/>
  <Override ContentType="application/vnd.openxmlformats-officedocument.presentationml.notesSlide+xml" PartName="/ppt/notesSlides/notesSlide156.xml"/>
  <Override ContentType="application/vnd.openxmlformats-officedocument.presentationml.notesSlide+xml" PartName="/ppt/notesSlides/notesSlide12.xml"/>
  <Override ContentType="application/vnd.openxmlformats-officedocument.presentationml.notesSlide+xml" PartName="/ppt/notesSlides/notesSlide113.xml"/>
  <Override ContentType="application/vnd.openxmlformats-officedocument.presentationml.notesSlide+xml" PartName="/ppt/notesSlides/notesSlide199.xml"/>
  <Override ContentType="application/vnd.openxmlformats-officedocument.presentationml.notesSlide+xml" PartName="/ppt/notesSlides/notesSlide245.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288.xml"/>
  <Override ContentType="application/vnd.openxmlformats-officedocument.presentationml.notesSlide+xml" PartName="/ppt/notesSlides/notesSlide190.xml"/>
  <Override ContentType="application/vnd.openxmlformats-officedocument.presentationml.notesSlide+xml" PartName="/ppt/notesSlides/notesSlide218.xml"/>
  <Override ContentType="application/vnd.openxmlformats-officedocument.presentationml.notesSlide+xml" PartName="/ppt/notesSlides/notesSlide262.xml"/>
  <Override ContentType="application/vnd.openxmlformats-officedocument.presentationml.notesSlide+xml" PartName="/ppt/notesSlides/notesSlide8.xml"/>
  <Override ContentType="application/vnd.openxmlformats-officedocument.presentationml.notesSlide+xml" PartName="/ppt/notesSlides/notesSlide130.xml"/>
  <Override ContentType="application/vnd.openxmlformats-officedocument.presentationml.notesSlide+xml" PartName="/ppt/notesSlides/notesSlide38.xml"/>
  <Override ContentType="application/vnd.openxmlformats-officedocument.presentationml.notesSlide+xml" PartName="/ppt/notesSlides/notesSlide173.xml"/>
  <Override ContentType="application/vnd.openxmlformats-officedocument.presentationml.notesSlide+xml" PartName="/ppt/notesSlides/notesSlide307.xml"/>
  <Override ContentType="application/vnd.openxmlformats-officedocument.presentationml.notesSlide+xml" PartName="/ppt/notesSlides/notesSlide284.xml"/>
  <Override ContentType="application/vnd.openxmlformats-officedocument.presentationml.notesSlide+xml" PartName="/ppt/notesSlides/notesSlide128.xml"/>
  <Override ContentType="application/vnd.openxmlformats-officedocument.presentationml.notesSlide+xml" PartName="/ppt/notesSlides/notesSlide267.xml"/>
  <Override ContentType="application/vnd.openxmlformats-officedocument.presentationml.notesSlide+xml" PartName="/ppt/notesSlides/notesSlide224.xml"/>
  <Override ContentType="application/vnd.openxmlformats-officedocument.presentationml.notesSlide+xml" PartName="/ppt/notesSlides/notesSlide241.xml"/>
  <Override ContentType="application/vnd.openxmlformats-officedocument.presentationml.notesSlide+xml" PartName="/ppt/notesSlides/notesSlide162.xml"/>
  <Override ContentType="application/vnd.openxmlformats-officedocument.presentationml.notesSlide+xml" PartName="/ppt/notesSlides/notesSlide49.xml"/>
  <Override ContentType="application/vnd.openxmlformats-officedocument.presentationml.notesSlide+xml" PartName="/ppt/notesSlides/notesSlide145.xml"/>
  <Override ContentType="application/vnd.openxmlformats-officedocument.presentationml.notesSlide+xml" PartName="/ppt/notesSlides/notesSlide207.xml"/>
  <Override ContentType="application/vnd.openxmlformats-officedocument.presentationml.notesSlide+xml" PartName="/ppt/notesSlides/notesSlide299.xml"/>
  <Override ContentType="application/vnd.openxmlformats-officedocument.presentationml.notesSlide+xml" PartName="/ppt/notesSlides/notesSlide102.xml"/>
  <Override ContentType="application/vnd.openxmlformats-officedocument.presentationml.notesSlide+xml" PartName="/ppt/notesSlides/notesSlide8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88.xml"/>
  <Override ContentType="application/vnd.openxmlformats-officedocument.presentationml.notesSlide+xml" PartName="/ppt/notesSlides/notesSlide3.xml"/>
  <Override ContentType="application/vnd.openxmlformats-officedocument.presentationml.notesSlide+xml" PartName="/ppt/notesSlides/notesSlide291.xml"/>
  <Override ContentType="application/vnd.openxmlformats-officedocument.presentationml.notesSlide+xml" PartName="/ppt/notesSlides/notesSlide50.xml"/>
  <Override ContentType="application/vnd.openxmlformats-officedocument.presentationml.notesSlide+xml" PartName="/ppt/notesSlides/notesSlide239.xml"/>
  <Override ContentType="application/vnd.openxmlformats-officedocument.presentationml.notesSlide+xml" PartName="/ppt/notesSlides/notesSlide240.xml"/>
  <Override ContentType="application/vnd.openxmlformats-officedocument.presentationml.notesSlide+xml" PartName="/ppt/notesSlides/notesSlide107.xml"/>
  <Override ContentType="application/vnd.openxmlformats-officedocument.presentationml.notesSlide+xml" PartName="/ppt/notesSlides/notesSlide186.xml"/>
  <Override ContentType="application/vnd.openxmlformats-officedocument.presentationml.notesSlide+xml" PartName="/ppt/notesSlides/notesSlide143.xml"/>
  <Override ContentType="application/vnd.openxmlformats-officedocument.presentationml.notesSlide+xml" PartName="/ppt/notesSlides/notesSlide151.xml"/>
  <Override ContentType="application/vnd.openxmlformats-officedocument.presentationml.notesSlide+xml" PartName="/ppt/notesSlides/notesSlide283.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232.xml"/>
  <Override ContentType="application/vnd.openxmlformats-officedocument.presentationml.notesSlide+xml" PartName="/ppt/notesSlides/notesSlide275.xml"/>
  <Override ContentType="application/vnd.openxmlformats-officedocument.presentationml.notesSlide+xml" PartName="/ppt/notesSlides/notesSlide85.xml"/>
  <Override ContentType="application/vnd.openxmlformats-officedocument.presentationml.notesSlide+xml" PartName="/ppt/notesSlides/notesSlide194.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73.xml"/>
  <Override ContentType="application/vnd.openxmlformats-officedocument.presentationml.notesSlide+xml" PartName="/ppt/notesSlides/notesSlide119.xml"/>
  <Override ContentType="application/vnd.openxmlformats-officedocument.presentationml.notesSlide+xml" PartName="/ppt/notesSlides/notesSlide263.xml"/>
  <Override ContentType="application/vnd.openxmlformats-officedocument.presentationml.notesSlide+xml" PartName="/ppt/notesSlides/notesSlide259.xml"/>
  <Override ContentType="application/vnd.openxmlformats-officedocument.presentationml.notesSlide+xml" PartName="/ppt/notesSlides/notesSlide81.xml"/>
  <Override ContentType="application/vnd.openxmlformats-officedocument.presentationml.notesSlide+xml" PartName="/ppt/notesSlides/notesSlide166.xml"/>
  <Override ContentType="application/vnd.openxmlformats-officedocument.presentationml.notesSlide+xml" PartName="/ppt/notesSlides/notesSlide182.xml"/>
  <Override ContentType="application/vnd.openxmlformats-officedocument.presentationml.notesSlide+xml" PartName="/ppt/notesSlides/notesSlide30.xml"/>
  <Override ContentType="application/vnd.openxmlformats-officedocument.presentationml.notesSlide+xml" PartName="/ppt/notesSlides/notesSlide220.xml"/>
  <Override ContentType="application/vnd.openxmlformats-officedocument.presentationml.notesSlide+xml" PartName="/ppt/notesSlides/notesSlide313.xml"/>
  <Override ContentType="application/vnd.openxmlformats-officedocument.presentationml.notesSlide+xml" PartName="/ppt/notesSlides/notesSlide69.xml"/>
  <Override ContentType="application/vnd.openxmlformats-officedocument.presentationml.notesSlide+xml" PartName="/ppt/notesSlides/notesSlide178.xml"/>
  <Override ContentType="application/vnd.openxmlformats-officedocument.presentationml.notesSlide+xml" PartName="/ppt/notesSlides/notesSlide26.xml"/>
  <Override ContentType="application/vnd.openxmlformats-officedocument.presentationml.notesSlide+xml" PartName="/ppt/notesSlides/notesSlide135.xml"/>
  <Override ContentType="application/vnd.openxmlformats-officedocument.presentationml.notesSlide+xml" PartName="/ppt/notesSlides/notesSlide93.xml"/>
  <Override ContentType="application/vnd.openxmlformats-officedocument.presentationml.notesSlide+xml" PartName="/ppt/notesSlides/notesSlide204.xml"/>
  <Override ContentType="application/vnd.openxmlformats-officedocument.presentationml.notesSlide+xml" PartName="/ppt/notesSlides/notesSlide247.xml"/>
  <Override ContentType="application/vnd.openxmlformats-officedocument.presentationml.notesSlide+xml" PartName="/ppt/notesSlides/notesSlide301.xml"/>
  <Override ContentType="application/vnd.openxmlformats-officedocument.presentationml.notesSlide+xml" PartName="/ppt/notesSlides/notesSlide57.xml"/>
  <Override ContentType="application/vnd.openxmlformats-officedocument.presentationml.notesSlide+xml" PartName="/ppt/notesSlides/notesSlide123.xml"/>
  <Override ContentType="application/vnd.openxmlformats-officedocument.presentationml.notesSlide+xml" PartName="/ppt/notesSlides/notesSlide171.xml"/>
  <Override ContentType="application/vnd.openxmlformats-officedocument.presentationml.notesSlide+xml" PartName="/ppt/notesSlides/notesSlide14.xml"/>
  <Override ContentType="application/vnd.openxmlformats-officedocument.presentationml.notesSlide+xml" PartName="/ppt/notesSlides/notesSlide216.xml"/>
  <Override ContentType="application/vnd.openxmlformats-officedocument.presentationml.notesSlide+xml" PartName="/ppt/notesSlides/notesSlide227.xml"/>
  <Override ContentType="application/vnd.openxmlformats-officedocument.presentationml.notesSlide+xml" PartName="/ppt/notesSlides/notesSlide37.xml"/>
  <Override ContentType="application/vnd.openxmlformats-officedocument.presentationml.notesSlide+xml" PartName="/ppt/notesSlides/notesSlide138.xml"/>
  <Override ContentType="application/vnd.openxmlformats-officedocument.presentationml.notesSlide+xml" PartName="/ppt/notesSlides/notesSlide163.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98.xml"/>
  <Override ContentType="application/vnd.openxmlformats-officedocument.presentationml.notesSlide+xml" PartName="/ppt/notesSlides/notesSlide112.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155.xml"/>
  <Override ContentType="application/vnd.openxmlformats-officedocument.presentationml.notesSlide+xml" PartName="/ppt/notesSlides/notesSlide287.xml"/>
  <Override ContentType="application/vnd.openxmlformats-officedocument.presentationml.notesSlide+xml" PartName="/ppt/notesSlides/notesSlide189.xml"/>
  <Override ContentType="application/vnd.openxmlformats-officedocument.presentationml.notesSlide+xml" PartName="/ppt/notesSlides/notesSlide46.xml"/>
  <Override ContentType="application/vnd.openxmlformats-officedocument.presentationml.notesSlide+xml" PartName="/ppt/notesSlides/notesSlide89.xml"/>
  <Override ContentType="application/vnd.openxmlformats-officedocument.presentationml.notesSlide+xml" PartName="/ppt/notesSlides/notesSlide146.xml"/>
  <Override ContentType="application/vnd.openxmlformats-officedocument.presentationml.notesSlide+xml" PartName="/ppt/notesSlides/notesSlide219.xml"/>
  <Override ContentType="application/vnd.openxmlformats-officedocument.presentationml.notesSlide+xml" PartName="/ppt/notesSlides/notesSlide11.xml"/>
  <Override ContentType="application/vnd.openxmlformats-officedocument.presentationml.notesSlide+xml" PartName="/ppt/notesSlides/notesSlide120.xml"/>
  <Override ContentType="application/vnd.openxmlformats-officedocument.presentationml.notesSlide+xml" PartName="/ppt/notesSlides/notesSlide308.xml"/>
  <Override ContentType="application/vnd.openxmlformats-officedocument.presentationml.notesSlide+xml" PartName="/ppt/notesSlides/notesSlide279.xml"/>
  <Override ContentType="application/vnd.openxmlformats-officedocument.presentationml.notesSlide+xml" PartName="/ppt/notesSlides/notesSlide236.xml"/>
  <Override ContentType="application/vnd.openxmlformats-officedocument.presentationml.notesSlide+xml" PartName="/ppt/notesSlides/notesSlide244.xml"/>
  <Override ContentType="application/vnd.openxmlformats-officedocument.presentationml.notesSlide+xml" PartName="/ppt/notesSlides/notesSlide201.xml"/>
  <Override ContentType="application/vnd.openxmlformats-officedocument.presentationml.notesSlide+xml" PartName="/ppt/notesSlides/notesSlide18.xml"/>
  <Override ContentType="application/vnd.openxmlformats-officedocument.presentationml.notesSlide+xml" PartName="/ppt/notesSlides/notesSlide131.xml"/>
  <Override ContentType="application/vnd.openxmlformats-officedocument.presentationml.notesSlide+xml" PartName="/ppt/notesSlides/notesSlide127.xml"/>
  <Override ContentType="application/vnd.openxmlformats-officedocument.presentationml.notesSlide+xml" PartName="/ppt/notesSlides/notesSlide191.xml"/>
  <Override ContentType="application/vnd.openxmlformats-officedocument.presentationml.notesSlide+xml" PartName="/ppt/notesSlides/notesSlide20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65.xml"/>
  <Override ContentType="application/vnd.openxmlformats-officedocument.presentationml.notesSlide+xml" PartName="/ppt/notesSlides/notesSlide174.xml"/>
  <Override ContentType="application/vnd.openxmlformats-officedocument.presentationml.notesSlide+xml" PartName="/ppt/notesSlides/notesSlide304.xml"/>
  <Override ContentType="application/vnd.openxmlformats-officedocument.presentationml.notesSlide+xml" PartName="/ppt/notesSlides/notesSlide272.xml"/>
  <Override ContentType="application/vnd.openxmlformats-officedocument.presentationml.notesSlide+xml" PartName="/ppt/notesSlides/notesSlide310.xml"/>
  <Override ContentType="application/vnd.openxmlformats-officedocument.presentationml.notesSlide+xml" PartName="/ppt/notesSlides/notesSlide255.xml"/>
  <Override ContentType="application/vnd.openxmlformats-officedocument.presentationml.notesSlide+xml" PartName="/ppt/notesSlides/notesSlide212.xml"/>
  <Override ContentType="application/vnd.openxmlformats-officedocument.presentationml.notesSlide+xml" PartName="/ppt/notesSlides/notesSlide298.xml"/>
  <Override ContentType="application/vnd.openxmlformats-officedocument.presentationml.notesSlide+xml" PartName="/ppt/notesSlides/notesSlide92.xml"/>
  <Override ContentType="application/vnd.openxmlformats-officedocument.presentationml.notesSlide+xml" PartName="/ppt/notesSlides/notesSlide193.xml"/>
  <Override ContentType="application/vnd.openxmlformats-officedocument.presentationml.notesSlide+xml" PartName="/ppt/notesSlides/notesSlide282.xml"/>
  <Override ContentType="application/vnd.openxmlformats-officedocument.presentationml.notesSlide+xml" PartName="/ppt/notesSlides/notesSlide150.xml"/>
  <Override ContentType="application/vnd.openxmlformats-officedocument.presentationml.notesSlide+xml" PartName="/ppt/notesSlides/notesSlide142.xml"/>
  <Override ContentType="application/vnd.openxmlformats-officedocument.presentationml.notesSlide+xml" PartName="/ppt/notesSlides/notesSlide248.xml"/>
  <Override ContentType="application/vnd.openxmlformats-officedocument.presentationml.notesSlide+xml" PartName="/ppt/notesSlides/notesSlide116.xml"/>
  <Override ContentType="application/vnd.openxmlformats-officedocument.presentationml.notesSlide+xml" PartName="/ppt/notesSlides/notesSlide15.xml"/>
  <Override ContentType="application/vnd.openxmlformats-officedocument.presentationml.notesSlide+xml" PartName="/ppt/notesSlides/notesSlide159.xml"/>
  <Override ContentType="application/vnd.openxmlformats-officedocument.presentationml.notesSlide+xml" PartName="/ppt/notesSlides/notesSlide185.xml"/>
  <Override ContentType="application/vnd.openxmlformats-officedocument.presentationml.notesSlide+xml" PartName="/ppt/notesSlides/notesSlide215.xml"/>
  <Override ContentType="application/vnd.openxmlformats-officedocument.presentationml.notesSlide+xml" PartName="/ppt/notesSlides/notesSlide126.xml"/>
  <Override ContentType="application/vnd.openxmlformats-officedocument.presentationml.notesSlide+xml" PartName="/ppt/notesSlides/notesSlide68.xml"/>
  <Override ContentType="application/vnd.openxmlformats-officedocument.presentationml.notesSlide+xml" PartName="/ppt/notesSlides/notesSlide258.xml"/>
  <Override ContentType="application/vnd.openxmlformats-officedocument.presentationml.notesSlide+xml" PartName="/ppt/notesSlides/notesSlide312.xml"/>
  <Override ContentType="application/vnd.openxmlformats-officedocument.presentationml.notesSlide+xml" PartName="/ppt/notesSlides/notesSlide169.xml"/>
  <Override ContentType="application/vnd.openxmlformats-officedocument.presentationml.notesSlide+xml" PartName="/ppt/notesSlides/notesSlide292.xml"/>
  <Override ContentType="application/vnd.openxmlformats-officedocument.presentationml.notesSlide+xml" PartName="/ppt/notesSlides/notesSlide205.xml"/>
  <Override ContentType="application/vnd.openxmlformats-officedocument.presentationml.notesSlide+xml" PartName="/ppt/notesSlides/notesSlide108.xml"/>
  <Override ContentType="application/vnd.openxmlformats-officedocument.presentationml.notesSlide+xml" PartName="/ppt/notesSlides/notesSlide25.xml"/>
  <Override ContentType="application/vnd.openxmlformats-officedocument.presentationml.notesSlide+xml" PartName="/ppt/notesSlides/notesSlide160.xml"/>
  <Override ContentType="application/vnd.openxmlformats-officedocument.presentationml.notesSlide+xml" PartName="/ppt/notesSlides/notesSlide43.xml"/>
  <Override ContentType="application/vnd.openxmlformats-officedocument.presentationml.notesSlide+xml" PartName="/ppt/notesSlides/notesSlide276.xml"/>
  <Override ContentType="application/vnd.openxmlformats-officedocument.presentationml.notesSlide+xml" PartName="/ppt/notesSlides/notesSlide86.xml"/>
  <Override ContentType="application/vnd.openxmlformats-officedocument.presentationml.notesSlide+xml" PartName="/ppt/notesSlides/notesSlide179.xml"/>
  <Override ContentType="application/vnd.openxmlformats-officedocument.presentationml.notesSlide+xml" PartName="/ppt/notesSlides/notesSlide233.xml"/>
  <Override ContentType="application/vnd.openxmlformats-officedocument.presentationml.notesSlide+xml" PartName="/ppt/notesSlides/notesSlide300.xml"/>
  <Override ContentType="application/vnd.openxmlformats-officedocument.presentationml.notesSlide+xml" PartName="/ppt/notesSlides/notesSlide165.xml"/>
  <Override ContentType="application/vnd.openxmlformats-officedocument.presentationml.notesSlide+xml" PartName="/ppt/notesSlides/notesSlide122.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264.xml"/>
  <Override ContentType="application/vnd.openxmlformats-officedocument.presentationml.notesSlide+xml" PartName="/ppt/notesSlides/notesSlide74.xml"/>
  <Override ContentType="application/vnd.openxmlformats-officedocument.presentationml.notesSlide+xml" PartName="/ppt/notesSlides/notesSlide170.xml"/>
  <Override ContentType="application/vnd.openxmlformats-officedocument.presentationml.notesSlide+xml" PartName="/ppt/notesSlides/notesSlide197.xml"/>
  <Override ContentType="application/vnd.openxmlformats-officedocument.presentationml.notesSlide+xml" PartName="/ppt/notesSlides/notesSlide221.xml"/>
  <Override ContentType="application/vnd.openxmlformats-officedocument.presentationml.notesSlide+xml" PartName="/ppt/notesSlides/notesSlide58.xml"/>
  <Override ContentType="application/vnd.openxmlformats-officedocument.presentationml.notesSlide+xml" PartName="/ppt/notesSlides/notesSlide154.xml"/>
  <Override ContentType="application/vnd.openxmlformats-officedocument.presentationml.notesSlide+xml" PartName="/ppt/notesSlides/notesSlide136.xml"/>
  <Override ContentType="application/vnd.openxmlformats-officedocument.presentationml.notesSlide+xml" PartName="/ppt/notesSlides/notesSlide309.xml"/>
  <Override ContentType="application/vnd.openxmlformats-officedocument.presentationml.notesSlide+xml" PartName="/ppt/notesSlides/notesSlide2.xml"/>
  <Override ContentType="application/vnd.openxmlformats-officedocument.presentationml.notesSlide+xml" PartName="/ppt/notesSlides/notesSlide260.xml"/>
  <Override ContentType="application/vnd.openxmlformats-officedocument.presentationml.notesSlide+xml" PartName="/ppt/notesSlides/notesSlide316.xml"/>
  <Override ContentType="application/vnd.openxmlformats-officedocument.presentationml.notesSlide+xml" PartName="/ppt/notesSlides/notesSlide70.xml"/>
  <Override ContentType="application/vnd.openxmlformats-officedocument.presentationml.notesSlide+xml" PartName="/ppt/notesSlides/notesSlide243.xml"/>
  <Override ContentType="application/vnd.openxmlformats-officedocument.presentationml.notesSlide+xml" PartName="/ppt/notesSlides/notesSlide111.xml"/>
  <Override ContentType="application/vnd.openxmlformats-officedocument.presentationml.notesSlide+xml" PartName="/ppt/notesSlides/notesSlide226.xml"/>
  <Override ContentType="application/vnd.openxmlformats-officedocument.presentationml.notesSlide+xml" PartName="/ppt/notesSlides/notesSlide269.xml"/>
  <Override ContentType="application/vnd.openxmlformats-officedocument.presentationml.notesSlide+xml" PartName="/ppt/notesSlides/notesSlide200.xml"/>
  <Override ContentType="application/vnd.openxmlformats-officedocument.presentationml.notesSlide+xml" PartName="/ppt/notesSlides/notesSlide181.xml"/>
  <Override ContentType="application/vnd.openxmlformats-officedocument.presentationml.notesSlide+xml" PartName="/ppt/notesSlides/notesSlide47.xml"/>
  <Override ContentType="application/vnd.openxmlformats-officedocument.presentationml.notesSlide+xml" PartName="/ppt/notesSlides/notesSlide209.xml"/>
  <Override ContentType="application/vnd.openxmlformats-officedocument.presentationml.notesSlide+xml" PartName="/ppt/notesSlides/notesSlide104.xml"/>
  <Override ContentType="application/vnd.openxmlformats-officedocument.presentationml.notesSlide+xml" PartName="/ppt/notesSlides/notesSlide147.xml"/>
  <Override ContentType="application/vnd.openxmlformats-officedocument.presentationml.notesSlide+xml" PartName="/ppt/notesSlides/notesSlide21.xml"/>
  <Override ContentType="application/vnd.openxmlformats-officedocument.presentationml.notesSlide+xml" PartName="/ppt/notesSlides/notesSlide164.xml"/>
  <Override ContentType="application/vnd.openxmlformats-officedocument.presentationml.notesSlide+xml" PartName="/ppt/notesSlides/notesSlide64.xml"/>
  <Override ContentType="application/vnd.openxmlformats-officedocument.presentationml.notesSlide+xml" PartName="/ppt/notesSlides/notesSlide121.xml"/>
  <Override ContentType="application/vnd.openxmlformats-officedocument.presentationml.notesSlide+xml" PartName="/ppt/notesSlides/notesSlide305.xml"/>
  <Override ContentType="application/vnd.openxmlformats-officedocument.presentationml.notesSlide+xml" PartName="/ppt/notesSlides/notesSlide6.xml"/>
  <Override ContentType="application/vnd.openxmlformats-officedocument.presentationml.notesSlide+xml" PartName="/ppt/notesSlides/notesSlide271.xml"/>
  <Override ContentType="application/vnd.openxmlformats-officedocument.presentationml.notesSlide+xml" PartName="/ppt/notesSlides/notesSlide237.xml"/>
  <Override ContentType="application/vnd.openxmlformats-officedocument.presentationml.notesSlide+xml" PartName="/ppt/notesSlides/notesSlide297.xml"/>
  <Override ContentType="application/vnd.openxmlformats-officedocument.presentationml.notesSlide+xml" PartName="/ppt/notesSlides/notesSlide211.xml"/>
  <Override ContentType="application/vnd.openxmlformats-officedocument.presentationml.notesSlide+xml" PartName="/ppt/notesSlides/notesSlide254.xml"/>
  <Override ContentType="application/vnd.openxmlformats-officedocument.presentationml.notesSlide+xml" PartName="/ppt/notesSlides/notesSlide79.xml"/>
  <Override ContentType="application/vnd.openxmlformats-officedocument.presentationml.notesSlide+xml" PartName="/ppt/notesSlides/notesSlide132.xml"/>
  <Override ContentType="application/vnd.openxmlformats-officedocument.presentationml.notesSlide+xml" PartName="/ppt/notesSlides/notesSlide36.xml"/>
  <Override ContentType="application/vnd.openxmlformats-officedocument.presentationml.notesSlide+xml" PartName="/ppt/notesSlides/notesSlide96.xml"/>
  <Override ContentType="application/vnd.openxmlformats-officedocument.presentationml.notesSlide+xml" PartName="/ppt/notesSlides/notesSlide192.xml"/>
  <Override ContentType="application/vnd.openxmlformats-officedocument.presentationml.notesSlide+xml" PartName="/ppt/notesSlides/notesSlide286.xml"/>
  <Override ContentType="application/vnd.openxmlformats-officedocument.presentationml.notesSlide+xml" PartName="/ppt/notesSlides/notesSlide19.xml"/>
  <Override ContentType="application/vnd.openxmlformats-officedocument.presentationml.notesSlide+xml" PartName="/ppt/notesSlides/notesSlide115.xml"/>
  <Override ContentType="application/vnd.openxmlformats-officedocument.presentationml.notesSlide+xml" PartName="/ppt/notesSlides/notesSlide53.xml"/>
  <Override ContentType="application/vnd.openxmlformats-officedocument.presentationml.notesSlide+xml" PartName="/ppt/notesSlides/notesSlide158.xml"/>
  <Override ContentType="application/vnd.openxmlformats-officedocument.presentationml.notesSlide+xml" PartName="/ppt/notesSlides/notesSlide175.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1.xml"/>
  <Override ContentType="application/vnd.openxmlformats-officedocument.presentationml.slide+xml" PartName="/ppt/slides/slide296.xml"/>
  <Override ContentType="application/vnd.openxmlformats-officedocument.presentationml.slide+xml" PartName="/ppt/slides/slide164.xml"/>
  <Override ContentType="application/vnd.openxmlformats-officedocument.presentationml.slide+xml" PartName="/ppt/slides/slide253.xml"/>
  <Override ContentType="application/vnd.openxmlformats-officedocument.presentationml.slide+xml" PartName="/ppt/slides/slide43.xml"/>
  <Override ContentType="application/vnd.openxmlformats-officedocument.presentationml.slide+xml" PartName="/ppt/slides/slide199.xml"/>
  <Override ContentType="application/vnd.openxmlformats-officedocument.presentationml.slide+xml" PartName="/ppt/slides/slide210.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202.xml"/>
  <Override ContentType="application/vnd.openxmlformats-officedocument.presentationml.slide+xml" PartName="/ppt/slides/slide105.xml"/>
  <Override ContentType="application/vnd.openxmlformats-officedocument.presentationml.slide+xml" PartName="/ppt/slides/slide148.xml"/>
  <Override ContentType="application/vnd.openxmlformats-officedocument.presentationml.slide+xml" PartName="/ppt/slides/slide172.xml"/>
  <Override ContentType="application/vnd.openxmlformats-officedocument.presentationml.slide+xml" PartName="/ppt/slides/slide19.xml"/>
  <Override ContentType="application/vnd.openxmlformats-officedocument.presentationml.slide+xml" PartName="/ppt/slides/slide5.xml"/>
  <Override ContentType="application/vnd.openxmlformats-officedocument.presentationml.slide+xml" PartName="/ppt/slides/slide237.xml"/>
  <Override ContentType="application/vnd.openxmlformats-officedocument.presentationml.slide+xml" PartName="/ppt/slides/slide261.xml"/>
  <Override ContentType="application/vnd.openxmlformats-officedocument.presentationml.slide+xml" PartName="/ppt/slides/slide51.xml"/>
  <Override ContentType="application/vnd.openxmlformats-officedocument.presentationml.slide+xml" PartName="/ppt/slides/slide245.xml"/>
  <Override ContentType="application/vnd.openxmlformats-officedocument.presentationml.slide+xml" PartName="/ppt/slides/slide113.xml"/>
  <Override ContentType="application/vnd.openxmlformats-officedocument.presentationml.slide+xml" PartName="/ppt/slides/slide288.xml"/>
  <Override ContentType="application/vnd.openxmlformats-officedocument.presentationml.slide+xml" PartName="/ppt/slides/slide94.xml"/>
  <Override ContentType="application/vnd.openxmlformats-officedocument.presentationml.slide+xml" PartName="/ppt/slides/slide156.xml"/>
  <Override ContentType="application/vnd.openxmlformats-officedocument.presentationml.slide+xml" PartName="/ppt/slides/slide217.xml"/>
  <Override ContentType="application/vnd.openxmlformats-officedocument.presentationml.slide+xml" PartName="/ppt/slides/slide281.xml"/>
  <Override ContentType="application/vnd.openxmlformats-officedocument.presentationml.slide+xml" PartName="/ppt/slides/slide71.xml"/>
  <Override ContentType="application/vnd.openxmlformats-officedocument.presentationml.slide+xml" PartName="/ppt/slides/slide179.xml"/>
  <Override ContentType="application/vnd.openxmlformats-officedocument.presentationml.slide+xml" PartName="/ppt/slides/slide276.xml"/>
  <Override ContentType="application/vnd.openxmlformats-officedocument.presentationml.slide+xml" PartName="/ppt/slides/slide233.xml"/>
  <Override ContentType="application/vnd.openxmlformats-officedocument.presentationml.slide+xml" PartName="/ppt/slides/slide66.xml"/>
  <Override ContentType="application/vnd.openxmlformats-officedocument.presentationml.slide+xml" PartName="/ppt/slides/slide265.xml"/>
  <Override ContentType="application/vnd.openxmlformats-officedocument.presentationml.slide+xml" PartName="/ppt/slides/slide23.xml"/>
  <Override ContentType="application/vnd.openxmlformats-officedocument.presentationml.slide+xml" PartName="/ppt/slides/slide229.xml"/>
  <Override ContentType="application/vnd.openxmlformats-officedocument.presentationml.slide+xml" PartName="/ppt/slides/slide136.xml"/>
  <Override ContentType="application/vnd.openxmlformats-officedocument.presentationml.slide+xml" PartName="/ppt/slides/slide184.xml"/>
  <Override ContentType="application/vnd.openxmlformats-officedocument.presentationml.slide+xml" PartName="/ppt/slides/slide141.xml"/>
  <Override ContentType="application/vnd.openxmlformats-officedocument.presentationml.slide+xml" PartName="/ppt/slides/slide314.xml"/>
  <Override ContentType="application/vnd.openxmlformats-officedocument.presentationml.slide+xml" PartName="/ppt/slides/slide82.xml"/>
  <Override ContentType="application/vnd.openxmlformats-officedocument.presentationml.slide+xml" PartName="/ppt/slides/slide9.xml"/>
  <Override ContentType="application/vnd.openxmlformats-officedocument.presentationml.slide+xml" PartName="/ppt/slides/slide168.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187.xml"/>
  <Override ContentType="application/vnd.openxmlformats-officedocument.presentationml.slide+xml" PartName="/ppt/slides/slide98.xml"/>
  <Override ContentType="application/vnd.openxmlformats-officedocument.presentationml.slide+xml" PartName="/ppt/slides/slide152.xml"/>
  <Override ContentType="application/vnd.openxmlformats-officedocument.presentationml.slide+xml" PartName="/ppt/slides/slide125.xml"/>
  <Override ContentType="application/vnd.openxmlformats-officedocument.presentationml.slide+xml" PartName="/ppt/slides/slide257.xml"/>
  <Override ContentType="application/vnd.openxmlformats-officedocument.presentationml.slide+xml" PartName="/ppt/slides/slide20.xml"/>
  <Override ContentType="application/vnd.openxmlformats-officedocument.presentationml.slide+xml" PartName="/ppt/slides/slide161.xml"/>
  <Override ContentType="application/vnd.openxmlformats-officedocument.presentationml.slide+xml" PartName="/ppt/slides/slide214.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206.xml"/>
  <Override ContentType="application/vnd.openxmlformats-officedocument.presentationml.slide+xml" PartName="/ppt/slides/slide55.xml"/>
  <Override ContentType="application/vnd.openxmlformats-officedocument.presentationml.slide+xml" PartName="/ppt/slides/slide249.xml"/>
  <Override ContentType="application/vnd.openxmlformats-officedocument.presentationml.slide+xml" PartName="/ppt/slides/slide195.xml"/>
  <Override ContentType="application/vnd.openxmlformats-officedocument.presentationml.slide+xml" PartName="/ppt/slides/slide306.xml"/>
  <Override ContentType="application/vnd.openxmlformats-officedocument.presentationml.slide+xml" PartName="/ppt/slides/slide272.xml"/>
  <Override ContentType="application/vnd.openxmlformats-officedocument.presentationml.slide+xml" PartName="/ppt/slides/slide59.xml"/>
  <Override ContentType="application/vnd.openxmlformats-officedocument.presentationml.slide+xml" PartName="/ppt/slides/slide285.xml"/>
  <Override ContentType="application/vnd.openxmlformats-officedocument.presentationml.slide+xml" PartName="/ppt/slides/slide89.xml"/>
  <Override ContentType="application/vnd.openxmlformats-officedocument.presentationml.slide+xml" PartName="/ppt/slides/slide242.xml"/>
  <Override ContentType="application/vnd.openxmlformats-officedocument.presentationml.slide+xml" PartName="/ppt/slides/slide129.xml"/>
  <Override ContentType="application/vnd.openxmlformats-officedocument.presentationml.slide+xml" PartName="/ppt/slides/slide63.xml"/>
  <Override ContentType="application/vnd.openxmlformats-officedocument.presentationml.slide+xml" PartName="/ppt/slides/slide159.xml"/>
  <Override ContentType="application/vnd.openxmlformats-officedocument.presentationml.slide+xml" PartName="/ppt/slides/slide101.xml"/>
  <Override ContentType="application/vnd.openxmlformats-officedocument.presentationml.slide+xml" PartName="/ppt/slides/slide116.xml"/>
  <Override ContentType="application/vnd.openxmlformats-officedocument.presentationml.slide+xml" PartName="/ppt/slides/slide144.xml"/>
  <Override ContentType="application/vnd.openxmlformats-officedocument.presentationml.slide+xml" PartName="/ppt/slides/slide133.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176.xml"/>
  <Override ContentType="application/vnd.openxmlformats-officedocument.presentationml.slide+xml" PartName="/ppt/slides/slide268.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225.xml"/>
  <Override ContentType="application/vnd.openxmlformats-officedocument.presentationml.slide+xml" PartName="/ppt/slides/slide310.xml"/>
  <Override ContentType="application/vnd.openxmlformats-officedocument.presentationml.slide+xml" PartName="/ppt/slides/slide180.xml"/>
  <Override ContentType="application/vnd.openxmlformats-officedocument.presentationml.slide+xml" PartName="/ppt/slides/slide18.xml"/>
  <Override ContentType="application/vnd.openxmlformats-officedocument.presentationml.slide+xml" PartName="/ppt/slides/slide201.xml"/>
  <Override ContentType="application/vnd.openxmlformats-officedocument.presentationml.slide+xml" PartName="/ppt/slides/slide309.xml"/>
  <Override ContentType="application/vnd.openxmlformats-officedocument.presentationml.slide+xml" PartName="/ppt/slides/slide244.xml"/>
  <Override ContentType="application/vnd.openxmlformats-officedocument.presentationml.slide+xml" PartName="/ppt/slides/slide52.xml"/>
  <Override ContentType="application/vnd.openxmlformats-officedocument.presentationml.slide+xml" PartName="/ppt/slides/slide287.xml"/>
  <Override ContentType="application/vnd.openxmlformats-officedocument.presentationml.slide+xml" PartName="/ppt/slides/slide270.xml"/>
  <Override ContentType="application/vnd.openxmlformats-officedocument.presentationml.slide+xml" PartName="/ppt/slides/slide95.xml"/>
  <Override ContentType="application/vnd.openxmlformats-officedocument.presentationml.slide+xml" PartName="/ppt/slides/slide181.xml"/>
  <Override ContentType="application/vnd.openxmlformats-officedocument.presentationml.slide+xml" PartName="/ppt/slides/slide157.xml"/>
  <Override ContentType="application/vnd.openxmlformats-officedocument.presentationml.slide+xml" PartName="/ppt/slides/slide211.xml"/>
  <Override ContentType="application/vnd.openxmlformats-officedocument.presentationml.slide+xml" PartName="/ppt/slides/slide77.xml"/>
  <Override ContentType="application/vnd.openxmlformats-officedocument.presentationml.slide+xml" PartName="/ppt/slides/slide165.xml"/>
  <Override ContentType="application/vnd.openxmlformats-officedocument.presentationml.slide+xml" PartName="/ppt/slides/slide297.xml"/>
  <Override ContentType="application/vnd.openxmlformats-officedocument.presentationml.slide+xml" PartName="/ppt/slides/slide34.xml"/>
  <Override ContentType="application/vnd.openxmlformats-officedocument.presentationml.slide+xml" PartName="/ppt/slides/slide254.xml"/>
  <Override ContentType="application/vnd.openxmlformats-officedocument.presentationml.slide+xml" PartName="/ppt/slides/slide122.xml"/>
  <Override ContentType="application/vnd.openxmlformats-officedocument.presentationml.slide+xml" PartName="/ppt/slides/slide147.xml"/>
  <Override ContentType="application/vnd.openxmlformats-officedocument.presentationml.slide+xml" PartName="/ppt/slides/slide191.xml"/>
  <Override ContentType="application/vnd.openxmlformats-officedocument.presentationml.slide+xml" PartName="/ppt/slides/slide279.xml"/>
  <Override ContentType="application/vnd.openxmlformats-officedocument.presentationml.slide+xml" PartName="/ppt/slides/slide23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137.xml"/>
  <Override ContentType="application/vnd.openxmlformats-officedocument.presentationml.slide+xml" PartName="/ppt/slides/slide110.xml"/>
  <Override ContentType="application/vnd.openxmlformats-officedocument.presentationml.slide+xml" PartName="/ppt/slides/slide293.xml"/>
  <Override ContentType="application/vnd.openxmlformats-officedocument.presentationml.slide+xml" PartName="/ppt/slides/slide250.xml"/>
  <Override ContentType="application/vnd.openxmlformats-officedocument.presentationml.slide+xml" PartName="/ppt/slides/slide153.xml"/>
  <Override ContentType="application/vnd.openxmlformats-officedocument.presentationml.slide+xml" PartName="/ppt/slides/slide248.xml"/>
  <Override ContentType="application/vnd.openxmlformats-officedocument.presentationml.slide+xml" PartName="/ppt/slides/slide67.xml"/>
  <Override ContentType="application/vnd.openxmlformats-officedocument.presentationml.slide+xml" PartName="/ppt/slides/slide196.xml"/>
  <Override ContentType="application/vnd.openxmlformats-officedocument.presentationml.slide+xml" PartName="/ppt/slides/slide300.xml"/>
  <Override ContentType="application/vnd.openxmlformats-officedocument.presentationml.slide+xml" PartName="/ppt/slides/slide315.xml"/>
  <Override ContentType="application/vnd.openxmlformats-officedocument.presentationml.slide+xml" PartName="/ppt/slides/slide171.xml"/>
  <Override ContentType="application/vnd.openxmlformats-officedocument.presentationml.slide+xml" PartName="/ppt/slides/slide259.xml"/>
  <Override ContentType="application/vnd.openxmlformats-officedocument.presentationml.slide+xml" PartName="/ppt/slides/slide282.xml"/>
  <Override ContentType="application/vnd.openxmlformats-officedocument.presentationml.slide+xml" PartName="/ppt/slides/slide49.xml"/>
  <Override ContentType="application/vnd.openxmlformats-officedocument.presentationml.slide+xml" PartName="/ppt/slides/slide216.xml"/>
  <Override ContentType="application/vnd.openxmlformats-officedocument.presentationml.slide+xml" PartName="/ppt/slides/slide83.xml"/>
  <Override ContentType="application/vnd.openxmlformats-officedocument.presentationml.slide+xml" PartName="/ppt/slides/slide6.xml"/>
  <Override ContentType="application/vnd.openxmlformats-officedocument.presentationml.slide+xml" PartName="/ppt/slides/slide264.xml"/>
  <Override ContentType="application/vnd.openxmlformats-officedocument.presentationml.slide+xml" PartName="/ppt/slides/slide119.xml"/>
  <Override ContentType="application/vnd.openxmlformats-officedocument.presentationml.slide+xml" PartName="/ppt/slides/slide40.xml"/>
  <Override ContentType="application/vnd.openxmlformats-officedocument.presentationml.slide+xml" PartName="/ppt/slides/slide221.xml"/>
  <Override ContentType="application/vnd.openxmlformats-officedocument.presentationml.slide+xml" PartName="/ppt/slides/slide73.xml"/>
  <Override ContentType="application/vnd.openxmlformats-officedocument.presentationml.slide+xml" PartName="/ppt/slides/slide169.xml"/>
  <Override ContentType="application/vnd.openxmlformats-officedocument.presentationml.slide+xml" PartName="/ppt/slides/slide258.xml"/>
  <Override ContentType="application/vnd.openxmlformats-officedocument.presentationml.slide+xml" PartName="/ppt/slides/slide30.xml"/>
  <Override ContentType="application/vnd.openxmlformats-officedocument.presentationml.slide+xml" PartName="/ppt/slides/slide126.xml"/>
  <Override ContentType="application/vnd.openxmlformats-officedocument.presentationml.slide+xml" PartName="/ppt/slides/slide186.xml"/>
  <Override ContentType="application/vnd.openxmlformats-officedocument.presentationml.slide+xml" PartName="/ppt/slides/slide215.xml"/>
  <Override ContentType="application/vnd.openxmlformats-officedocument.presentationml.slide+xml" PartName="/ppt/slides/slide109.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311.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222.xml"/>
  <Override ContentType="application/vnd.openxmlformats-officedocument.presentationml.slide+xml" PartName="/ppt/slides/slide205.xml"/>
  <Override ContentType="application/vnd.openxmlformats-officedocument.presentationml.slide+xml" PartName="/ppt/slides/slide292.xml"/>
  <Override ContentType="application/vnd.openxmlformats-officedocument.presentationml.slide+xml" PartName="/ppt/slides/slide160.xml"/>
  <Override ContentType="application/vnd.openxmlformats-officedocument.presentationml.slide+xml" PartName="/ppt/slides/slide232.xml"/>
  <Override ContentType="application/vnd.openxmlformats-officedocument.presentationml.slide+xml" PartName="/ppt/slides/slide100.xml"/>
  <Override ContentType="application/vnd.openxmlformats-officedocument.presentationml.slide+xml" PartName="/ppt/slides/slide90.xml"/>
  <Override ContentType="application/vnd.openxmlformats-officedocument.presentationml.slide+xml" PartName="/ppt/slides/slide143.xml"/>
  <Override ContentType="application/vnd.openxmlformats-officedocument.presentationml.slide+xml" PartName="/ppt/slides/slide275.xml"/>
  <Override ContentType="application/vnd.openxmlformats-officedocument.presentationml.slide+xml" PartName="/ppt/slides/slide132.xml"/>
  <Override ContentType="application/vnd.openxmlformats-officedocument.presentationml.slide+xml" PartName="/ppt/slides/slide62.xml"/>
  <Override ContentType="application/vnd.openxmlformats-officedocument.presentationml.slide+xml" PartName="/ppt/slides/slide175.xml"/>
  <Override ContentType="application/vnd.openxmlformats-officedocument.presentationml.slide+xml" PartName="/ppt/slides/slide269.xml"/>
  <Override ContentType="application/vnd.openxmlformats-officedocument.presentationml.slide+xml" PartName="/ppt/slides/slide1.xml"/>
  <Override ContentType="application/vnd.openxmlformats-officedocument.presentationml.slide+xml" PartName="/ppt/slides/slide192.xml"/>
  <Override ContentType="application/vnd.openxmlformats-officedocument.presentationml.slide+xml" PartName="/ppt/slides/slide45.xml"/>
  <Override ContentType="application/vnd.openxmlformats-officedocument.presentationml.slide+xml" PartName="/ppt/slides/slide226.xml"/>
  <Override ContentType="application/vnd.openxmlformats-officedocument.presentationml.slide+xml" PartName="/ppt/slides/slide28.xml"/>
  <Override ContentType="application/vnd.openxmlformats-officedocument.presentationml.slide+xml" PartName="/ppt/slides/slide209.xml"/>
  <Override ContentType="application/vnd.openxmlformats-officedocument.presentationml.slide+xml" PartName="/ppt/slides/slide305.xml"/>
  <Override ContentType="application/vnd.openxmlformats-officedocument.presentationml.slide+xml" PartName="/ppt/slides/slide200.xml"/>
  <Override ContentType="application/vnd.openxmlformats-officedocument.presentationml.slide+xml" PartName="/ppt/slides/slide243.xml"/>
  <Override ContentType="application/vnd.openxmlformats-officedocument.presentationml.slide+xml" PartName="/ppt/slides/slide88.xml"/>
  <Override ContentType="application/vnd.openxmlformats-officedocument.presentationml.slide+xml" PartName="/ppt/slides/slide286.xml"/>
  <Override ContentType="application/vnd.openxmlformats-officedocument.presentationml.slide+xml" PartName="/ppt/slides/slide158.xml"/>
  <Override ContentType="application/vnd.openxmlformats-officedocument.presentationml.slide+xml" PartName="/ppt/slides/slide115.xml"/>
  <Override ContentType="application/vnd.openxmlformats-officedocument.presentationml.slide+xml" PartName="/ppt/slides/slide260.xml"/>
  <Override ContentType="application/vnd.openxmlformats-officedocument.presentationml.slide+xml" PartName="/ppt/slides/slide308.xml"/>
  <Override ContentType="application/vnd.openxmlformats-officedocument.presentationml.slide+xml" PartName="/ppt/slides/slide3.xml"/>
  <Override ContentType="application/vnd.openxmlformats-officedocument.presentationml.slide+xml" PartName="/ppt/slides/slide182.xml"/>
  <Override ContentType="application/vnd.openxmlformats-officedocument.presentationml.slide+xml" PartName="/ppt/slides/slide17.xml"/>
  <Override ContentType="application/vnd.openxmlformats-officedocument.presentationml.slide+xml" PartName="/ppt/slides/slide138.xml"/>
  <Override ContentType="application/vnd.openxmlformats-officedocument.presentationml.slide+xml" PartName="/ppt/slides/slide271.xml"/>
  <Override ContentType="application/vnd.openxmlformats-officedocument.presentationml.slide+xml" PartName="/ppt/slides/slide25.xml"/>
  <Override ContentType="application/vnd.openxmlformats-officedocument.presentationml.slide+xml" PartName="/ppt/slides/slide174.xml"/>
  <Override ContentType="application/vnd.openxmlformats-officedocument.presentationml.slide+xml" PartName="/ppt/slides/slide190.xml"/>
  <Override ContentType="application/vnd.openxmlformats-officedocument.presentationml.slide+xml" PartName="/ppt/slides/slide227.xml"/>
  <Override ContentType="application/vnd.openxmlformats-officedocument.presentationml.slide+xml" PartName="/ppt/slides/slide33.xml"/>
  <Override ContentType="application/vnd.openxmlformats-officedocument.presentationml.slide+xml" PartName="/ppt/slides/slide219.xml"/>
  <Override ContentType="application/vnd.openxmlformats-officedocument.presentationml.slide+xml" PartName="/ppt/slides/slide316.xml"/>
  <Override ContentType="application/vnd.openxmlformats-officedocument.presentationml.slide+xml" PartName="/ppt/slides/slide68.xml"/>
  <Override ContentType="application/vnd.openxmlformats-officedocument.presentationml.slide+xml" PartName="/ppt/slides/slide170.xml"/>
  <Override ContentType="application/vnd.openxmlformats-officedocument.presentationml.slide+xml" PartName="/ppt/slides/slide204.xml"/>
  <Override ContentType="application/vnd.openxmlformats-officedocument.presentationml.slide+xml" PartName="/ppt/slides/slide247.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123.xml"/>
  <Override ContentType="application/vnd.openxmlformats-officedocument.presentationml.slide+xml" PartName="/ppt/slides/slide294.xml"/>
  <Override ContentType="application/vnd.openxmlformats-officedocument.presentationml.slide+xml" PartName="/ppt/slides/slide220.xml"/>
  <Override ContentType="application/vnd.openxmlformats-officedocument.presentationml.slide+xml" PartName="/ppt/slides/slide263.xml"/>
  <Override ContentType="application/vnd.openxmlformats-officedocument.presentationml.slide+xml" PartName="/ppt/slides/slide166.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235.xml"/>
  <Override ContentType="application/vnd.openxmlformats-officedocument.presentationml.slide+xml" PartName="/ppt/slides/slide278.xml"/>
  <Override ContentType="application/vnd.openxmlformats-officedocument.presentationml.slide+xml" PartName="/ppt/slides/slide154.xml"/>
  <Override ContentType="application/vnd.openxmlformats-officedocument.presentationml.slide+xml" PartName="/ppt/slides/slide197.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251.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301.xml"/>
  <Override ContentType="application/vnd.openxmlformats-officedocument.presentationml.slide+xml" PartName="/ppt/slides/slide48.xml"/>
  <Override ContentType="application/vnd.openxmlformats-officedocument.presentationml.slide+xml" PartName="/ppt/slides/slide223.xml"/>
  <Override ContentType="application/vnd.openxmlformats-officedocument.presentationml.slide+xml" PartName="/ppt/slides/slide266.xml"/>
  <Override ContentType="application/vnd.openxmlformats-officedocument.presentationml.slide+xml" PartName="/ppt/slides/slide283.xml"/>
  <Override ContentType="application/vnd.openxmlformats-officedocument.presentationml.slide+xml" PartName="/ppt/slides/slide291.xml"/>
  <Override ContentType="application/vnd.openxmlformats-officedocument.presentationml.slide+xml" PartName="/ppt/slides/slide312.xml"/>
  <Override ContentType="application/vnd.openxmlformats-officedocument.presentationml.slide+xml" PartName="/ppt/slides/slide240.xml"/>
  <Override ContentType="application/vnd.openxmlformats-officedocument.presentationml.slide+xml" PartName="/ppt/slides/slide22.xml"/>
  <Override ContentType="application/vnd.openxmlformats-officedocument.presentationml.slide+xml" PartName="/ppt/slides/slide304.xml"/>
  <Override ContentType="application/vnd.openxmlformats-officedocument.presentationml.slide+xml" PartName="/ppt/slides/slide185.xml"/>
  <Override ContentType="application/vnd.openxmlformats-officedocument.presentationml.slide+xml" PartName="/ppt/slides/slide231.xml"/>
  <Override ContentType="application/vnd.openxmlformats-officedocument.presentationml.slide+xml" PartName="/ppt/slides/slide65.xml"/>
  <Override ContentType="application/vnd.openxmlformats-officedocument.presentationml.slide+xml" PartName="/ppt/slides/slide118.xml"/>
  <Override ContentType="application/vnd.openxmlformats-officedocument.presentationml.slide+xml" PartName="/ppt/slides/slide274.xml"/>
  <Override ContentType="application/vnd.openxmlformats-officedocument.presentationml.slide+xml" PartName="/ppt/slides/slide142.xml"/>
  <Override ContentType="application/vnd.openxmlformats-officedocument.presentationml.slide+xml" PartName="/ppt/slides/slide72.xml"/>
  <Override ContentType="application/vnd.openxmlformats-officedocument.presentationml.slide+xml" PartName="/ppt/slides/slide135.xml"/>
  <Override ContentType="application/vnd.openxmlformats-officedocument.presentationml.slide+xml" PartName="/ppt/slides/slide178.xml"/>
  <Override ContentType="application/vnd.openxmlformats-officedocument.presentationml.slide+xml" PartName="/ppt/slides/slide29.xml"/>
  <Override ContentType="application/vnd.openxmlformats-officedocument.presentationml.slide+xml" PartName="/ppt/slides/slide212.xml"/>
  <Override ContentType="application/vnd.openxmlformats-officedocument.presentationml.slide+xml" PartName="/ppt/slides/slide255.xml"/>
  <Override ContentType="application/vnd.openxmlformats-officedocument.presentationml.slide+xml" PartName="/ppt/slides/slide76.xml"/>
  <Override ContentType="application/vnd.openxmlformats-officedocument.presentationml.slide+xml" PartName="/ppt/slides/slide131.xml"/>
  <Override ContentType="application/vnd.openxmlformats-officedocument.presentationml.slide+xml" PartName="/ppt/slides/slide298.xml"/>
  <Override ContentType="application/vnd.openxmlformats-officedocument.presentationml.slide+xml" PartName="/ppt/slides/slide93.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114.xml"/>
  <Override ContentType="application/vnd.openxmlformats-officedocument.presentationml.slide+xml" PartName="/ppt/slides/slide163.xml"/>
  <Override ContentType="application/vnd.openxmlformats-officedocument.presentationml.slide+xml" PartName="/ppt/slides/slide127.xml"/>
  <Override ContentType="application/vnd.openxmlformats-officedocument.presentationml.slide+xml" PartName="/ppt/slides/slide146.xml"/>
  <Override ContentType="application/vnd.openxmlformats-officedocument.presentationml.slide+xml" PartName="/ppt/slides/slide150.xml"/>
  <Override ContentType="application/vnd.openxmlformats-officedocument.presentationml.slide+xml" PartName="/ppt/slides/slide189.xml"/>
  <Override ContentType="application/vnd.openxmlformats-officedocument.presentationml.slide+xml" PartName="/ppt/slides/slide120.xml"/>
  <Override ContentType="application/vnd.openxmlformats-officedocument.presentationml.slide+xml" PartName="/ppt/slides/slide87.xml"/>
  <Override ContentType="application/vnd.openxmlformats-officedocument.presentationml.slide+xml" PartName="/ppt/slides/slide57.xml"/>
  <Override ContentType="application/vnd.openxmlformats-officedocument.presentationml.slide+xml" PartName="/ppt/slides/slide238.xml"/>
  <Override ContentType="application/vnd.openxmlformats-officedocument.presentationml.slide+xml" PartName="/ppt/slides/slide44.xml"/>
  <Override ContentType="application/vnd.openxmlformats-officedocument.presentationml.slide+xml" PartName="/ppt/slides/slide193.xml"/>
  <Override ContentType="application/vnd.openxmlformats-officedocument.presentationml.slide+xml" PartName="/ppt/slides/slide208.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228.xml"/>
  <Override ContentType="application/vnd.openxmlformats-officedocument.presentationml.slide+xml" PartName="/ppt/slides/slide139.xml"/>
  <Override ContentType="application/vnd.openxmlformats-officedocument.presentationml.slide+xml" PartName="/ppt/slides/slide60.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198.xml"/>
  <Override ContentType="application/vnd.openxmlformats-officedocument.presentationml.slide+xml" PartName="/ppt/slides/slide15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218.xml"/>
  <Override ContentType="application/vnd.openxmlformats-officedocument.presentationml.slide+xml" PartName="/ppt/slides/slide307.xml"/>
  <Override ContentType="application/vnd.openxmlformats-officedocument.presentationml.slide+xml" PartName="/ppt/slides/slide130.xml"/>
  <Override ContentType="application/vnd.openxmlformats-officedocument.presentationml.slide+xml" PartName="/ppt/slides/slide173.xml"/>
  <Override ContentType="application/vnd.openxmlformats-officedocument.presentationml.slide+xml" PartName="/ppt/slides/slide16.xml"/>
  <Override ContentType="application/vnd.openxmlformats-officedocument.presentationml.slide+xml" PartName="/ppt/slides/slide262.xml"/>
  <Override ContentType="application/vnd.openxmlformats-officedocument.presentationml.slide+xml" PartName="/ppt/slides/slide97.xml"/>
  <Override ContentType="application/vnd.openxmlformats-officedocument.presentationml.slide+xml" PartName="/ppt/slides/slide140.xml"/>
  <Override ContentType="application/vnd.openxmlformats-officedocument.presentationml.slide+xml" PartName="/ppt/slides/slide277.xml"/>
  <Override ContentType="application/vnd.openxmlformats-officedocument.presentationml.slide+xml" PartName="/ppt/slides/slide11.xml"/>
  <Override ContentType="application/vnd.openxmlformats-officedocument.presentationml.slide+xml" PartName="/ppt/slides/slide280.xml"/>
  <Override ContentType="application/vnd.openxmlformats-officedocument.presentationml.slide+xml" PartName="/ppt/slides/slide302.xml"/>
  <Override ContentType="application/vnd.openxmlformats-officedocument.presentationml.slide+xml" PartName="/ppt/slides/slide183.xml"/>
  <Override ContentType="application/vnd.openxmlformats-officedocument.presentationml.slide+xml" PartName="/ppt/slides/slide54.xml"/>
  <Override ContentType="application/vnd.openxmlformats-officedocument.presentationml.slide+xml" PartName="/ppt/slides/slide289.xml"/>
  <Override ContentType="application/vnd.openxmlformats-officedocument.presentationml.slide+xml" PartName="/ppt/slides/slide36.xml"/>
  <Override ContentType="application/vnd.openxmlformats-officedocument.presentationml.slide+xml" PartName="/ppt/slides/slide313.xml"/>
  <Override ContentType="application/vnd.openxmlformats-officedocument.presentationml.slide+xml" PartName="/ppt/slides/slide79.xml"/>
  <Override ContentType="application/vnd.openxmlformats-officedocument.presentationml.slide+xml" PartName="/ppt/slides/slide246.xml"/>
  <Override ContentType="application/vnd.openxmlformats-officedocument.presentationml.slide+xml" PartName="/ppt/slides/slide149.xml"/>
  <Override ContentType="application/vnd.openxmlformats-officedocument.presentationml.slide+xml" PartName="/ppt/slides/slide203.xml"/>
  <Override ContentType="application/vnd.openxmlformats-officedocument.presentationml.slide+xml" PartName="/ppt/slides/slide252.xml"/>
  <Override ContentType="application/vnd.openxmlformats-officedocument.presentationml.slide+xml" PartName="/ppt/slides/slide295.xml"/>
  <Override ContentType="application/vnd.openxmlformats-officedocument.presentationml.slide+xml" PartName="/ppt/slides/slide124.xml"/>
  <Override ContentType="application/vnd.openxmlformats-officedocument.presentationml.slide+xml" PartName="/ppt/slides/slide106.xml"/>
  <Override ContentType="application/vnd.openxmlformats-officedocument.presentationml.slide+xml" PartName="/ppt/slides/slide167.xml"/>
  <Override ContentType="application/vnd.openxmlformats-officedocument.presentationml.slide+xml" PartName="/ppt/slides/slide70.xml"/>
  <Override ContentType="application/vnd.openxmlformats-officedocument.presentationml.slide+xml" PartName="/ppt/slides/slide234.xml"/>
  <Override ContentType="application/vnd.openxmlformats-officedocument.presentationml.slide+xml" PartName="/ppt/slides/slide194.xml"/>
  <Override ContentType="application/vnd.openxmlformats-officedocument.presentationml.slide+xml" PartName="/ppt/slides/slide151.xml"/>
  <Override ContentType="application/vnd.openxmlformats-officedocument.presentationml.slide+xml" PartName="/ppt/slides/slide177.xml"/>
  <Override ContentType="application/vnd.openxmlformats-officedocument.presentationml.slide+xml" PartName="/ppt/slides/slide134.xml"/>
  <Override ContentType="application/vnd.openxmlformats-officedocument.presentationml.slide+xml" PartName="/ppt/slides/slide207.xml"/>
  <Override ContentType="application/vnd.openxmlformats-officedocument.presentationml.slide+xml" PartName="/ppt/slides/slide224.xml"/>
  <Override ContentType="application/vnd.openxmlformats-officedocument.presentationml.slide+xml" PartName="/ppt/slides/slide284.xml"/>
  <Override ContentType="application/vnd.openxmlformats-officedocument.presentationml.slide+xml" PartName="/ppt/slides/slide47.xml"/>
  <Override ContentType="application/vnd.openxmlformats-officedocument.presentationml.slide+xml" PartName="/ppt/slides/slide267.xml"/>
  <Override ContentType="application/vnd.openxmlformats-officedocument.presentationml.slide+xml" PartName="/ppt/slides/slide241.xml"/>
  <Override ContentType="application/vnd.openxmlformats-officedocument.presentationml.slide+xml" PartName="/ppt/slides/slide21.xml"/>
  <Override ContentType="application/vnd.openxmlformats-officedocument.presentationml.slide+xml" PartName="/ppt/slides/slide303.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8.xml"/>
  <Override ContentType="application/vnd.openxmlformats-officedocument.presentationml.slide+xml" PartName="/ppt/slides/slide117.xml"/>
  <Override ContentType="application/vnd.openxmlformats-officedocument.presentationml.slide+xml" PartName="/ppt/slides/slide145.xml"/>
  <Override ContentType="application/vnd.openxmlformats-officedocument.presentationml.slide+xml" PartName="/ppt/slides/slide188.xml"/>
  <Override ContentType="application/vnd.openxmlformats-officedocument.presentationml.slide+xml" PartName="/ppt/slides/slide162.xml"/>
  <Override ContentType="application/vnd.openxmlformats-officedocument.presentationml.slide+xml" PartName="/ppt/slides/slide32.xml"/>
  <Override ContentType="application/vnd.openxmlformats-officedocument.presentationml.slide+xml" PartName="/ppt/slides/slide75.xml"/>
  <Override ContentType="application/vnd.openxmlformats-officedocument.presentationml.slide+xml" PartName="/ppt/slides/slide213.xml"/>
  <Override ContentType="application/vnd.openxmlformats-officedocument.presentationml.slide+xml" PartName="/ppt/slides/slide58.xml"/>
  <Override ContentType="application/vnd.openxmlformats-officedocument.presentationml.slide+xml" PartName="/ppt/slides/slide239.xml"/>
  <Override ContentType="application/vnd.openxmlformats-officedocument.presentationml.slide+xml" PartName="/ppt/slides/slide15.xml"/>
  <Override ContentType="application/vnd.openxmlformats-officedocument.presentationml.slide+xml" PartName="/ppt/slides/slide230.xml"/>
  <Override ContentType="application/vnd.openxmlformats-officedocument.presentationml.slide+xml" PartName="/ppt/slides/slide290.xml"/>
  <Override ContentType="application/vnd.openxmlformats-officedocument.presentationml.slide+xml" PartName="/ppt/slides/slide256.xml"/>
  <Override ContentType="application/vnd.openxmlformats-officedocument.presentationml.slide+xml" PartName="/ppt/slides/slide299.xml"/>
  <Override ContentType="application/vnd.openxmlformats-officedocument.presentationml.slide+xml" PartName="/ppt/slides/slide128.xml"/>
  <Override ContentType="application/vnd.openxmlformats-officedocument.presentationml.slide+xml" PartName="/ppt/slides/slide273.xml"/>
  <Override ContentType="application/vnd.openxmlformats-officedocument.presentationml.slide+xml" PartName="/ppt/slides/slide92.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 id="336" r:id="rId85"/>
    <p:sldId id="337" r:id="rId86"/>
    <p:sldId id="338" r:id="rId87"/>
    <p:sldId id="339" r:id="rId88"/>
    <p:sldId id="340" r:id="rId89"/>
    <p:sldId id="341" r:id="rId90"/>
    <p:sldId id="342" r:id="rId91"/>
    <p:sldId id="343" r:id="rId92"/>
    <p:sldId id="344" r:id="rId93"/>
    <p:sldId id="345" r:id="rId94"/>
    <p:sldId id="346" r:id="rId95"/>
    <p:sldId id="347" r:id="rId96"/>
    <p:sldId id="348" r:id="rId97"/>
    <p:sldId id="349" r:id="rId98"/>
    <p:sldId id="350" r:id="rId99"/>
    <p:sldId id="351" r:id="rId100"/>
    <p:sldId id="352" r:id="rId101"/>
    <p:sldId id="353" r:id="rId102"/>
    <p:sldId id="354" r:id="rId103"/>
    <p:sldId id="355" r:id="rId104"/>
    <p:sldId id="356" r:id="rId105"/>
    <p:sldId id="357" r:id="rId106"/>
    <p:sldId id="358" r:id="rId107"/>
    <p:sldId id="359" r:id="rId108"/>
    <p:sldId id="360" r:id="rId109"/>
    <p:sldId id="361" r:id="rId110"/>
    <p:sldId id="362" r:id="rId111"/>
    <p:sldId id="363" r:id="rId112"/>
    <p:sldId id="364" r:id="rId113"/>
    <p:sldId id="365" r:id="rId114"/>
    <p:sldId id="366" r:id="rId115"/>
    <p:sldId id="367" r:id="rId116"/>
    <p:sldId id="368" r:id="rId117"/>
    <p:sldId id="369" r:id="rId118"/>
    <p:sldId id="370" r:id="rId119"/>
    <p:sldId id="371" r:id="rId120"/>
    <p:sldId id="372" r:id="rId121"/>
    <p:sldId id="373" r:id="rId122"/>
    <p:sldId id="374" r:id="rId123"/>
    <p:sldId id="375" r:id="rId124"/>
    <p:sldId id="376" r:id="rId125"/>
    <p:sldId id="377" r:id="rId126"/>
    <p:sldId id="378" r:id="rId127"/>
    <p:sldId id="379" r:id="rId128"/>
    <p:sldId id="380" r:id="rId129"/>
    <p:sldId id="381" r:id="rId130"/>
    <p:sldId id="382" r:id="rId131"/>
    <p:sldId id="383" r:id="rId132"/>
    <p:sldId id="384" r:id="rId133"/>
    <p:sldId id="385" r:id="rId134"/>
    <p:sldId id="386" r:id="rId135"/>
    <p:sldId id="387" r:id="rId136"/>
    <p:sldId id="388" r:id="rId137"/>
    <p:sldId id="389" r:id="rId138"/>
    <p:sldId id="390" r:id="rId139"/>
    <p:sldId id="391" r:id="rId140"/>
    <p:sldId id="392" r:id="rId141"/>
    <p:sldId id="393" r:id="rId142"/>
    <p:sldId id="394" r:id="rId143"/>
    <p:sldId id="395" r:id="rId144"/>
    <p:sldId id="396" r:id="rId145"/>
    <p:sldId id="397" r:id="rId146"/>
    <p:sldId id="398" r:id="rId147"/>
    <p:sldId id="399" r:id="rId148"/>
    <p:sldId id="400" r:id="rId149"/>
    <p:sldId id="401" r:id="rId150"/>
    <p:sldId id="402" r:id="rId151"/>
    <p:sldId id="403" r:id="rId152"/>
    <p:sldId id="404" r:id="rId153"/>
    <p:sldId id="405" r:id="rId154"/>
    <p:sldId id="406" r:id="rId155"/>
    <p:sldId id="407" r:id="rId156"/>
    <p:sldId id="408" r:id="rId157"/>
    <p:sldId id="409" r:id="rId158"/>
    <p:sldId id="410" r:id="rId159"/>
    <p:sldId id="411" r:id="rId160"/>
    <p:sldId id="412" r:id="rId161"/>
    <p:sldId id="413" r:id="rId162"/>
    <p:sldId id="414" r:id="rId163"/>
    <p:sldId id="415" r:id="rId164"/>
    <p:sldId id="416" r:id="rId165"/>
    <p:sldId id="417" r:id="rId166"/>
    <p:sldId id="418" r:id="rId167"/>
    <p:sldId id="419" r:id="rId168"/>
    <p:sldId id="420" r:id="rId169"/>
    <p:sldId id="421" r:id="rId170"/>
    <p:sldId id="422" r:id="rId171"/>
    <p:sldId id="423" r:id="rId172"/>
    <p:sldId id="424" r:id="rId173"/>
    <p:sldId id="425" r:id="rId174"/>
    <p:sldId id="426" r:id="rId175"/>
    <p:sldId id="427" r:id="rId176"/>
    <p:sldId id="428" r:id="rId177"/>
    <p:sldId id="429" r:id="rId178"/>
    <p:sldId id="430" r:id="rId179"/>
    <p:sldId id="431" r:id="rId180"/>
    <p:sldId id="432" r:id="rId181"/>
    <p:sldId id="433" r:id="rId182"/>
    <p:sldId id="434" r:id="rId183"/>
    <p:sldId id="435" r:id="rId184"/>
    <p:sldId id="436" r:id="rId185"/>
    <p:sldId id="437" r:id="rId186"/>
    <p:sldId id="438" r:id="rId187"/>
    <p:sldId id="439" r:id="rId188"/>
    <p:sldId id="440" r:id="rId189"/>
    <p:sldId id="441" r:id="rId190"/>
    <p:sldId id="442" r:id="rId191"/>
    <p:sldId id="443" r:id="rId192"/>
    <p:sldId id="444" r:id="rId193"/>
    <p:sldId id="445" r:id="rId194"/>
    <p:sldId id="446" r:id="rId195"/>
    <p:sldId id="447" r:id="rId196"/>
    <p:sldId id="448" r:id="rId197"/>
    <p:sldId id="449" r:id="rId198"/>
    <p:sldId id="450" r:id="rId199"/>
    <p:sldId id="451" r:id="rId200"/>
    <p:sldId id="452" r:id="rId201"/>
    <p:sldId id="453" r:id="rId202"/>
    <p:sldId id="454" r:id="rId203"/>
    <p:sldId id="455" r:id="rId204"/>
    <p:sldId id="456" r:id="rId205"/>
    <p:sldId id="457" r:id="rId206"/>
    <p:sldId id="458" r:id="rId207"/>
    <p:sldId id="459" r:id="rId208"/>
    <p:sldId id="460" r:id="rId209"/>
    <p:sldId id="461" r:id="rId210"/>
    <p:sldId id="462" r:id="rId211"/>
    <p:sldId id="463" r:id="rId212"/>
    <p:sldId id="464" r:id="rId213"/>
    <p:sldId id="465" r:id="rId214"/>
    <p:sldId id="466" r:id="rId215"/>
    <p:sldId id="467" r:id="rId216"/>
    <p:sldId id="468" r:id="rId217"/>
    <p:sldId id="469" r:id="rId218"/>
    <p:sldId id="470" r:id="rId219"/>
    <p:sldId id="471" r:id="rId220"/>
    <p:sldId id="472" r:id="rId221"/>
    <p:sldId id="473" r:id="rId222"/>
    <p:sldId id="474" r:id="rId223"/>
    <p:sldId id="475" r:id="rId224"/>
    <p:sldId id="476" r:id="rId225"/>
    <p:sldId id="477" r:id="rId226"/>
    <p:sldId id="478" r:id="rId227"/>
    <p:sldId id="479" r:id="rId228"/>
    <p:sldId id="480" r:id="rId229"/>
    <p:sldId id="481" r:id="rId230"/>
    <p:sldId id="482" r:id="rId231"/>
    <p:sldId id="483" r:id="rId232"/>
    <p:sldId id="484" r:id="rId233"/>
    <p:sldId id="485" r:id="rId234"/>
    <p:sldId id="486" r:id="rId235"/>
    <p:sldId id="487" r:id="rId236"/>
    <p:sldId id="488" r:id="rId237"/>
    <p:sldId id="489" r:id="rId238"/>
    <p:sldId id="490" r:id="rId239"/>
    <p:sldId id="491" r:id="rId240"/>
    <p:sldId id="492" r:id="rId241"/>
    <p:sldId id="493" r:id="rId242"/>
    <p:sldId id="494" r:id="rId243"/>
    <p:sldId id="495" r:id="rId244"/>
    <p:sldId id="496" r:id="rId245"/>
    <p:sldId id="497" r:id="rId246"/>
    <p:sldId id="498" r:id="rId247"/>
    <p:sldId id="499" r:id="rId248"/>
    <p:sldId id="500" r:id="rId249"/>
    <p:sldId id="501" r:id="rId250"/>
    <p:sldId id="502" r:id="rId251"/>
    <p:sldId id="503" r:id="rId252"/>
    <p:sldId id="504" r:id="rId253"/>
    <p:sldId id="505" r:id="rId254"/>
    <p:sldId id="506" r:id="rId255"/>
    <p:sldId id="507" r:id="rId256"/>
    <p:sldId id="508" r:id="rId257"/>
    <p:sldId id="509" r:id="rId258"/>
    <p:sldId id="510" r:id="rId259"/>
    <p:sldId id="511" r:id="rId260"/>
    <p:sldId id="512" r:id="rId261"/>
    <p:sldId id="513" r:id="rId262"/>
    <p:sldId id="514" r:id="rId263"/>
    <p:sldId id="515" r:id="rId264"/>
    <p:sldId id="516" r:id="rId265"/>
    <p:sldId id="517" r:id="rId266"/>
    <p:sldId id="518" r:id="rId267"/>
    <p:sldId id="519" r:id="rId268"/>
    <p:sldId id="520" r:id="rId269"/>
    <p:sldId id="521" r:id="rId270"/>
    <p:sldId id="522" r:id="rId271"/>
    <p:sldId id="523" r:id="rId272"/>
    <p:sldId id="524" r:id="rId273"/>
    <p:sldId id="525" r:id="rId274"/>
    <p:sldId id="526" r:id="rId275"/>
    <p:sldId id="527" r:id="rId276"/>
    <p:sldId id="528" r:id="rId277"/>
    <p:sldId id="529" r:id="rId278"/>
    <p:sldId id="530" r:id="rId279"/>
    <p:sldId id="531" r:id="rId280"/>
    <p:sldId id="532" r:id="rId281"/>
    <p:sldId id="533" r:id="rId282"/>
    <p:sldId id="534" r:id="rId283"/>
    <p:sldId id="535" r:id="rId284"/>
    <p:sldId id="536" r:id="rId285"/>
    <p:sldId id="537" r:id="rId286"/>
    <p:sldId id="538" r:id="rId287"/>
    <p:sldId id="539" r:id="rId288"/>
    <p:sldId id="540" r:id="rId289"/>
    <p:sldId id="541" r:id="rId290"/>
    <p:sldId id="542" r:id="rId291"/>
    <p:sldId id="543" r:id="rId292"/>
    <p:sldId id="544" r:id="rId293"/>
    <p:sldId id="545" r:id="rId294"/>
    <p:sldId id="546" r:id="rId295"/>
    <p:sldId id="547" r:id="rId296"/>
    <p:sldId id="548" r:id="rId297"/>
    <p:sldId id="549" r:id="rId298"/>
    <p:sldId id="550" r:id="rId299"/>
    <p:sldId id="551" r:id="rId300"/>
    <p:sldId id="552" r:id="rId301"/>
    <p:sldId id="553" r:id="rId302"/>
    <p:sldId id="554" r:id="rId303"/>
    <p:sldId id="555" r:id="rId304"/>
    <p:sldId id="556" r:id="rId305"/>
    <p:sldId id="557" r:id="rId306"/>
    <p:sldId id="558" r:id="rId307"/>
    <p:sldId id="559" r:id="rId308"/>
    <p:sldId id="560" r:id="rId309"/>
    <p:sldId id="561" r:id="rId310"/>
    <p:sldId id="562" r:id="rId311"/>
    <p:sldId id="563" r:id="rId312"/>
    <p:sldId id="564" r:id="rId313"/>
    <p:sldId id="565" r:id="rId314"/>
    <p:sldId id="566" r:id="rId315"/>
    <p:sldId id="567" r:id="rId316"/>
    <p:sldId id="568" r:id="rId317"/>
    <p:sldId id="569" r:id="rId318"/>
    <p:sldId id="570" r:id="rId319"/>
    <p:sldId id="571" r:id="rId320"/>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190" Type="http://schemas.openxmlformats.org/officeDocument/2006/relationships/slide" Target="slides/slide18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194" Type="http://schemas.openxmlformats.org/officeDocument/2006/relationships/slide" Target="slides/slide190.xml"/><Relationship Id="rId43" Type="http://schemas.openxmlformats.org/officeDocument/2006/relationships/slide" Target="slides/slide39.xml"/><Relationship Id="rId193" Type="http://schemas.openxmlformats.org/officeDocument/2006/relationships/slide" Target="slides/slide189.xml"/><Relationship Id="rId46" Type="http://schemas.openxmlformats.org/officeDocument/2006/relationships/slide" Target="slides/slide42.xml"/><Relationship Id="rId192" Type="http://schemas.openxmlformats.org/officeDocument/2006/relationships/slide" Target="slides/slide188.xml"/><Relationship Id="rId45" Type="http://schemas.openxmlformats.org/officeDocument/2006/relationships/slide" Target="slides/slide41.xml"/><Relationship Id="rId191" Type="http://schemas.openxmlformats.org/officeDocument/2006/relationships/slide" Target="slides/slide187.xml"/><Relationship Id="rId48" Type="http://schemas.openxmlformats.org/officeDocument/2006/relationships/slide" Target="slides/slide44.xml"/><Relationship Id="rId187" Type="http://schemas.openxmlformats.org/officeDocument/2006/relationships/slide" Target="slides/slide183.xml"/><Relationship Id="rId47" Type="http://schemas.openxmlformats.org/officeDocument/2006/relationships/slide" Target="slides/slide43.xml"/><Relationship Id="rId186" Type="http://schemas.openxmlformats.org/officeDocument/2006/relationships/slide" Target="slides/slide182.xml"/><Relationship Id="rId185" Type="http://schemas.openxmlformats.org/officeDocument/2006/relationships/slide" Target="slides/slide181.xml"/><Relationship Id="rId49" Type="http://schemas.openxmlformats.org/officeDocument/2006/relationships/slide" Target="slides/slide45.xml"/><Relationship Id="rId184" Type="http://schemas.openxmlformats.org/officeDocument/2006/relationships/slide" Target="slides/slide180.xml"/><Relationship Id="rId189" Type="http://schemas.openxmlformats.org/officeDocument/2006/relationships/slide" Target="slides/slide185.xml"/><Relationship Id="rId188" Type="http://schemas.openxmlformats.org/officeDocument/2006/relationships/slide" Target="slides/slide18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183" Type="http://schemas.openxmlformats.org/officeDocument/2006/relationships/slide" Target="slides/slide179.xml"/><Relationship Id="rId32" Type="http://schemas.openxmlformats.org/officeDocument/2006/relationships/slide" Target="slides/slide28.xml"/><Relationship Id="rId182" Type="http://schemas.openxmlformats.org/officeDocument/2006/relationships/slide" Target="slides/slide178.xml"/><Relationship Id="rId35" Type="http://schemas.openxmlformats.org/officeDocument/2006/relationships/slide" Target="slides/slide31.xml"/><Relationship Id="rId181" Type="http://schemas.openxmlformats.org/officeDocument/2006/relationships/slide" Target="slides/slide177.xml"/><Relationship Id="rId34" Type="http://schemas.openxmlformats.org/officeDocument/2006/relationships/slide" Target="slides/slide30.xml"/><Relationship Id="rId180" Type="http://schemas.openxmlformats.org/officeDocument/2006/relationships/slide" Target="slides/slide176.xml"/><Relationship Id="rId37" Type="http://schemas.openxmlformats.org/officeDocument/2006/relationships/slide" Target="slides/slide33.xml"/><Relationship Id="rId176" Type="http://schemas.openxmlformats.org/officeDocument/2006/relationships/slide" Target="slides/slide172.xml"/><Relationship Id="rId297" Type="http://schemas.openxmlformats.org/officeDocument/2006/relationships/slide" Target="slides/slide293.xml"/><Relationship Id="rId36" Type="http://schemas.openxmlformats.org/officeDocument/2006/relationships/slide" Target="slides/slide32.xml"/><Relationship Id="rId175" Type="http://schemas.openxmlformats.org/officeDocument/2006/relationships/slide" Target="slides/slide171.xml"/><Relationship Id="rId296" Type="http://schemas.openxmlformats.org/officeDocument/2006/relationships/slide" Target="slides/slide292.xml"/><Relationship Id="rId39" Type="http://schemas.openxmlformats.org/officeDocument/2006/relationships/slide" Target="slides/slide35.xml"/><Relationship Id="rId174" Type="http://schemas.openxmlformats.org/officeDocument/2006/relationships/slide" Target="slides/slide170.xml"/><Relationship Id="rId295" Type="http://schemas.openxmlformats.org/officeDocument/2006/relationships/slide" Target="slides/slide291.xml"/><Relationship Id="rId38" Type="http://schemas.openxmlformats.org/officeDocument/2006/relationships/slide" Target="slides/slide34.xml"/><Relationship Id="rId173" Type="http://schemas.openxmlformats.org/officeDocument/2006/relationships/slide" Target="slides/slide169.xml"/><Relationship Id="rId294" Type="http://schemas.openxmlformats.org/officeDocument/2006/relationships/slide" Target="slides/slide290.xml"/><Relationship Id="rId179" Type="http://schemas.openxmlformats.org/officeDocument/2006/relationships/slide" Target="slides/slide175.xml"/><Relationship Id="rId178" Type="http://schemas.openxmlformats.org/officeDocument/2006/relationships/slide" Target="slides/slide174.xml"/><Relationship Id="rId299" Type="http://schemas.openxmlformats.org/officeDocument/2006/relationships/slide" Target="slides/slide295.xml"/><Relationship Id="rId177" Type="http://schemas.openxmlformats.org/officeDocument/2006/relationships/slide" Target="slides/slide173.xml"/><Relationship Id="rId298" Type="http://schemas.openxmlformats.org/officeDocument/2006/relationships/slide" Target="slides/slide29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98" Type="http://schemas.openxmlformats.org/officeDocument/2006/relationships/slide" Target="slides/slide194.xml"/><Relationship Id="rId14" Type="http://schemas.openxmlformats.org/officeDocument/2006/relationships/slide" Target="slides/slide10.xml"/><Relationship Id="rId197" Type="http://schemas.openxmlformats.org/officeDocument/2006/relationships/slide" Target="slides/slide193.xml"/><Relationship Id="rId17" Type="http://schemas.openxmlformats.org/officeDocument/2006/relationships/slide" Target="slides/slide13.xml"/><Relationship Id="rId196" Type="http://schemas.openxmlformats.org/officeDocument/2006/relationships/slide" Target="slides/slide192.xml"/><Relationship Id="rId16" Type="http://schemas.openxmlformats.org/officeDocument/2006/relationships/slide" Target="slides/slide12.xml"/><Relationship Id="rId195" Type="http://schemas.openxmlformats.org/officeDocument/2006/relationships/slide" Target="slides/slide191.xml"/><Relationship Id="rId19" Type="http://schemas.openxmlformats.org/officeDocument/2006/relationships/slide" Target="slides/slide15.xml"/><Relationship Id="rId18" Type="http://schemas.openxmlformats.org/officeDocument/2006/relationships/slide" Target="slides/slide14.xml"/><Relationship Id="rId199" Type="http://schemas.openxmlformats.org/officeDocument/2006/relationships/slide" Target="slides/slide195.xml"/><Relationship Id="rId84" Type="http://schemas.openxmlformats.org/officeDocument/2006/relationships/slide" Target="slides/slide80.xml"/><Relationship Id="rId83" Type="http://schemas.openxmlformats.org/officeDocument/2006/relationships/slide" Target="slides/slide79.xml"/><Relationship Id="rId86" Type="http://schemas.openxmlformats.org/officeDocument/2006/relationships/slide" Target="slides/slide82.xml"/><Relationship Id="rId85" Type="http://schemas.openxmlformats.org/officeDocument/2006/relationships/slide" Target="slides/slide81.xml"/><Relationship Id="rId88" Type="http://schemas.openxmlformats.org/officeDocument/2006/relationships/slide" Target="slides/slide84.xml"/><Relationship Id="rId150" Type="http://schemas.openxmlformats.org/officeDocument/2006/relationships/slide" Target="slides/slide146.xml"/><Relationship Id="rId271" Type="http://schemas.openxmlformats.org/officeDocument/2006/relationships/slide" Target="slides/slide267.xml"/><Relationship Id="rId87" Type="http://schemas.openxmlformats.org/officeDocument/2006/relationships/slide" Target="slides/slide83.xml"/><Relationship Id="rId270" Type="http://schemas.openxmlformats.org/officeDocument/2006/relationships/slide" Target="slides/slide266.xml"/><Relationship Id="rId89" Type="http://schemas.openxmlformats.org/officeDocument/2006/relationships/slide" Target="slides/slide85.xml"/><Relationship Id="rId80" Type="http://schemas.openxmlformats.org/officeDocument/2006/relationships/slide" Target="slides/slide76.xml"/><Relationship Id="rId82" Type="http://schemas.openxmlformats.org/officeDocument/2006/relationships/slide" Target="slides/slide78.xml"/><Relationship Id="rId81" Type="http://schemas.openxmlformats.org/officeDocument/2006/relationships/slide" Target="slides/slide7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149" Type="http://schemas.openxmlformats.org/officeDocument/2006/relationships/slide" Target="slides/slide145.xml"/><Relationship Id="rId4" Type="http://schemas.openxmlformats.org/officeDocument/2006/relationships/notesMaster" Target="notesMasters/notesMaster1.xml"/><Relationship Id="rId148" Type="http://schemas.openxmlformats.org/officeDocument/2006/relationships/slide" Target="slides/slide144.xml"/><Relationship Id="rId269" Type="http://schemas.openxmlformats.org/officeDocument/2006/relationships/slide" Target="slides/slide265.xml"/><Relationship Id="rId9" Type="http://schemas.openxmlformats.org/officeDocument/2006/relationships/slide" Target="slides/slide5.xml"/><Relationship Id="rId143" Type="http://schemas.openxmlformats.org/officeDocument/2006/relationships/slide" Target="slides/slide139.xml"/><Relationship Id="rId264" Type="http://schemas.openxmlformats.org/officeDocument/2006/relationships/slide" Target="slides/slide260.xml"/><Relationship Id="rId142" Type="http://schemas.openxmlformats.org/officeDocument/2006/relationships/slide" Target="slides/slide138.xml"/><Relationship Id="rId263" Type="http://schemas.openxmlformats.org/officeDocument/2006/relationships/slide" Target="slides/slide259.xml"/><Relationship Id="rId141" Type="http://schemas.openxmlformats.org/officeDocument/2006/relationships/slide" Target="slides/slide137.xml"/><Relationship Id="rId262" Type="http://schemas.openxmlformats.org/officeDocument/2006/relationships/slide" Target="slides/slide258.xml"/><Relationship Id="rId140" Type="http://schemas.openxmlformats.org/officeDocument/2006/relationships/slide" Target="slides/slide136.xml"/><Relationship Id="rId261" Type="http://schemas.openxmlformats.org/officeDocument/2006/relationships/slide" Target="slides/slide257.xml"/><Relationship Id="rId5" Type="http://schemas.openxmlformats.org/officeDocument/2006/relationships/slide" Target="slides/slide1.xml"/><Relationship Id="rId147" Type="http://schemas.openxmlformats.org/officeDocument/2006/relationships/slide" Target="slides/slide143.xml"/><Relationship Id="rId268" Type="http://schemas.openxmlformats.org/officeDocument/2006/relationships/slide" Target="slides/slide264.xml"/><Relationship Id="rId6" Type="http://schemas.openxmlformats.org/officeDocument/2006/relationships/slide" Target="slides/slide2.xml"/><Relationship Id="rId146" Type="http://schemas.openxmlformats.org/officeDocument/2006/relationships/slide" Target="slides/slide142.xml"/><Relationship Id="rId267" Type="http://schemas.openxmlformats.org/officeDocument/2006/relationships/slide" Target="slides/slide263.xml"/><Relationship Id="rId7" Type="http://schemas.openxmlformats.org/officeDocument/2006/relationships/slide" Target="slides/slide3.xml"/><Relationship Id="rId145" Type="http://schemas.openxmlformats.org/officeDocument/2006/relationships/slide" Target="slides/slide141.xml"/><Relationship Id="rId266" Type="http://schemas.openxmlformats.org/officeDocument/2006/relationships/slide" Target="slides/slide262.xml"/><Relationship Id="rId8" Type="http://schemas.openxmlformats.org/officeDocument/2006/relationships/slide" Target="slides/slide4.xml"/><Relationship Id="rId144" Type="http://schemas.openxmlformats.org/officeDocument/2006/relationships/slide" Target="slides/slide140.xml"/><Relationship Id="rId265" Type="http://schemas.openxmlformats.org/officeDocument/2006/relationships/slide" Target="slides/slide261.xml"/><Relationship Id="rId73" Type="http://schemas.openxmlformats.org/officeDocument/2006/relationships/slide" Target="slides/slide69.xml"/><Relationship Id="rId72" Type="http://schemas.openxmlformats.org/officeDocument/2006/relationships/slide" Target="slides/slide68.xml"/><Relationship Id="rId75" Type="http://schemas.openxmlformats.org/officeDocument/2006/relationships/slide" Target="slides/slide71.xml"/><Relationship Id="rId74" Type="http://schemas.openxmlformats.org/officeDocument/2006/relationships/slide" Target="slides/slide70.xml"/><Relationship Id="rId77" Type="http://schemas.openxmlformats.org/officeDocument/2006/relationships/slide" Target="slides/slide73.xml"/><Relationship Id="rId260" Type="http://schemas.openxmlformats.org/officeDocument/2006/relationships/slide" Target="slides/slide256.xml"/><Relationship Id="rId76" Type="http://schemas.openxmlformats.org/officeDocument/2006/relationships/slide" Target="slides/slide72.xml"/><Relationship Id="rId79" Type="http://schemas.openxmlformats.org/officeDocument/2006/relationships/slide" Target="slides/slide75.xml"/><Relationship Id="rId78" Type="http://schemas.openxmlformats.org/officeDocument/2006/relationships/slide" Target="slides/slide74.xml"/><Relationship Id="rId71" Type="http://schemas.openxmlformats.org/officeDocument/2006/relationships/slide" Target="slides/slide67.xml"/><Relationship Id="rId70" Type="http://schemas.openxmlformats.org/officeDocument/2006/relationships/slide" Target="slides/slide66.xml"/><Relationship Id="rId139" Type="http://schemas.openxmlformats.org/officeDocument/2006/relationships/slide" Target="slides/slide135.xml"/><Relationship Id="rId138" Type="http://schemas.openxmlformats.org/officeDocument/2006/relationships/slide" Target="slides/slide134.xml"/><Relationship Id="rId259" Type="http://schemas.openxmlformats.org/officeDocument/2006/relationships/slide" Target="slides/slide255.xml"/><Relationship Id="rId137" Type="http://schemas.openxmlformats.org/officeDocument/2006/relationships/slide" Target="slides/slide133.xml"/><Relationship Id="rId258" Type="http://schemas.openxmlformats.org/officeDocument/2006/relationships/slide" Target="slides/slide254.xml"/><Relationship Id="rId132" Type="http://schemas.openxmlformats.org/officeDocument/2006/relationships/slide" Target="slides/slide128.xml"/><Relationship Id="rId253" Type="http://schemas.openxmlformats.org/officeDocument/2006/relationships/slide" Target="slides/slide249.xml"/><Relationship Id="rId131" Type="http://schemas.openxmlformats.org/officeDocument/2006/relationships/slide" Target="slides/slide127.xml"/><Relationship Id="rId252" Type="http://schemas.openxmlformats.org/officeDocument/2006/relationships/slide" Target="slides/slide248.xml"/><Relationship Id="rId130" Type="http://schemas.openxmlformats.org/officeDocument/2006/relationships/slide" Target="slides/slide126.xml"/><Relationship Id="rId251" Type="http://schemas.openxmlformats.org/officeDocument/2006/relationships/slide" Target="slides/slide247.xml"/><Relationship Id="rId250" Type="http://schemas.openxmlformats.org/officeDocument/2006/relationships/slide" Target="slides/slide246.xml"/><Relationship Id="rId136" Type="http://schemas.openxmlformats.org/officeDocument/2006/relationships/slide" Target="slides/slide132.xml"/><Relationship Id="rId257" Type="http://schemas.openxmlformats.org/officeDocument/2006/relationships/slide" Target="slides/slide253.xml"/><Relationship Id="rId135" Type="http://schemas.openxmlformats.org/officeDocument/2006/relationships/slide" Target="slides/slide131.xml"/><Relationship Id="rId256" Type="http://schemas.openxmlformats.org/officeDocument/2006/relationships/slide" Target="slides/slide252.xml"/><Relationship Id="rId134" Type="http://schemas.openxmlformats.org/officeDocument/2006/relationships/slide" Target="slides/slide130.xml"/><Relationship Id="rId255" Type="http://schemas.openxmlformats.org/officeDocument/2006/relationships/slide" Target="slides/slide251.xml"/><Relationship Id="rId133" Type="http://schemas.openxmlformats.org/officeDocument/2006/relationships/slide" Target="slides/slide129.xml"/><Relationship Id="rId254" Type="http://schemas.openxmlformats.org/officeDocument/2006/relationships/slide" Target="slides/slide250.xml"/><Relationship Id="rId62" Type="http://schemas.openxmlformats.org/officeDocument/2006/relationships/slide" Target="slides/slide58.xml"/><Relationship Id="rId61" Type="http://schemas.openxmlformats.org/officeDocument/2006/relationships/slide" Target="slides/slide57.xml"/><Relationship Id="rId64" Type="http://schemas.openxmlformats.org/officeDocument/2006/relationships/slide" Target="slides/slide60.xml"/><Relationship Id="rId63" Type="http://schemas.openxmlformats.org/officeDocument/2006/relationships/slide" Target="slides/slide59.xml"/><Relationship Id="rId66" Type="http://schemas.openxmlformats.org/officeDocument/2006/relationships/slide" Target="slides/slide62.xml"/><Relationship Id="rId172" Type="http://schemas.openxmlformats.org/officeDocument/2006/relationships/slide" Target="slides/slide168.xml"/><Relationship Id="rId293" Type="http://schemas.openxmlformats.org/officeDocument/2006/relationships/slide" Target="slides/slide289.xml"/><Relationship Id="rId65" Type="http://schemas.openxmlformats.org/officeDocument/2006/relationships/slide" Target="slides/slide61.xml"/><Relationship Id="rId171" Type="http://schemas.openxmlformats.org/officeDocument/2006/relationships/slide" Target="slides/slide167.xml"/><Relationship Id="rId292" Type="http://schemas.openxmlformats.org/officeDocument/2006/relationships/slide" Target="slides/slide288.xml"/><Relationship Id="rId68" Type="http://schemas.openxmlformats.org/officeDocument/2006/relationships/slide" Target="slides/slide64.xml"/><Relationship Id="rId170" Type="http://schemas.openxmlformats.org/officeDocument/2006/relationships/slide" Target="slides/slide166.xml"/><Relationship Id="rId291" Type="http://schemas.openxmlformats.org/officeDocument/2006/relationships/slide" Target="slides/slide287.xml"/><Relationship Id="rId67" Type="http://schemas.openxmlformats.org/officeDocument/2006/relationships/slide" Target="slides/slide63.xml"/><Relationship Id="rId290" Type="http://schemas.openxmlformats.org/officeDocument/2006/relationships/slide" Target="slides/slide286.xml"/><Relationship Id="rId60" Type="http://schemas.openxmlformats.org/officeDocument/2006/relationships/slide" Target="slides/slide56.xml"/><Relationship Id="rId165" Type="http://schemas.openxmlformats.org/officeDocument/2006/relationships/slide" Target="slides/slide161.xml"/><Relationship Id="rId286" Type="http://schemas.openxmlformats.org/officeDocument/2006/relationships/slide" Target="slides/slide282.xml"/><Relationship Id="rId69" Type="http://schemas.openxmlformats.org/officeDocument/2006/relationships/slide" Target="slides/slide65.xml"/><Relationship Id="rId164" Type="http://schemas.openxmlformats.org/officeDocument/2006/relationships/slide" Target="slides/slide160.xml"/><Relationship Id="rId285" Type="http://schemas.openxmlformats.org/officeDocument/2006/relationships/slide" Target="slides/slide281.xml"/><Relationship Id="rId163" Type="http://schemas.openxmlformats.org/officeDocument/2006/relationships/slide" Target="slides/slide159.xml"/><Relationship Id="rId284" Type="http://schemas.openxmlformats.org/officeDocument/2006/relationships/slide" Target="slides/slide280.xml"/><Relationship Id="rId162" Type="http://schemas.openxmlformats.org/officeDocument/2006/relationships/slide" Target="slides/slide158.xml"/><Relationship Id="rId283" Type="http://schemas.openxmlformats.org/officeDocument/2006/relationships/slide" Target="slides/slide279.xml"/><Relationship Id="rId169" Type="http://schemas.openxmlformats.org/officeDocument/2006/relationships/slide" Target="slides/slide165.xml"/><Relationship Id="rId168" Type="http://schemas.openxmlformats.org/officeDocument/2006/relationships/slide" Target="slides/slide164.xml"/><Relationship Id="rId289" Type="http://schemas.openxmlformats.org/officeDocument/2006/relationships/slide" Target="slides/slide285.xml"/><Relationship Id="rId167" Type="http://schemas.openxmlformats.org/officeDocument/2006/relationships/slide" Target="slides/slide163.xml"/><Relationship Id="rId288" Type="http://schemas.openxmlformats.org/officeDocument/2006/relationships/slide" Target="slides/slide284.xml"/><Relationship Id="rId166" Type="http://schemas.openxmlformats.org/officeDocument/2006/relationships/slide" Target="slides/slide162.xml"/><Relationship Id="rId287" Type="http://schemas.openxmlformats.org/officeDocument/2006/relationships/slide" Target="slides/slide283.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55" Type="http://schemas.openxmlformats.org/officeDocument/2006/relationships/slide" Target="slides/slide51.xml"/><Relationship Id="rId161" Type="http://schemas.openxmlformats.org/officeDocument/2006/relationships/slide" Target="slides/slide157.xml"/><Relationship Id="rId282" Type="http://schemas.openxmlformats.org/officeDocument/2006/relationships/slide" Target="slides/slide278.xml"/><Relationship Id="rId54" Type="http://schemas.openxmlformats.org/officeDocument/2006/relationships/slide" Target="slides/slide50.xml"/><Relationship Id="rId160" Type="http://schemas.openxmlformats.org/officeDocument/2006/relationships/slide" Target="slides/slide156.xml"/><Relationship Id="rId281" Type="http://schemas.openxmlformats.org/officeDocument/2006/relationships/slide" Target="slides/slide277.xml"/><Relationship Id="rId57" Type="http://schemas.openxmlformats.org/officeDocument/2006/relationships/slide" Target="slides/slide53.xml"/><Relationship Id="rId280" Type="http://schemas.openxmlformats.org/officeDocument/2006/relationships/slide" Target="slides/slide276.xml"/><Relationship Id="rId56" Type="http://schemas.openxmlformats.org/officeDocument/2006/relationships/slide" Target="slides/slide52.xml"/><Relationship Id="rId159" Type="http://schemas.openxmlformats.org/officeDocument/2006/relationships/slide" Target="slides/slide155.xml"/><Relationship Id="rId59" Type="http://schemas.openxmlformats.org/officeDocument/2006/relationships/slide" Target="slides/slide55.xml"/><Relationship Id="rId154" Type="http://schemas.openxmlformats.org/officeDocument/2006/relationships/slide" Target="slides/slide150.xml"/><Relationship Id="rId275" Type="http://schemas.openxmlformats.org/officeDocument/2006/relationships/slide" Target="slides/slide271.xml"/><Relationship Id="rId58" Type="http://schemas.openxmlformats.org/officeDocument/2006/relationships/slide" Target="slides/slide54.xml"/><Relationship Id="rId153" Type="http://schemas.openxmlformats.org/officeDocument/2006/relationships/slide" Target="slides/slide149.xml"/><Relationship Id="rId274" Type="http://schemas.openxmlformats.org/officeDocument/2006/relationships/slide" Target="slides/slide270.xml"/><Relationship Id="rId152" Type="http://schemas.openxmlformats.org/officeDocument/2006/relationships/slide" Target="slides/slide148.xml"/><Relationship Id="rId273" Type="http://schemas.openxmlformats.org/officeDocument/2006/relationships/slide" Target="slides/slide269.xml"/><Relationship Id="rId151" Type="http://schemas.openxmlformats.org/officeDocument/2006/relationships/slide" Target="slides/slide147.xml"/><Relationship Id="rId272" Type="http://schemas.openxmlformats.org/officeDocument/2006/relationships/slide" Target="slides/slide268.xml"/><Relationship Id="rId158" Type="http://schemas.openxmlformats.org/officeDocument/2006/relationships/slide" Target="slides/slide154.xml"/><Relationship Id="rId279" Type="http://schemas.openxmlformats.org/officeDocument/2006/relationships/slide" Target="slides/slide275.xml"/><Relationship Id="rId157" Type="http://schemas.openxmlformats.org/officeDocument/2006/relationships/slide" Target="slides/slide153.xml"/><Relationship Id="rId278" Type="http://schemas.openxmlformats.org/officeDocument/2006/relationships/slide" Target="slides/slide274.xml"/><Relationship Id="rId156" Type="http://schemas.openxmlformats.org/officeDocument/2006/relationships/slide" Target="slides/slide152.xml"/><Relationship Id="rId277" Type="http://schemas.openxmlformats.org/officeDocument/2006/relationships/slide" Target="slides/slide273.xml"/><Relationship Id="rId155" Type="http://schemas.openxmlformats.org/officeDocument/2006/relationships/slide" Target="slides/slide151.xml"/><Relationship Id="rId276" Type="http://schemas.openxmlformats.org/officeDocument/2006/relationships/slide" Target="slides/slide272.xml"/><Relationship Id="rId107" Type="http://schemas.openxmlformats.org/officeDocument/2006/relationships/slide" Target="slides/slide103.xml"/><Relationship Id="rId228" Type="http://schemas.openxmlformats.org/officeDocument/2006/relationships/slide" Target="slides/slide224.xml"/><Relationship Id="rId106" Type="http://schemas.openxmlformats.org/officeDocument/2006/relationships/slide" Target="slides/slide102.xml"/><Relationship Id="rId227" Type="http://schemas.openxmlformats.org/officeDocument/2006/relationships/slide" Target="slides/slide223.xml"/><Relationship Id="rId105" Type="http://schemas.openxmlformats.org/officeDocument/2006/relationships/slide" Target="slides/slide101.xml"/><Relationship Id="rId226" Type="http://schemas.openxmlformats.org/officeDocument/2006/relationships/slide" Target="slides/slide222.xml"/><Relationship Id="rId104" Type="http://schemas.openxmlformats.org/officeDocument/2006/relationships/slide" Target="slides/slide100.xml"/><Relationship Id="rId225" Type="http://schemas.openxmlformats.org/officeDocument/2006/relationships/slide" Target="slides/slide221.xml"/><Relationship Id="rId109" Type="http://schemas.openxmlformats.org/officeDocument/2006/relationships/slide" Target="slides/slide105.xml"/><Relationship Id="rId108" Type="http://schemas.openxmlformats.org/officeDocument/2006/relationships/slide" Target="slides/slide104.xml"/><Relationship Id="rId229" Type="http://schemas.openxmlformats.org/officeDocument/2006/relationships/slide" Target="slides/slide225.xml"/><Relationship Id="rId220" Type="http://schemas.openxmlformats.org/officeDocument/2006/relationships/slide" Target="slides/slide216.xml"/><Relationship Id="rId103" Type="http://schemas.openxmlformats.org/officeDocument/2006/relationships/slide" Target="slides/slide99.xml"/><Relationship Id="rId224" Type="http://schemas.openxmlformats.org/officeDocument/2006/relationships/slide" Target="slides/slide220.xml"/><Relationship Id="rId102" Type="http://schemas.openxmlformats.org/officeDocument/2006/relationships/slide" Target="slides/slide98.xml"/><Relationship Id="rId223" Type="http://schemas.openxmlformats.org/officeDocument/2006/relationships/slide" Target="slides/slide219.xml"/><Relationship Id="rId101" Type="http://schemas.openxmlformats.org/officeDocument/2006/relationships/slide" Target="slides/slide97.xml"/><Relationship Id="rId222" Type="http://schemas.openxmlformats.org/officeDocument/2006/relationships/slide" Target="slides/slide218.xml"/><Relationship Id="rId100" Type="http://schemas.openxmlformats.org/officeDocument/2006/relationships/slide" Target="slides/slide96.xml"/><Relationship Id="rId221" Type="http://schemas.openxmlformats.org/officeDocument/2006/relationships/slide" Target="slides/slide217.xml"/><Relationship Id="rId217" Type="http://schemas.openxmlformats.org/officeDocument/2006/relationships/slide" Target="slides/slide213.xml"/><Relationship Id="rId216" Type="http://schemas.openxmlformats.org/officeDocument/2006/relationships/slide" Target="slides/slide212.xml"/><Relationship Id="rId215" Type="http://schemas.openxmlformats.org/officeDocument/2006/relationships/slide" Target="slides/slide211.xml"/><Relationship Id="rId214" Type="http://schemas.openxmlformats.org/officeDocument/2006/relationships/slide" Target="slides/slide210.xml"/><Relationship Id="rId219" Type="http://schemas.openxmlformats.org/officeDocument/2006/relationships/slide" Target="slides/slide215.xml"/><Relationship Id="rId218" Type="http://schemas.openxmlformats.org/officeDocument/2006/relationships/slide" Target="slides/slide214.xml"/><Relationship Id="rId213" Type="http://schemas.openxmlformats.org/officeDocument/2006/relationships/slide" Target="slides/slide209.xml"/><Relationship Id="rId212" Type="http://schemas.openxmlformats.org/officeDocument/2006/relationships/slide" Target="slides/slide208.xml"/><Relationship Id="rId211" Type="http://schemas.openxmlformats.org/officeDocument/2006/relationships/slide" Target="slides/slide207.xml"/><Relationship Id="rId210" Type="http://schemas.openxmlformats.org/officeDocument/2006/relationships/slide" Target="slides/slide206.xml"/><Relationship Id="rId129" Type="http://schemas.openxmlformats.org/officeDocument/2006/relationships/slide" Target="slides/slide125.xml"/><Relationship Id="rId128" Type="http://schemas.openxmlformats.org/officeDocument/2006/relationships/slide" Target="slides/slide124.xml"/><Relationship Id="rId249" Type="http://schemas.openxmlformats.org/officeDocument/2006/relationships/slide" Target="slides/slide245.xml"/><Relationship Id="rId127" Type="http://schemas.openxmlformats.org/officeDocument/2006/relationships/slide" Target="slides/slide123.xml"/><Relationship Id="rId248" Type="http://schemas.openxmlformats.org/officeDocument/2006/relationships/slide" Target="slides/slide244.xml"/><Relationship Id="rId126" Type="http://schemas.openxmlformats.org/officeDocument/2006/relationships/slide" Target="slides/slide122.xml"/><Relationship Id="rId247" Type="http://schemas.openxmlformats.org/officeDocument/2006/relationships/slide" Target="slides/slide243.xml"/><Relationship Id="rId121" Type="http://schemas.openxmlformats.org/officeDocument/2006/relationships/slide" Target="slides/slide117.xml"/><Relationship Id="rId242" Type="http://schemas.openxmlformats.org/officeDocument/2006/relationships/slide" Target="slides/slide238.xml"/><Relationship Id="rId120" Type="http://schemas.openxmlformats.org/officeDocument/2006/relationships/slide" Target="slides/slide116.xml"/><Relationship Id="rId241" Type="http://schemas.openxmlformats.org/officeDocument/2006/relationships/slide" Target="slides/slide237.xml"/><Relationship Id="rId240" Type="http://schemas.openxmlformats.org/officeDocument/2006/relationships/slide" Target="slides/slide236.xml"/><Relationship Id="rId125" Type="http://schemas.openxmlformats.org/officeDocument/2006/relationships/slide" Target="slides/slide121.xml"/><Relationship Id="rId246" Type="http://schemas.openxmlformats.org/officeDocument/2006/relationships/slide" Target="slides/slide242.xml"/><Relationship Id="rId124" Type="http://schemas.openxmlformats.org/officeDocument/2006/relationships/slide" Target="slides/slide120.xml"/><Relationship Id="rId245" Type="http://schemas.openxmlformats.org/officeDocument/2006/relationships/slide" Target="slides/slide241.xml"/><Relationship Id="rId123" Type="http://schemas.openxmlformats.org/officeDocument/2006/relationships/slide" Target="slides/slide119.xml"/><Relationship Id="rId244" Type="http://schemas.openxmlformats.org/officeDocument/2006/relationships/slide" Target="slides/slide240.xml"/><Relationship Id="rId122" Type="http://schemas.openxmlformats.org/officeDocument/2006/relationships/slide" Target="slides/slide118.xml"/><Relationship Id="rId243" Type="http://schemas.openxmlformats.org/officeDocument/2006/relationships/slide" Target="slides/slide239.xml"/><Relationship Id="rId95" Type="http://schemas.openxmlformats.org/officeDocument/2006/relationships/slide" Target="slides/slide91.xml"/><Relationship Id="rId94" Type="http://schemas.openxmlformats.org/officeDocument/2006/relationships/slide" Target="slides/slide90.xml"/><Relationship Id="rId97" Type="http://schemas.openxmlformats.org/officeDocument/2006/relationships/slide" Target="slides/slide93.xml"/><Relationship Id="rId96" Type="http://schemas.openxmlformats.org/officeDocument/2006/relationships/slide" Target="slides/slide92.xml"/><Relationship Id="rId99" Type="http://schemas.openxmlformats.org/officeDocument/2006/relationships/slide" Target="slides/slide95.xml"/><Relationship Id="rId98" Type="http://schemas.openxmlformats.org/officeDocument/2006/relationships/slide" Target="slides/slide94.xml"/><Relationship Id="rId91" Type="http://schemas.openxmlformats.org/officeDocument/2006/relationships/slide" Target="slides/slide87.xml"/><Relationship Id="rId90" Type="http://schemas.openxmlformats.org/officeDocument/2006/relationships/slide" Target="slides/slide86.xml"/><Relationship Id="rId93" Type="http://schemas.openxmlformats.org/officeDocument/2006/relationships/slide" Target="slides/slide89.xml"/><Relationship Id="rId92" Type="http://schemas.openxmlformats.org/officeDocument/2006/relationships/slide" Target="slides/slide88.xml"/><Relationship Id="rId118" Type="http://schemas.openxmlformats.org/officeDocument/2006/relationships/slide" Target="slides/slide114.xml"/><Relationship Id="rId239" Type="http://schemas.openxmlformats.org/officeDocument/2006/relationships/slide" Target="slides/slide235.xml"/><Relationship Id="rId117" Type="http://schemas.openxmlformats.org/officeDocument/2006/relationships/slide" Target="slides/slide113.xml"/><Relationship Id="rId238" Type="http://schemas.openxmlformats.org/officeDocument/2006/relationships/slide" Target="slides/slide234.xml"/><Relationship Id="rId116" Type="http://schemas.openxmlformats.org/officeDocument/2006/relationships/slide" Target="slides/slide112.xml"/><Relationship Id="rId237" Type="http://schemas.openxmlformats.org/officeDocument/2006/relationships/slide" Target="slides/slide233.xml"/><Relationship Id="rId115" Type="http://schemas.openxmlformats.org/officeDocument/2006/relationships/slide" Target="slides/slide111.xml"/><Relationship Id="rId236" Type="http://schemas.openxmlformats.org/officeDocument/2006/relationships/slide" Target="slides/slide232.xml"/><Relationship Id="rId119" Type="http://schemas.openxmlformats.org/officeDocument/2006/relationships/slide" Target="slides/slide115.xml"/><Relationship Id="rId110" Type="http://schemas.openxmlformats.org/officeDocument/2006/relationships/slide" Target="slides/slide106.xml"/><Relationship Id="rId231" Type="http://schemas.openxmlformats.org/officeDocument/2006/relationships/slide" Target="slides/slide227.xml"/><Relationship Id="rId230" Type="http://schemas.openxmlformats.org/officeDocument/2006/relationships/slide" Target="slides/slide226.xml"/><Relationship Id="rId114" Type="http://schemas.openxmlformats.org/officeDocument/2006/relationships/slide" Target="slides/slide110.xml"/><Relationship Id="rId235" Type="http://schemas.openxmlformats.org/officeDocument/2006/relationships/slide" Target="slides/slide231.xml"/><Relationship Id="rId113" Type="http://schemas.openxmlformats.org/officeDocument/2006/relationships/slide" Target="slides/slide109.xml"/><Relationship Id="rId234" Type="http://schemas.openxmlformats.org/officeDocument/2006/relationships/slide" Target="slides/slide230.xml"/><Relationship Id="rId112" Type="http://schemas.openxmlformats.org/officeDocument/2006/relationships/slide" Target="slides/slide108.xml"/><Relationship Id="rId233" Type="http://schemas.openxmlformats.org/officeDocument/2006/relationships/slide" Target="slides/slide229.xml"/><Relationship Id="rId111" Type="http://schemas.openxmlformats.org/officeDocument/2006/relationships/slide" Target="slides/slide107.xml"/><Relationship Id="rId232" Type="http://schemas.openxmlformats.org/officeDocument/2006/relationships/slide" Target="slides/slide228.xml"/><Relationship Id="rId305" Type="http://schemas.openxmlformats.org/officeDocument/2006/relationships/slide" Target="slides/slide301.xml"/><Relationship Id="rId304" Type="http://schemas.openxmlformats.org/officeDocument/2006/relationships/slide" Target="slides/slide300.xml"/><Relationship Id="rId303" Type="http://schemas.openxmlformats.org/officeDocument/2006/relationships/slide" Target="slides/slide299.xml"/><Relationship Id="rId302" Type="http://schemas.openxmlformats.org/officeDocument/2006/relationships/slide" Target="slides/slide298.xml"/><Relationship Id="rId309" Type="http://schemas.openxmlformats.org/officeDocument/2006/relationships/slide" Target="slides/slide305.xml"/><Relationship Id="rId308" Type="http://schemas.openxmlformats.org/officeDocument/2006/relationships/slide" Target="slides/slide304.xml"/><Relationship Id="rId307" Type="http://schemas.openxmlformats.org/officeDocument/2006/relationships/slide" Target="slides/slide303.xml"/><Relationship Id="rId306" Type="http://schemas.openxmlformats.org/officeDocument/2006/relationships/slide" Target="slides/slide302.xml"/><Relationship Id="rId301" Type="http://schemas.openxmlformats.org/officeDocument/2006/relationships/slide" Target="slides/slide297.xml"/><Relationship Id="rId300" Type="http://schemas.openxmlformats.org/officeDocument/2006/relationships/slide" Target="slides/slide296.xml"/><Relationship Id="rId206" Type="http://schemas.openxmlformats.org/officeDocument/2006/relationships/slide" Target="slides/slide202.xml"/><Relationship Id="rId205" Type="http://schemas.openxmlformats.org/officeDocument/2006/relationships/slide" Target="slides/slide201.xml"/><Relationship Id="rId204" Type="http://schemas.openxmlformats.org/officeDocument/2006/relationships/slide" Target="slides/slide200.xml"/><Relationship Id="rId203" Type="http://schemas.openxmlformats.org/officeDocument/2006/relationships/slide" Target="slides/slide199.xml"/><Relationship Id="rId209" Type="http://schemas.openxmlformats.org/officeDocument/2006/relationships/slide" Target="slides/slide205.xml"/><Relationship Id="rId208" Type="http://schemas.openxmlformats.org/officeDocument/2006/relationships/slide" Target="slides/slide204.xml"/><Relationship Id="rId207" Type="http://schemas.openxmlformats.org/officeDocument/2006/relationships/slide" Target="slides/slide203.xml"/><Relationship Id="rId202" Type="http://schemas.openxmlformats.org/officeDocument/2006/relationships/slide" Target="slides/slide198.xml"/><Relationship Id="rId201" Type="http://schemas.openxmlformats.org/officeDocument/2006/relationships/slide" Target="slides/slide197.xml"/><Relationship Id="rId200" Type="http://schemas.openxmlformats.org/officeDocument/2006/relationships/slide" Target="slides/slide196.xml"/><Relationship Id="rId320" Type="http://schemas.openxmlformats.org/officeDocument/2006/relationships/slide" Target="slides/slide316.xml"/><Relationship Id="rId316" Type="http://schemas.openxmlformats.org/officeDocument/2006/relationships/slide" Target="slides/slide312.xml"/><Relationship Id="rId315" Type="http://schemas.openxmlformats.org/officeDocument/2006/relationships/slide" Target="slides/slide311.xml"/><Relationship Id="rId314" Type="http://schemas.openxmlformats.org/officeDocument/2006/relationships/slide" Target="slides/slide310.xml"/><Relationship Id="rId313" Type="http://schemas.openxmlformats.org/officeDocument/2006/relationships/slide" Target="slides/slide309.xml"/><Relationship Id="rId319" Type="http://schemas.openxmlformats.org/officeDocument/2006/relationships/slide" Target="slides/slide315.xml"/><Relationship Id="rId318" Type="http://schemas.openxmlformats.org/officeDocument/2006/relationships/slide" Target="slides/slide314.xml"/><Relationship Id="rId317" Type="http://schemas.openxmlformats.org/officeDocument/2006/relationships/slide" Target="slides/slide313.xml"/><Relationship Id="rId312" Type="http://schemas.openxmlformats.org/officeDocument/2006/relationships/slide" Target="slides/slide308.xml"/><Relationship Id="rId311" Type="http://schemas.openxmlformats.org/officeDocument/2006/relationships/slide" Target="slides/slide307.xml"/><Relationship Id="rId310" Type="http://schemas.openxmlformats.org/officeDocument/2006/relationships/slide" Target="slides/slide30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720ddaac53c027f2_5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g720ddaac53c027f2_53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5" name="Shape 745"/>
        <p:cNvGrpSpPr/>
        <p:nvPr/>
      </p:nvGrpSpPr>
      <p:grpSpPr>
        <a:xfrm>
          <a:off x="0" y="0"/>
          <a:ext cx="0" cy="0"/>
          <a:chOff x="0" y="0"/>
          <a:chExt cx="0" cy="0"/>
        </a:xfrm>
      </p:grpSpPr>
      <p:sp>
        <p:nvSpPr>
          <p:cNvPr id="746" name="Google Shape;746;g720ddaac53c027f2_2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g720ddaac53c027f2_2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2" name="Shape 752"/>
        <p:cNvGrpSpPr/>
        <p:nvPr/>
      </p:nvGrpSpPr>
      <p:grpSpPr>
        <a:xfrm>
          <a:off x="0" y="0"/>
          <a:ext cx="0" cy="0"/>
          <a:chOff x="0" y="0"/>
          <a:chExt cx="0" cy="0"/>
        </a:xfrm>
      </p:grpSpPr>
      <p:sp>
        <p:nvSpPr>
          <p:cNvPr id="753" name="Google Shape;753;p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3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9" name="Shape 759"/>
        <p:cNvGrpSpPr/>
        <p:nvPr/>
      </p:nvGrpSpPr>
      <p:grpSpPr>
        <a:xfrm>
          <a:off x="0" y="0"/>
          <a:ext cx="0" cy="0"/>
          <a:chOff x="0" y="0"/>
          <a:chExt cx="0" cy="0"/>
        </a:xfrm>
      </p:grpSpPr>
      <p:sp>
        <p:nvSpPr>
          <p:cNvPr id="760" name="Google Shape;760;g720ddaac53c027f2_2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g720ddaac53c027f2_23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6" name="Shape 766"/>
        <p:cNvGrpSpPr/>
        <p:nvPr/>
      </p:nvGrpSpPr>
      <p:grpSpPr>
        <a:xfrm>
          <a:off x="0" y="0"/>
          <a:ext cx="0" cy="0"/>
          <a:chOff x="0" y="0"/>
          <a:chExt cx="0" cy="0"/>
        </a:xfrm>
      </p:grpSpPr>
      <p:sp>
        <p:nvSpPr>
          <p:cNvPr id="767" name="Google Shape;767;g90aa07a5bf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g90aa07a5bf_0_6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3" name="Shape 773"/>
        <p:cNvGrpSpPr/>
        <p:nvPr/>
      </p:nvGrpSpPr>
      <p:grpSpPr>
        <a:xfrm>
          <a:off x="0" y="0"/>
          <a:ext cx="0" cy="0"/>
          <a:chOff x="0" y="0"/>
          <a:chExt cx="0" cy="0"/>
        </a:xfrm>
      </p:grpSpPr>
      <p:sp>
        <p:nvSpPr>
          <p:cNvPr id="774" name="Google Shape;774;g720ddaac53c027f2_2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g720ddaac53c027f2_2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0" name="Shape 780"/>
        <p:cNvGrpSpPr/>
        <p:nvPr/>
      </p:nvGrpSpPr>
      <p:grpSpPr>
        <a:xfrm>
          <a:off x="0" y="0"/>
          <a:ext cx="0" cy="0"/>
          <a:chOff x="0" y="0"/>
          <a:chExt cx="0" cy="0"/>
        </a:xfrm>
      </p:grpSpPr>
      <p:sp>
        <p:nvSpPr>
          <p:cNvPr id="781" name="Google Shape;781;p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3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7" name="Shape 787"/>
        <p:cNvGrpSpPr/>
        <p:nvPr/>
      </p:nvGrpSpPr>
      <p:grpSpPr>
        <a:xfrm>
          <a:off x="0" y="0"/>
          <a:ext cx="0" cy="0"/>
          <a:chOff x="0" y="0"/>
          <a:chExt cx="0" cy="0"/>
        </a:xfrm>
      </p:grpSpPr>
      <p:sp>
        <p:nvSpPr>
          <p:cNvPr id="788" name="Google Shape;788;g720ddaac53c027f2_2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g720ddaac53c027f2_2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4" name="Shape 794"/>
        <p:cNvGrpSpPr/>
        <p:nvPr/>
      </p:nvGrpSpPr>
      <p:grpSpPr>
        <a:xfrm>
          <a:off x="0" y="0"/>
          <a:ext cx="0" cy="0"/>
          <a:chOff x="0" y="0"/>
          <a:chExt cx="0" cy="0"/>
        </a:xfrm>
      </p:grpSpPr>
      <p:sp>
        <p:nvSpPr>
          <p:cNvPr id="795" name="Google Shape;795;g90aa07a5bf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g90aa07a5bf_0_6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1" name="Shape 801"/>
        <p:cNvGrpSpPr/>
        <p:nvPr/>
      </p:nvGrpSpPr>
      <p:grpSpPr>
        <a:xfrm>
          <a:off x="0" y="0"/>
          <a:ext cx="0" cy="0"/>
          <a:chOff x="0" y="0"/>
          <a:chExt cx="0" cy="0"/>
        </a:xfrm>
      </p:grpSpPr>
      <p:sp>
        <p:nvSpPr>
          <p:cNvPr id="802" name="Google Shape;802;g720ddaac53c027f2_2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g720ddaac53c027f2_2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8" name="Shape 808"/>
        <p:cNvGrpSpPr/>
        <p:nvPr/>
      </p:nvGrpSpPr>
      <p:grpSpPr>
        <a:xfrm>
          <a:off x="0" y="0"/>
          <a:ext cx="0" cy="0"/>
          <a:chOff x="0" y="0"/>
          <a:chExt cx="0" cy="0"/>
        </a:xfrm>
      </p:grpSpPr>
      <p:sp>
        <p:nvSpPr>
          <p:cNvPr id="809" name="Google Shape;809;p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4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901866dea2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g901866dea2_0_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5" name="Shape 815"/>
        <p:cNvGrpSpPr/>
        <p:nvPr/>
      </p:nvGrpSpPr>
      <p:grpSpPr>
        <a:xfrm>
          <a:off x="0" y="0"/>
          <a:ext cx="0" cy="0"/>
          <a:chOff x="0" y="0"/>
          <a:chExt cx="0" cy="0"/>
        </a:xfrm>
      </p:grpSpPr>
      <p:sp>
        <p:nvSpPr>
          <p:cNvPr id="816" name="Google Shape;816;g720ddaac53c027f2_2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g720ddaac53c027f2_2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2" name="Shape 822"/>
        <p:cNvGrpSpPr/>
        <p:nvPr/>
      </p:nvGrpSpPr>
      <p:grpSpPr>
        <a:xfrm>
          <a:off x="0" y="0"/>
          <a:ext cx="0" cy="0"/>
          <a:chOff x="0" y="0"/>
          <a:chExt cx="0" cy="0"/>
        </a:xfrm>
      </p:grpSpPr>
      <p:sp>
        <p:nvSpPr>
          <p:cNvPr id="823" name="Google Shape;823;g90aa07a5bf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g90aa07a5bf_0_7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9" name="Shape 829"/>
        <p:cNvGrpSpPr/>
        <p:nvPr/>
      </p:nvGrpSpPr>
      <p:grpSpPr>
        <a:xfrm>
          <a:off x="0" y="0"/>
          <a:ext cx="0" cy="0"/>
          <a:chOff x="0" y="0"/>
          <a:chExt cx="0" cy="0"/>
        </a:xfrm>
      </p:grpSpPr>
      <p:sp>
        <p:nvSpPr>
          <p:cNvPr id="830" name="Google Shape;830;g720ddaac53c027f2_2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g720ddaac53c027f2_20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6" name="Shape 836"/>
        <p:cNvGrpSpPr/>
        <p:nvPr/>
      </p:nvGrpSpPr>
      <p:grpSpPr>
        <a:xfrm>
          <a:off x="0" y="0"/>
          <a:ext cx="0" cy="0"/>
          <a:chOff x="0" y="0"/>
          <a:chExt cx="0" cy="0"/>
        </a:xfrm>
      </p:grpSpPr>
      <p:sp>
        <p:nvSpPr>
          <p:cNvPr id="837" name="Google Shape;837;p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4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3" name="Shape 843"/>
        <p:cNvGrpSpPr/>
        <p:nvPr/>
      </p:nvGrpSpPr>
      <p:grpSpPr>
        <a:xfrm>
          <a:off x="0" y="0"/>
          <a:ext cx="0" cy="0"/>
          <a:chOff x="0" y="0"/>
          <a:chExt cx="0" cy="0"/>
        </a:xfrm>
      </p:grpSpPr>
      <p:sp>
        <p:nvSpPr>
          <p:cNvPr id="844" name="Google Shape;844;g720ddaac53c027f2_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g720ddaac53c027f2_19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0" name="Shape 850"/>
        <p:cNvGrpSpPr/>
        <p:nvPr/>
      </p:nvGrpSpPr>
      <p:grpSpPr>
        <a:xfrm>
          <a:off x="0" y="0"/>
          <a:ext cx="0" cy="0"/>
          <a:chOff x="0" y="0"/>
          <a:chExt cx="0" cy="0"/>
        </a:xfrm>
      </p:grpSpPr>
      <p:sp>
        <p:nvSpPr>
          <p:cNvPr id="851" name="Google Shape;851;g90aa07a5bf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g90aa07a5bf_0_7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7" name="Shape 857"/>
        <p:cNvGrpSpPr/>
        <p:nvPr/>
      </p:nvGrpSpPr>
      <p:grpSpPr>
        <a:xfrm>
          <a:off x="0" y="0"/>
          <a:ext cx="0" cy="0"/>
          <a:chOff x="0" y="0"/>
          <a:chExt cx="0" cy="0"/>
        </a:xfrm>
      </p:grpSpPr>
      <p:sp>
        <p:nvSpPr>
          <p:cNvPr id="858" name="Google Shape;858;g720ddaac53c027f2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g720ddaac53c027f2_19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4" name="Shape 864"/>
        <p:cNvGrpSpPr/>
        <p:nvPr/>
      </p:nvGrpSpPr>
      <p:grpSpPr>
        <a:xfrm>
          <a:off x="0" y="0"/>
          <a:ext cx="0" cy="0"/>
          <a:chOff x="0" y="0"/>
          <a:chExt cx="0" cy="0"/>
        </a:xfrm>
      </p:grpSpPr>
      <p:sp>
        <p:nvSpPr>
          <p:cNvPr id="865" name="Google Shape;865;p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4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1" name="Shape 871"/>
        <p:cNvGrpSpPr/>
        <p:nvPr/>
      </p:nvGrpSpPr>
      <p:grpSpPr>
        <a:xfrm>
          <a:off x="0" y="0"/>
          <a:ext cx="0" cy="0"/>
          <a:chOff x="0" y="0"/>
          <a:chExt cx="0" cy="0"/>
        </a:xfrm>
      </p:grpSpPr>
      <p:sp>
        <p:nvSpPr>
          <p:cNvPr id="872" name="Google Shape;872;g720ddaac53c027f2_1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g720ddaac53c027f2_18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8" name="Shape 878"/>
        <p:cNvGrpSpPr/>
        <p:nvPr/>
      </p:nvGrpSpPr>
      <p:grpSpPr>
        <a:xfrm>
          <a:off x="0" y="0"/>
          <a:ext cx="0" cy="0"/>
          <a:chOff x="0" y="0"/>
          <a:chExt cx="0" cy="0"/>
        </a:xfrm>
      </p:grpSpPr>
      <p:sp>
        <p:nvSpPr>
          <p:cNvPr id="879" name="Google Shape;879;g90aa07a5bf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g90aa07a5bf_0_8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720ddaac53c027f2_5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g720ddaac53c027f2_5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5" name="Shape 885"/>
        <p:cNvGrpSpPr/>
        <p:nvPr/>
      </p:nvGrpSpPr>
      <p:grpSpPr>
        <a:xfrm>
          <a:off x="0" y="0"/>
          <a:ext cx="0" cy="0"/>
          <a:chOff x="0" y="0"/>
          <a:chExt cx="0" cy="0"/>
        </a:xfrm>
      </p:grpSpPr>
      <p:sp>
        <p:nvSpPr>
          <p:cNvPr id="886" name="Google Shape;886;g720ddaac53c027f2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g720ddaac53c027f2_17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2" name="Shape 892"/>
        <p:cNvGrpSpPr/>
        <p:nvPr/>
      </p:nvGrpSpPr>
      <p:grpSpPr>
        <a:xfrm>
          <a:off x="0" y="0"/>
          <a:ext cx="0" cy="0"/>
          <a:chOff x="0" y="0"/>
          <a:chExt cx="0" cy="0"/>
        </a:xfrm>
      </p:grpSpPr>
      <p:sp>
        <p:nvSpPr>
          <p:cNvPr id="893" name="Google Shape;893;p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4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9" name="Shape 899"/>
        <p:cNvGrpSpPr/>
        <p:nvPr/>
      </p:nvGrpSpPr>
      <p:grpSpPr>
        <a:xfrm>
          <a:off x="0" y="0"/>
          <a:ext cx="0" cy="0"/>
          <a:chOff x="0" y="0"/>
          <a:chExt cx="0" cy="0"/>
        </a:xfrm>
      </p:grpSpPr>
      <p:sp>
        <p:nvSpPr>
          <p:cNvPr id="900" name="Google Shape;900;g720ddaac53c027f2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g720ddaac53c027f2_16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6" name="Shape 906"/>
        <p:cNvGrpSpPr/>
        <p:nvPr/>
      </p:nvGrpSpPr>
      <p:grpSpPr>
        <a:xfrm>
          <a:off x="0" y="0"/>
          <a:ext cx="0" cy="0"/>
          <a:chOff x="0" y="0"/>
          <a:chExt cx="0" cy="0"/>
        </a:xfrm>
      </p:grpSpPr>
      <p:sp>
        <p:nvSpPr>
          <p:cNvPr id="907" name="Google Shape;907;g90aa07a5bf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g90aa07a5bf_0_8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3" name="Shape 913"/>
        <p:cNvGrpSpPr/>
        <p:nvPr/>
      </p:nvGrpSpPr>
      <p:grpSpPr>
        <a:xfrm>
          <a:off x="0" y="0"/>
          <a:ext cx="0" cy="0"/>
          <a:chOff x="0" y="0"/>
          <a:chExt cx="0" cy="0"/>
        </a:xfrm>
      </p:grpSpPr>
      <p:sp>
        <p:nvSpPr>
          <p:cNvPr id="914" name="Google Shape;914;g720ddaac53c027f2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g720ddaac53c027f2_16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0" name="Shape 920"/>
        <p:cNvGrpSpPr/>
        <p:nvPr/>
      </p:nvGrpSpPr>
      <p:grpSpPr>
        <a:xfrm>
          <a:off x="0" y="0"/>
          <a:ext cx="0" cy="0"/>
          <a:chOff x="0" y="0"/>
          <a:chExt cx="0" cy="0"/>
        </a:xfrm>
      </p:grpSpPr>
      <p:sp>
        <p:nvSpPr>
          <p:cNvPr id="921" name="Google Shape;921;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7" name="Shape 927"/>
        <p:cNvGrpSpPr/>
        <p:nvPr/>
      </p:nvGrpSpPr>
      <p:grpSpPr>
        <a:xfrm>
          <a:off x="0" y="0"/>
          <a:ext cx="0" cy="0"/>
          <a:chOff x="0" y="0"/>
          <a:chExt cx="0" cy="0"/>
        </a:xfrm>
      </p:grpSpPr>
      <p:sp>
        <p:nvSpPr>
          <p:cNvPr id="928" name="Google Shape;928;g720ddaac53c027f2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g720ddaac53c027f2_15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4" name="Shape 934"/>
        <p:cNvGrpSpPr/>
        <p:nvPr/>
      </p:nvGrpSpPr>
      <p:grpSpPr>
        <a:xfrm>
          <a:off x="0" y="0"/>
          <a:ext cx="0" cy="0"/>
          <a:chOff x="0" y="0"/>
          <a:chExt cx="0" cy="0"/>
        </a:xfrm>
      </p:grpSpPr>
      <p:sp>
        <p:nvSpPr>
          <p:cNvPr id="935" name="Google Shape;935;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1" name="Shape 941"/>
        <p:cNvGrpSpPr/>
        <p:nvPr/>
      </p:nvGrpSpPr>
      <p:grpSpPr>
        <a:xfrm>
          <a:off x="0" y="0"/>
          <a:ext cx="0" cy="0"/>
          <a:chOff x="0" y="0"/>
          <a:chExt cx="0" cy="0"/>
        </a:xfrm>
      </p:grpSpPr>
      <p:sp>
        <p:nvSpPr>
          <p:cNvPr id="942" name="Google Shape;942;g720ddaac53c027f2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g720ddaac53c027f2_1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8" name="Shape 948"/>
        <p:cNvGrpSpPr/>
        <p:nvPr/>
      </p:nvGrpSpPr>
      <p:grpSpPr>
        <a:xfrm>
          <a:off x="0" y="0"/>
          <a:ext cx="0" cy="0"/>
          <a:chOff x="0" y="0"/>
          <a:chExt cx="0" cy="0"/>
        </a:xfrm>
      </p:grpSpPr>
      <p:sp>
        <p:nvSpPr>
          <p:cNvPr id="949" name="Google Shape;949;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5" name="Shape 955"/>
        <p:cNvGrpSpPr/>
        <p:nvPr/>
      </p:nvGrpSpPr>
      <p:grpSpPr>
        <a:xfrm>
          <a:off x="0" y="0"/>
          <a:ext cx="0" cy="0"/>
          <a:chOff x="0" y="0"/>
          <a:chExt cx="0" cy="0"/>
        </a:xfrm>
      </p:grpSpPr>
      <p:sp>
        <p:nvSpPr>
          <p:cNvPr id="956" name="Google Shape;956;g720ddaac53c027f2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g720ddaac53c027f2_14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2" name="Shape 962"/>
        <p:cNvGrpSpPr/>
        <p:nvPr/>
      </p:nvGrpSpPr>
      <p:grpSpPr>
        <a:xfrm>
          <a:off x="0" y="0"/>
          <a:ext cx="0" cy="0"/>
          <a:chOff x="0" y="0"/>
          <a:chExt cx="0" cy="0"/>
        </a:xfrm>
      </p:grpSpPr>
      <p:sp>
        <p:nvSpPr>
          <p:cNvPr id="963" name="Google Shape;963;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9" name="Shape 969"/>
        <p:cNvGrpSpPr/>
        <p:nvPr/>
      </p:nvGrpSpPr>
      <p:grpSpPr>
        <a:xfrm>
          <a:off x="0" y="0"/>
          <a:ext cx="0" cy="0"/>
          <a:chOff x="0" y="0"/>
          <a:chExt cx="0" cy="0"/>
        </a:xfrm>
      </p:grpSpPr>
      <p:sp>
        <p:nvSpPr>
          <p:cNvPr id="970" name="Google Shape;970;g720ddaac53c027f2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g720ddaac53c027f2_1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6" name="Shape 976"/>
        <p:cNvGrpSpPr/>
        <p:nvPr/>
      </p:nvGrpSpPr>
      <p:grpSpPr>
        <a:xfrm>
          <a:off x="0" y="0"/>
          <a:ext cx="0" cy="0"/>
          <a:chOff x="0" y="0"/>
          <a:chExt cx="0" cy="0"/>
        </a:xfrm>
      </p:grpSpPr>
      <p:sp>
        <p:nvSpPr>
          <p:cNvPr id="977" name="Google Shape;977;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3" name="Shape 983"/>
        <p:cNvGrpSpPr/>
        <p:nvPr/>
      </p:nvGrpSpPr>
      <p:grpSpPr>
        <a:xfrm>
          <a:off x="0" y="0"/>
          <a:ext cx="0" cy="0"/>
          <a:chOff x="0" y="0"/>
          <a:chExt cx="0" cy="0"/>
        </a:xfrm>
      </p:grpSpPr>
      <p:sp>
        <p:nvSpPr>
          <p:cNvPr id="984" name="Google Shape;984;g720ddaac53c027f2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g720ddaac53c027f2_1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0" name="Shape 990"/>
        <p:cNvGrpSpPr/>
        <p:nvPr/>
      </p:nvGrpSpPr>
      <p:grpSpPr>
        <a:xfrm>
          <a:off x="0" y="0"/>
          <a:ext cx="0" cy="0"/>
          <a:chOff x="0" y="0"/>
          <a:chExt cx="0" cy="0"/>
        </a:xfrm>
      </p:grpSpPr>
      <p:sp>
        <p:nvSpPr>
          <p:cNvPr id="991" name="Google Shape;991;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7" name="Shape 997"/>
        <p:cNvGrpSpPr/>
        <p:nvPr/>
      </p:nvGrpSpPr>
      <p:grpSpPr>
        <a:xfrm>
          <a:off x="0" y="0"/>
          <a:ext cx="0" cy="0"/>
          <a:chOff x="0" y="0"/>
          <a:chExt cx="0" cy="0"/>
        </a:xfrm>
      </p:grpSpPr>
      <p:sp>
        <p:nvSpPr>
          <p:cNvPr id="998" name="Google Shape;998;g720ddaac53c027f2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g720ddaac53c027f2_1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4" name="Shape 1004"/>
        <p:cNvGrpSpPr/>
        <p:nvPr/>
      </p:nvGrpSpPr>
      <p:grpSpPr>
        <a:xfrm>
          <a:off x="0" y="0"/>
          <a:ext cx="0" cy="0"/>
          <a:chOff x="0" y="0"/>
          <a:chExt cx="0" cy="0"/>
        </a:xfrm>
      </p:grpSpPr>
      <p:sp>
        <p:nvSpPr>
          <p:cNvPr id="1005" name="Google Shape;1005;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1" name="Shape 1011"/>
        <p:cNvGrpSpPr/>
        <p:nvPr/>
      </p:nvGrpSpPr>
      <p:grpSpPr>
        <a:xfrm>
          <a:off x="0" y="0"/>
          <a:ext cx="0" cy="0"/>
          <a:chOff x="0" y="0"/>
          <a:chExt cx="0" cy="0"/>
        </a:xfrm>
      </p:grpSpPr>
      <p:sp>
        <p:nvSpPr>
          <p:cNvPr id="1012" name="Google Shape;1012;g720ddaac53c027f2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g720ddaac53c027f2_1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8" name="Shape 1018"/>
        <p:cNvGrpSpPr/>
        <p:nvPr/>
      </p:nvGrpSpPr>
      <p:grpSpPr>
        <a:xfrm>
          <a:off x="0" y="0"/>
          <a:ext cx="0" cy="0"/>
          <a:chOff x="0" y="0"/>
          <a:chExt cx="0" cy="0"/>
        </a:xfrm>
      </p:grpSpPr>
      <p:sp>
        <p:nvSpPr>
          <p:cNvPr id="1019" name="Google Shape;1019;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720ddaac53c027f2_5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g720ddaac53c027f2_5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4" name="Shape 1024"/>
        <p:cNvGrpSpPr/>
        <p:nvPr/>
      </p:nvGrpSpPr>
      <p:grpSpPr>
        <a:xfrm>
          <a:off x="0" y="0"/>
          <a:ext cx="0" cy="0"/>
          <a:chOff x="0" y="0"/>
          <a:chExt cx="0" cy="0"/>
        </a:xfrm>
      </p:grpSpPr>
      <p:sp>
        <p:nvSpPr>
          <p:cNvPr id="1025" name="Google Shape;1025;g720ddaac53c027f2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g720ddaac53c027f2_10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0" name="Shape 1030"/>
        <p:cNvGrpSpPr/>
        <p:nvPr/>
      </p:nvGrpSpPr>
      <p:grpSpPr>
        <a:xfrm>
          <a:off x="0" y="0"/>
          <a:ext cx="0" cy="0"/>
          <a:chOff x="0" y="0"/>
          <a:chExt cx="0" cy="0"/>
        </a:xfrm>
      </p:grpSpPr>
      <p:sp>
        <p:nvSpPr>
          <p:cNvPr id="1031" name="Google Shape;1031;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7" name="Shape 1037"/>
        <p:cNvGrpSpPr/>
        <p:nvPr/>
      </p:nvGrpSpPr>
      <p:grpSpPr>
        <a:xfrm>
          <a:off x="0" y="0"/>
          <a:ext cx="0" cy="0"/>
          <a:chOff x="0" y="0"/>
          <a:chExt cx="0" cy="0"/>
        </a:xfrm>
      </p:grpSpPr>
      <p:sp>
        <p:nvSpPr>
          <p:cNvPr id="1038" name="Google Shape;1038;g720ddaac53c027f2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g720ddaac53c027f2_10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4" name="Shape 1044"/>
        <p:cNvGrpSpPr/>
        <p:nvPr/>
      </p:nvGrpSpPr>
      <p:grpSpPr>
        <a:xfrm>
          <a:off x="0" y="0"/>
          <a:ext cx="0" cy="0"/>
          <a:chOff x="0" y="0"/>
          <a:chExt cx="0" cy="0"/>
        </a:xfrm>
      </p:grpSpPr>
      <p:sp>
        <p:nvSpPr>
          <p:cNvPr id="1045" name="Google Shape;1045;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1" name="Shape 1051"/>
        <p:cNvGrpSpPr/>
        <p:nvPr/>
      </p:nvGrpSpPr>
      <p:grpSpPr>
        <a:xfrm>
          <a:off x="0" y="0"/>
          <a:ext cx="0" cy="0"/>
          <a:chOff x="0" y="0"/>
          <a:chExt cx="0" cy="0"/>
        </a:xfrm>
      </p:grpSpPr>
      <p:sp>
        <p:nvSpPr>
          <p:cNvPr id="1052" name="Google Shape;1052;g720ddaac53c027f2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g720ddaac53c027f2_9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8" name="Shape 1058"/>
        <p:cNvGrpSpPr/>
        <p:nvPr/>
      </p:nvGrpSpPr>
      <p:grpSpPr>
        <a:xfrm>
          <a:off x="0" y="0"/>
          <a:ext cx="0" cy="0"/>
          <a:chOff x="0" y="0"/>
          <a:chExt cx="0" cy="0"/>
        </a:xfrm>
      </p:grpSpPr>
      <p:sp>
        <p:nvSpPr>
          <p:cNvPr id="1059" name="Google Shape;1059;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5" name="Shape 1065"/>
        <p:cNvGrpSpPr/>
        <p:nvPr/>
      </p:nvGrpSpPr>
      <p:grpSpPr>
        <a:xfrm>
          <a:off x="0" y="0"/>
          <a:ext cx="0" cy="0"/>
          <a:chOff x="0" y="0"/>
          <a:chExt cx="0" cy="0"/>
        </a:xfrm>
      </p:grpSpPr>
      <p:sp>
        <p:nvSpPr>
          <p:cNvPr id="1066" name="Google Shape;1066;g720ddaac53c027f2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g720ddaac53c027f2_8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2" name="Shape 1072"/>
        <p:cNvGrpSpPr/>
        <p:nvPr/>
      </p:nvGrpSpPr>
      <p:grpSpPr>
        <a:xfrm>
          <a:off x="0" y="0"/>
          <a:ext cx="0" cy="0"/>
          <a:chOff x="0" y="0"/>
          <a:chExt cx="0" cy="0"/>
        </a:xfrm>
      </p:grpSpPr>
      <p:sp>
        <p:nvSpPr>
          <p:cNvPr id="1073" name="Google Shape;1073;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9" name="Shape 1079"/>
        <p:cNvGrpSpPr/>
        <p:nvPr/>
      </p:nvGrpSpPr>
      <p:grpSpPr>
        <a:xfrm>
          <a:off x="0" y="0"/>
          <a:ext cx="0" cy="0"/>
          <a:chOff x="0" y="0"/>
          <a:chExt cx="0" cy="0"/>
        </a:xfrm>
      </p:grpSpPr>
      <p:sp>
        <p:nvSpPr>
          <p:cNvPr id="1080" name="Google Shape;1080;g720ddaac53c027f2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g720ddaac53c027f2_8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6" name="Shape 1086"/>
        <p:cNvGrpSpPr/>
        <p:nvPr/>
      </p:nvGrpSpPr>
      <p:grpSpPr>
        <a:xfrm>
          <a:off x="0" y="0"/>
          <a:ext cx="0" cy="0"/>
          <a:chOff x="0" y="0"/>
          <a:chExt cx="0" cy="0"/>
        </a:xfrm>
      </p:grpSpPr>
      <p:sp>
        <p:nvSpPr>
          <p:cNvPr id="1087" name="Google Shape;1087;p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5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901866dea2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g901866dea2_0_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2" name="Shape 1092"/>
        <p:cNvGrpSpPr/>
        <p:nvPr/>
      </p:nvGrpSpPr>
      <p:grpSpPr>
        <a:xfrm>
          <a:off x="0" y="0"/>
          <a:ext cx="0" cy="0"/>
          <a:chOff x="0" y="0"/>
          <a:chExt cx="0" cy="0"/>
        </a:xfrm>
      </p:grpSpPr>
      <p:sp>
        <p:nvSpPr>
          <p:cNvPr id="1093" name="Google Shape;1093;g720ddaac53c027f2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g720ddaac53c027f2_7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8" name="Shape 1098"/>
        <p:cNvGrpSpPr/>
        <p:nvPr/>
      </p:nvGrpSpPr>
      <p:grpSpPr>
        <a:xfrm>
          <a:off x="0" y="0"/>
          <a:ext cx="0" cy="0"/>
          <a:chOff x="0" y="0"/>
          <a:chExt cx="0" cy="0"/>
        </a:xfrm>
      </p:grpSpPr>
      <p:sp>
        <p:nvSpPr>
          <p:cNvPr id="1099" name="Google Shape;1099;p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5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4" name="Shape 1104"/>
        <p:cNvGrpSpPr/>
        <p:nvPr/>
      </p:nvGrpSpPr>
      <p:grpSpPr>
        <a:xfrm>
          <a:off x="0" y="0"/>
          <a:ext cx="0" cy="0"/>
          <a:chOff x="0" y="0"/>
          <a:chExt cx="0" cy="0"/>
        </a:xfrm>
      </p:grpSpPr>
      <p:sp>
        <p:nvSpPr>
          <p:cNvPr id="1105" name="Google Shape;1105;g720ddaac53c027f2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g720ddaac53c027f2_6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0" name="Shape 1110"/>
        <p:cNvGrpSpPr/>
        <p:nvPr/>
      </p:nvGrpSpPr>
      <p:grpSpPr>
        <a:xfrm>
          <a:off x="0" y="0"/>
          <a:ext cx="0" cy="0"/>
          <a:chOff x="0" y="0"/>
          <a:chExt cx="0" cy="0"/>
        </a:xfrm>
      </p:grpSpPr>
      <p:sp>
        <p:nvSpPr>
          <p:cNvPr id="1111" name="Google Shape;1111;p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5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6" name="Shape 1116"/>
        <p:cNvGrpSpPr/>
        <p:nvPr/>
      </p:nvGrpSpPr>
      <p:grpSpPr>
        <a:xfrm>
          <a:off x="0" y="0"/>
          <a:ext cx="0" cy="0"/>
          <a:chOff x="0" y="0"/>
          <a:chExt cx="0" cy="0"/>
        </a:xfrm>
      </p:grpSpPr>
      <p:sp>
        <p:nvSpPr>
          <p:cNvPr id="1117" name="Google Shape;1117;g720ddaac53c027f2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g720ddaac53c027f2_6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2" name="Shape 1122"/>
        <p:cNvGrpSpPr/>
        <p:nvPr/>
      </p:nvGrpSpPr>
      <p:grpSpPr>
        <a:xfrm>
          <a:off x="0" y="0"/>
          <a:ext cx="0" cy="0"/>
          <a:chOff x="0" y="0"/>
          <a:chExt cx="0" cy="0"/>
        </a:xfrm>
      </p:grpSpPr>
      <p:sp>
        <p:nvSpPr>
          <p:cNvPr id="1123" name="Google Shape;1123;p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6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8" name="Shape 1128"/>
        <p:cNvGrpSpPr/>
        <p:nvPr/>
      </p:nvGrpSpPr>
      <p:grpSpPr>
        <a:xfrm>
          <a:off x="0" y="0"/>
          <a:ext cx="0" cy="0"/>
          <a:chOff x="0" y="0"/>
          <a:chExt cx="0" cy="0"/>
        </a:xfrm>
      </p:grpSpPr>
      <p:sp>
        <p:nvSpPr>
          <p:cNvPr id="1129" name="Google Shape;1129;g720ddaac53c027f2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g720ddaac53c027f2_5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4" name="Shape 1134"/>
        <p:cNvGrpSpPr/>
        <p:nvPr/>
      </p:nvGrpSpPr>
      <p:grpSpPr>
        <a:xfrm>
          <a:off x="0" y="0"/>
          <a:ext cx="0" cy="0"/>
          <a:chOff x="0" y="0"/>
          <a:chExt cx="0" cy="0"/>
        </a:xfrm>
      </p:grpSpPr>
      <p:sp>
        <p:nvSpPr>
          <p:cNvPr id="1135" name="Google Shape;1135;p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6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0" name="Shape 1140"/>
        <p:cNvGrpSpPr/>
        <p:nvPr/>
      </p:nvGrpSpPr>
      <p:grpSpPr>
        <a:xfrm>
          <a:off x="0" y="0"/>
          <a:ext cx="0" cy="0"/>
          <a:chOff x="0" y="0"/>
          <a:chExt cx="0" cy="0"/>
        </a:xfrm>
      </p:grpSpPr>
      <p:sp>
        <p:nvSpPr>
          <p:cNvPr id="1141" name="Google Shape;1141;g720ddaac53c027f2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g720ddaac53c027f2_5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6" name="Shape 1146"/>
        <p:cNvGrpSpPr/>
        <p:nvPr/>
      </p:nvGrpSpPr>
      <p:grpSpPr>
        <a:xfrm>
          <a:off x="0" y="0"/>
          <a:ext cx="0" cy="0"/>
          <a:chOff x="0" y="0"/>
          <a:chExt cx="0" cy="0"/>
        </a:xfrm>
      </p:grpSpPr>
      <p:sp>
        <p:nvSpPr>
          <p:cNvPr id="1147" name="Google Shape;1147;p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6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720ddaac53c027f2_5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g720ddaac53c027f2_5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2" name="Shape 1152"/>
        <p:cNvGrpSpPr/>
        <p:nvPr/>
      </p:nvGrpSpPr>
      <p:grpSpPr>
        <a:xfrm>
          <a:off x="0" y="0"/>
          <a:ext cx="0" cy="0"/>
          <a:chOff x="0" y="0"/>
          <a:chExt cx="0" cy="0"/>
        </a:xfrm>
      </p:grpSpPr>
      <p:sp>
        <p:nvSpPr>
          <p:cNvPr id="1153" name="Google Shape;1153;g720ddaac53c027f2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g720ddaac53c027f2_4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8" name="Shape 1158"/>
        <p:cNvGrpSpPr/>
        <p:nvPr/>
      </p:nvGrpSpPr>
      <p:grpSpPr>
        <a:xfrm>
          <a:off x="0" y="0"/>
          <a:ext cx="0" cy="0"/>
          <a:chOff x="0" y="0"/>
          <a:chExt cx="0" cy="0"/>
        </a:xfrm>
      </p:grpSpPr>
      <p:sp>
        <p:nvSpPr>
          <p:cNvPr id="1159" name="Google Shape;1159;p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6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4" name="Shape 1164"/>
        <p:cNvGrpSpPr/>
        <p:nvPr/>
      </p:nvGrpSpPr>
      <p:grpSpPr>
        <a:xfrm>
          <a:off x="0" y="0"/>
          <a:ext cx="0" cy="0"/>
          <a:chOff x="0" y="0"/>
          <a:chExt cx="0" cy="0"/>
        </a:xfrm>
      </p:grpSpPr>
      <p:sp>
        <p:nvSpPr>
          <p:cNvPr id="1165" name="Google Shape;1165;g720ddaac53c027f2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g720ddaac53c027f2_4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0" name="Shape 1170"/>
        <p:cNvGrpSpPr/>
        <p:nvPr/>
      </p:nvGrpSpPr>
      <p:grpSpPr>
        <a:xfrm>
          <a:off x="0" y="0"/>
          <a:ext cx="0" cy="0"/>
          <a:chOff x="0" y="0"/>
          <a:chExt cx="0" cy="0"/>
        </a:xfrm>
      </p:grpSpPr>
      <p:sp>
        <p:nvSpPr>
          <p:cNvPr id="1171" name="Google Shape;1171;p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6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6" name="Shape 1176"/>
        <p:cNvGrpSpPr/>
        <p:nvPr/>
      </p:nvGrpSpPr>
      <p:grpSpPr>
        <a:xfrm>
          <a:off x="0" y="0"/>
          <a:ext cx="0" cy="0"/>
          <a:chOff x="0" y="0"/>
          <a:chExt cx="0" cy="0"/>
        </a:xfrm>
      </p:grpSpPr>
      <p:sp>
        <p:nvSpPr>
          <p:cNvPr id="1177" name="Google Shape;1177;g720ddaac53c027f2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g720ddaac53c027f2_3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2" name="Shape 1182"/>
        <p:cNvGrpSpPr/>
        <p:nvPr/>
      </p:nvGrpSpPr>
      <p:grpSpPr>
        <a:xfrm>
          <a:off x="0" y="0"/>
          <a:ext cx="0" cy="0"/>
          <a:chOff x="0" y="0"/>
          <a:chExt cx="0" cy="0"/>
        </a:xfrm>
      </p:grpSpPr>
      <p:sp>
        <p:nvSpPr>
          <p:cNvPr id="1183" name="Google Shape;1183;p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6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8" name="Shape 1188"/>
        <p:cNvGrpSpPr/>
        <p:nvPr/>
      </p:nvGrpSpPr>
      <p:grpSpPr>
        <a:xfrm>
          <a:off x="0" y="0"/>
          <a:ext cx="0" cy="0"/>
          <a:chOff x="0" y="0"/>
          <a:chExt cx="0" cy="0"/>
        </a:xfrm>
      </p:grpSpPr>
      <p:sp>
        <p:nvSpPr>
          <p:cNvPr id="1189" name="Google Shape;1189;g720ddaac53c027f2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g720ddaac53c027f2_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4" name="Shape 1194"/>
        <p:cNvGrpSpPr/>
        <p:nvPr/>
      </p:nvGrpSpPr>
      <p:grpSpPr>
        <a:xfrm>
          <a:off x="0" y="0"/>
          <a:ext cx="0" cy="0"/>
          <a:chOff x="0" y="0"/>
          <a:chExt cx="0" cy="0"/>
        </a:xfrm>
      </p:grpSpPr>
      <p:sp>
        <p:nvSpPr>
          <p:cNvPr id="1195" name="Google Shape;1195;p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6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0" name="Shape 1200"/>
        <p:cNvGrpSpPr/>
        <p:nvPr/>
      </p:nvGrpSpPr>
      <p:grpSpPr>
        <a:xfrm>
          <a:off x="0" y="0"/>
          <a:ext cx="0" cy="0"/>
          <a:chOff x="0" y="0"/>
          <a:chExt cx="0" cy="0"/>
        </a:xfrm>
      </p:grpSpPr>
      <p:sp>
        <p:nvSpPr>
          <p:cNvPr id="1201" name="Google Shape;1201;g720ddaac53c027f2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g720ddaac53c027f2_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6" name="Shape 1206"/>
        <p:cNvGrpSpPr/>
        <p:nvPr/>
      </p:nvGrpSpPr>
      <p:grpSpPr>
        <a:xfrm>
          <a:off x="0" y="0"/>
          <a:ext cx="0" cy="0"/>
          <a:chOff x="0" y="0"/>
          <a:chExt cx="0" cy="0"/>
        </a:xfrm>
      </p:grpSpPr>
      <p:sp>
        <p:nvSpPr>
          <p:cNvPr id="1207" name="Google Shape;1207;p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6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2" name="Shape 1212"/>
        <p:cNvGrpSpPr/>
        <p:nvPr/>
      </p:nvGrpSpPr>
      <p:grpSpPr>
        <a:xfrm>
          <a:off x="0" y="0"/>
          <a:ext cx="0" cy="0"/>
          <a:chOff x="0" y="0"/>
          <a:chExt cx="0" cy="0"/>
        </a:xfrm>
      </p:grpSpPr>
      <p:sp>
        <p:nvSpPr>
          <p:cNvPr id="1213" name="Google Shape;1213;g720ddaac53c027f2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g720ddaac53c027f2_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8" name="Shape 1218"/>
        <p:cNvGrpSpPr/>
        <p:nvPr/>
      </p:nvGrpSpPr>
      <p:grpSpPr>
        <a:xfrm>
          <a:off x="0" y="0"/>
          <a:ext cx="0" cy="0"/>
          <a:chOff x="0" y="0"/>
          <a:chExt cx="0" cy="0"/>
        </a:xfrm>
      </p:grpSpPr>
      <p:sp>
        <p:nvSpPr>
          <p:cNvPr id="1219" name="Google Shape;1219;p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6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4" name="Shape 1224"/>
        <p:cNvGrpSpPr/>
        <p:nvPr/>
      </p:nvGrpSpPr>
      <p:grpSpPr>
        <a:xfrm>
          <a:off x="0" y="0"/>
          <a:ext cx="0" cy="0"/>
          <a:chOff x="0" y="0"/>
          <a:chExt cx="0" cy="0"/>
        </a:xfrm>
      </p:grpSpPr>
      <p:sp>
        <p:nvSpPr>
          <p:cNvPr id="1225" name="Google Shape;1225;g720ddaac53c027f2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g720ddaac53c027f2_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0" name="Shape 1230"/>
        <p:cNvGrpSpPr/>
        <p:nvPr/>
      </p:nvGrpSpPr>
      <p:grpSpPr>
        <a:xfrm>
          <a:off x="0" y="0"/>
          <a:ext cx="0" cy="0"/>
          <a:chOff x="0" y="0"/>
          <a:chExt cx="0" cy="0"/>
        </a:xfrm>
      </p:grpSpPr>
      <p:sp>
        <p:nvSpPr>
          <p:cNvPr id="1231" name="Google Shape;1231;p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6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7" name="Shape 1237"/>
        <p:cNvGrpSpPr/>
        <p:nvPr/>
      </p:nvGrpSpPr>
      <p:grpSpPr>
        <a:xfrm>
          <a:off x="0" y="0"/>
          <a:ext cx="0" cy="0"/>
          <a:chOff x="0" y="0"/>
          <a:chExt cx="0" cy="0"/>
        </a:xfrm>
      </p:grpSpPr>
      <p:sp>
        <p:nvSpPr>
          <p:cNvPr id="1238" name="Google Shape;1238;g720ddaac53c027f2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g720ddaac53c027f2_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4" name="Shape 1244"/>
        <p:cNvGrpSpPr/>
        <p:nvPr/>
      </p:nvGrpSpPr>
      <p:grpSpPr>
        <a:xfrm>
          <a:off x="0" y="0"/>
          <a:ext cx="0" cy="0"/>
          <a:chOff x="0" y="0"/>
          <a:chExt cx="0" cy="0"/>
        </a:xfrm>
      </p:grpSpPr>
      <p:sp>
        <p:nvSpPr>
          <p:cNvPr id="1245" name="Google Shape;1245;p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7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1" name="Shape 1251"/>
        <p:cNvGrpSpPr/>
        <p:nvPr/>
      </p:nvGrpSpPr>
      <p:grpSpPr>
        <a:xfrm>
          <a:off x="0" y="0"/>
          <a:ext cx="0" cy="0"/>
          <a:chOff x="0" y="0"/>
          <a:chExt cx="0" cy="0"/>
        </a:xfrm>
      </p:grpSpPr>
      <p:sp>
        <p:nvSpPr>
          <p:cNvPr id="1252" name="Google Shape;1252;g720ddaac53c027f2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g720ddaac53c027f2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8" name="Shape 1258"/>
        <p:cNvGrpSpPr/>
        <p:nvPr/>
      </p:nvGrpSpPr>
      <p:grpSpPr>
        <a:xfrm>
          <a:off x="0" y="0"/>
          <a:ext cx="0" cy="0"/>
          <a:chOff x="0" y="0"/>
          <a:chExt cx="0" cy="0"/>
        </a:xfrm>
      </p:grpSpPr>
      <p:sp>
        <p:nvSpPr>
          <p:cNvPr id="1259" name="Google Shape;1259;p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7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4" name="Shape 1264"/>
        <p:cNvGrpSpPr/>
        <p:nvPr/>
      </p:nvGrpSpPr>
      <p:grpSpPr>
        <a:xfrm>
          <a:off x="0" y="0"/>
          <a:ext cx="0" cy="0"/>
          <a:chOff x="0" y="0"/>
          <a:chExt cx="0" cy="0"/>
        </a:xfrm>
      </p:grpSpPr>
      <p:sp>
        <p:nvSpPr>
          <p:cNvPr id="1265" name="Google Shape;1265;g720ddaac53c027f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g720ddaac53c027f2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0" name="Shape 1270"/>
        <p:cNvGrpSpPr/>
        <p:nvPr/>
      </p:nvGrpSpPr>
      <p:grpSpPr>
        <a:xfrm>
          <a:off x="0" y="0"/>
          <a:ext cx="0" cy="0"/>
          <a:chOff x="0" y="0"/>
          <a:chExt cx="0" cy="0"/>
        </a:xfrm>
      </p:grpSpPr>
      <p:sp>
        <p:nvSpPr>
          <p:cNvPr id="1271" name="Google Shape;1271;g29f291e9ebe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g29f291e9ebe_1_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720ddaac53c027f2_5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g720ddaac53c027f2_5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8" name="Shape 1278"/>
        <p:cNvGrpSpPr/>
        <p:nvPr/>
      </p:nvGrpSpPr>
      <p:grpSpPr>
        <a:xfrm>
          <a:off x="0" y="0"/>
          <a:ext cx="0" cy="0"/>
          <a:chOff x="0" y="0"/>
          <a:chExt cx="0" cy="0"/>
        </a:xfrm>
      </p:grpSpPr>
      <p:sp>
        <p:nvSpPr>
          <p:cNvPr id="1279" name="Google Shape;1279;g29f291e9ebe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g29f291e9ebe_1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6" name="Shape 1286"/>
        <p:cNvGrpSpPr/>
        <p:nvPr/>
      </p:nvGrpSpPr>
      <p:grpSpPr>
        <a:xfrm>
          <a:off x="0" y="0"/>
          <a:ext cx="0" cy="0"/>
          <a:chOff x="0" y="0"/>
          <a:chExt cx="0" cy="0"/>
        </a:xfrm>
      </p:grpSpPr>
      <p:sp>
        <p:nvSpPr>
          <p:cNvPr id="1287" name="Google Shape;1287;g29f291e9ebe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g29f291e9ebe_1_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3" name="Shape 1293"/>
        <p:cNvGrpSpPr/>
        <p:nvPr/>
      </p:nvGrpSpPr>
      <p:grpSpPr>
        <a:xfrm>
          <a:off x="0" y="0"/>
          <a:ext cx="0" cy="0"/>
          <a:chOff x="0" y="0"/>
          <a:chExt cx="0" cy="0"/>
        </a:xfrm>
      </p:grpSpPr>
      <p:sp>
        <p:nvSpPr>
          <p:cNvPr id="1294" name="Google Shape;1294;g29f291e9ebe_1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g29f291e9ebe_1_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0" name="Shape 1300"/>
        <p:cNvGrpSpPr/>
        <p:nvPr/>
      </p:nvGrpSpPr>
      <p:grpSpPr>
        <a:xfrm>
          <a:off x="0" y="0"/>
          <a:ext cx="0" cy="0"/>
          <a:chOff x="0" y="0"/>
          <a:chExt cx="0" cy="0"/>
        </a:xfrm>
      </p:grpSpPr>
      <p:sp>
        <p:nvSpPr>
          <p:cNvPr id="1301" name="Google Shape;1301;g29f291e9ebe_1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g29f291e9ebe_1_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7" name="Shape 1307"/>
        <p:cNvGrpSpPr/>
        <p:nvPr/>
      </p:nvGrpSpPr>
      <p:grpSpPr>
        <a:xfrm>
          <a:off x="0" y="0"/>
          <a:ext cx="0" cy="0"/>
          <a:chOff x="0" y="0"/>
          <a:chExt cx="0" cy="0"/>
        </a:xfrm>
      </p:grpSpPr>
      <p:sp>
        <p:nvSpPr>
          <p:cNvPr id="1308" name="Google Shape;1308;g29f291e9ebe_1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g29f291e9ebe_1_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4" name="Shape 1314"/>
        <p:cNvGrpSpPr/>
        <p:nvPr/>
      </p:nvGrpSpPr>
      <p:grpSpPr>
        <a:xfrm>
          <a:off x="0" y="0"/>
          <a:ext cx="0" cy="0"/>
          <a:chOff x="0" y="0"/>
          <a:chExt cx="0" cy="0"/>
        </a:xfrm>
      </p:grpSpPr>
      <p:sp>
        <p:nvSpPr>
          <p:cNvPr id="1315" name="Google Shape;1315;g29f291e9ebe_1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g29f291e9ebe_1_3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1" name="Shape 1321"/>
        <p:cNvGrpSpPr/>
        <p:nvPr/>
      </p:nvGrpSpPr>
      <p:grpSpPr>
        <a:xfrm>
          <a:off x="0" y="0"/>
          <a:ext cx="0" cy="0"/>
          <a:chOff x="0" y="0"/>
          <a:chExt cx="0" cy="0"/>
        </a:xfrm>
      </p:grpSpPr>
      <p:sp>
        <p:nvSpPr>
          <p:cNvPr id="1322" name="Google Shape;1322;g29f291e9ebe_1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g29f291e9ebe_1_4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8" name="Shape 1328"/>
        <p:cNvGrpSpPr/>
        <p:nvPr/>
      </p:nvGrpSpPr>
      <p:grpSpPr>
        <a:xfrm>
          <a:off x="0" y="0"/>
          <a:ext cx="0" cy="0"/>
          <a:chOff x="0" y="0"/>
          <a:chExt cx="0" cy="0"/>
        </a:xfrm>
      </p:grpSpPr>
      <p:sp>
        <p:nvSpPr>
          <p:cNvPr id="1329" name="Google Shape;1329;g29f291e9ebe_1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g29f291e9ebe_1_5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5" name="Shape 1335"/>
        <p:cNvGrpSpPr/>
        <p:nvPr/>
      </p:nvGrpSpPr>
      <p:grpSpPr>
        <a:xfrm>
          <a:off x="0" y="0"/>
          <a:ext cx="0" cy="0"/>
          <a:chOff x="0" y="0"/>
          <a:chExt cx="0" cy="0"/>
        </a:xfrm>
      </p:grpSpPr>
      <p:sp>
        <p:nvSpPr>
          <p:cNvPr id="1336" name="Google Shape;1336;g29f291e9ebe_1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37" name="Google Shape;1337;g29f291e9ebe_1_5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2" name="Shape 1342"/>
        <p:cNvGrpSpPr/>
        <p:nvPr/>
      </p:nvGrpSpPr>
      <p:grpSpPr>
        <a:xfrm>
          <a:off x="0" y="0"/>
          <a:ext cx="0" cy="0"/>
          <a:chOff x="0" y="0"/>
          <a:chExt cx="0" cy="0"/>
        </a:xfrm>
      </p:grpSpPr>
      <p:sp>
        <p:nvSpPr>
          <p:cNvPr id="1343" name="Google Shape;1343;g29f291e9ebe_1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g29f291e9ebe_1_6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903dfd5a3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g903dfd5a31_0_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9" name="Shape 1349"/>
        <p:cNvGrpSpPr/>
        <p:nvPr/>
      </p:nvGrpSpPr>
      <p:grpSpPr>
        <a:xfrm>
          <a:off x="0" y="0"/>
          <a:ext cx="0" cy="0"/>
          <a:chOff x="0" y="0"/>
          <a:chExt cx="0" cy="0"/>
        </a:xfrm>
      </p:grpSpPr>
      <p:sp>
        <p:nvSpPr>
          <p:cNvPr id="1350" name="Google Shape;1350;g29f291e9ebe_1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g29f291e9ebe_1_6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6" name="Shape 1356"/>
        <p:cNvGrpSpPr/>
        <p:nvPr/>
      </p:nvGrpSpPr>
      <p:grpSpPr>
        <a:xfrm>
          <a:off x="0" y="0"/>
          <a:ext cx="0" cy="0"/>
          <a:chOff x="0" y="0"/>
          <a:chExt cx="0" cy="0"/>
        </a:xfrm>
      </p:grpSpPr>
      <p:sp>
        <p:nvSpPr>
          <p:cNvPr id="1357" name="Google Shape;1357;g29f291e9ebe_1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g29f291e9ebe_1_7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4" name="Shape 1364"/>
        <p:cNvGrpSpPr/>
        <p:nvPr/>
      </p:nvGrpSpPr>
      <p:grpSpPr>
        <a:xfrm>
          <a:off x="0" y="0"/>
          <a:ext cx="0" cy="0"/>
          <a:chOff x="0" y="0"/>
          <a:chExt cx="0" cy="0"/>
        </a:xfrm>
      </p:grpSpPr>
      <p:sp>
        <p:nvSpPr>
          <p:cNvPr id="1365" name="Google Shape;1365;g29f291e9ebe_1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66" name="Google Shape;1366;g29f291e9ebe_1_8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2" name="Shape 1372"/>
        <p:cNvGrpSpPr/>
        <p:nvPr/>
      </p:nvGrpSpPr>
      <p:grpSpPr>
        <a:xfrm>
          <a:off x="0" y="0"/>
          <a:ext cx="0" cy="0"/>
          <a:chOff x="0" y="0"/>
          <a:chExt cx="0" cy="0"/>
        </a:xfrm>
      </p:grpSpPr>
      <p:sp>
        <p:nvSpPr>
          <p:cNvPr id="1373" name="Google Shape;1373;g29f291e9ebe_1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g29f291e9ebe_1_8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9" name="Shape 1379"/>
        <p:cNvGrpSpPr/>
        <p:nvPr/>
      </p:nvGrpSpPr>
      <p:grpSpPr>
        <a:xfrm>
          <a:off x="0" y="0"/>
          <a:ext cx="0" cy="0"/>
          <a:chOff x="0" y="0"/>
          <a:chExt cx="0" cy="0"/>
        </a:xfrm>
      </p:grpSpPr>
      <p:sp>
        <p:nvSpPr>
          <p:cNvPr id="1380" name="Google Shape;1380;g29f291e9ebe_1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g29f291e9ebe_1_9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6" name="Shape 1386"/>
        <p:cNvGrpSpPr/>
        <p:nvPr/>
      </p:nvGrpSpPr>
      <p:grpSpPr>
        <a:xfrm>
          <a:off x="0" y="0"/>
          <a:ext cx="0" cy="0"/>
          <a:chOff x="0" y="0"/>
          <a:chExt cx="0" cy="0"/>
        </a:xfrm>
      </p:grpSpPr>
      <p:sp>
        <p:nvSpPr>
          <p:cNvPr id="1387" name="Google Shape;1387;g29f291e9ebe_1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g29f291e9ebe_1_10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4" name="Shape 1394"/>
        <p:cNvGrpSpPr/>
        <p:nvPr/>
      </p:nvGrpSpPr>
      <p:grpSpPr>
        <a:xfrm>
          <a:off x="0" y="0"/>
          <a:ext cx="0" cy="0"/>
          <a:chOff x="0" y="0"/>
          <a:chExt cx="0" cy="0"/>
        </a:xfrm>
      </p:grpSpPr>
      <p:sp>
        <p:nvSpPr>
          <p:cNvPr id="1395" name="Google Shape;1395;g29f291e9ebe_1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g29f291e9ebe_1_10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2" name="Shape 1402"/>
        <p:cNvGrpSpPr/>
        <p:nvPr/>
      </p:nvGrpSpPr>
      <p:grpSpPr>
        <a:xfrm>
          <a:off x="0" y="0"/>
          <a:ext cx="0" cy="0"/>
          <a:chOff x="0" y="0"/>
          <a:chExt cx="0" cy="0"/>
        </a:xfrm>
      </p:grpSpPr>
      <p:sp>
        <p:nvSpPr>
          <p:cNvPr id="1403" name="Google Shape;1403;g29f291e9ebe_1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g29f291e9ebe_1_1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9" name="Shape 1409"/>
        <p:cNvGrpSpPr/>
        <p:nvPr/>
      </p:nvGrpSpPr>
      <p:grpSpPr>
        <a:xfrm>
          <a:off x="0" y="0"/>
          <a:ext cx="0" cy="0"/>
          <a:chOff x="0" y="0"/>
          <a:chExt cx="0" cy="0"/>
        </a:xfrm>
      </p:grpSpPr>
      <p:sp>
        <p:nvSpPr>
          <p:cNvPr id="1410" name="Google Shape;1410;g29f291e9ebe_1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1" name="Google Shape;1411;g29f291e9ebe_1_1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6" name="Shape 1416"/>
        <p:cNvGrpSpPr/>
        <p:nvPr/>
      </p:nvGrpSpPr>
      <p:grpSpPr>
        <a:xfrm>
          <a:off x="0" y="0"/>
          <a:ext cx="0" cy="0"/>
          <a:chOff x="0" y="0"/>
          <a:chExt cx="0" cy="0"/>
        </a:xfrm>
      </p:grpSpPr>
      <p:sp>
        <p:nvSpPr>
          <p:cNvPr id="1417" name="Google Shape;1417;g29f291e9ebe_1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g29f291e9ebe_1_1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720ddaac53c027f2_5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g720ddaac53c027f2_56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720ddaac53c027f2_5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g720ddaac53c027f2_50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3" name="Shape 1423"/>
        <p:cNvGrpSpPr/>
        <p:nvPr/>
      </p:nvGrpSpPr>
      <p:grpSpPr>
        <a:xfrm>
          <a:off x="0" y="0"/>
          <a:ext cx="0" cy="0"/>
          <a:chOff x="0" y="0"/>
          <a:chExt cx="0" cy="0"/>
        </a:xfrm>
      </p:grpSpPr>
      <p:sp>
        <p:nvSpPr>
          <p:cNvPr id="1424" name="Google Shape;1424;g29f291e9ebe_1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25" name="Google Shape;1425;g29f291e9ebe_1_1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0" name="Shape 1430"/>
        <p:cNvGrpSpPr/>
        <p:nvPr/>
      </p:nvGrpSpPr>
      <p:grpSpPr>
        <a:xfrm>
          <a:off x="0" y="0"/>
          <a:ext cx="0" cy="0"/>
          <a:chOff x="0" y="0"/>
          <a:chExt cx="0" cy="0"/>
        </a:xfrm>
      </p:grpSpPr>
      <p:sp>
        <p:nvSpPr>
          <p:cNvPr id="1431" name="Google Shape;1431;g29f291e9ebe_1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32" name="Google Shape;1432;g29f291e9ebe_1_13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7" name="Shape 1437"/>
        <p:cNvGrpSpPr/>
        <p:nvPr/>
      </p:nvGrpSpPr>
      <p:grpSpPr>
        <a:xfrm>
          <a:off x="0" y="0"/>
          <a:ext cx="0" cy="0"/>
          <a:chOff x="0" y="0"/>
          <a:chExt cx="0" cy="0"/>
        </a:xfrm>
      </p:grpSpPr>
      <p:sp>
        <p:nvSpPr>
          <p:cNvPr id="1438" name="Google Shape;1438;g29f291e9ebe_1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39" name="Google Shape;1439;g29f291e9ebe_1_14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4" name="Shape 1444"/>
        <p:cNvGrpSpPr/>
        <p:nvPr/>
      </p:nvGrpSpPr>
      <p:grpSpPr>
        <a:xfrm>
          <a:off x="0" y="0"/>
          <a:ext cx="0" cy="0"/>
          <a:chOff x="0" y="0"/>
          <a:chExt cx="0" cy="0"/>
        </a:xfrm>
      </p:grpSpPr>
      <p:sp>
        <p:nvSpPr>
          <p:cNvPr id="1445" name="Google Shape;1445;g29f291e9ebe_1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46" name="Google Shape;1446;g29f291e9ebe_1_15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0" name="Shape 1450"/>
        <p:cNvGrpSpPr/>
        <p:nvPr/>
      </p:nvGrpSpPr>
      <p:grpSpPr>
        <a:xfrm>
          <a:off x="0" y="0"/>
          <a:ext cx="0" cy="0"/>
          <a:chOff x="0" y="0"/>
          <a:chExt cx="0" cy="0"/>
        </a:xfrm>
      </p:grpSpPr>
      <p:sp>
        <p:nvSpPr>
          <p:cNvPr id="1451" name="Google Shape;1451;g29f291e9ebe_1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52" name="Google Shape;1452;g29f291e9ebe_1_15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6" name="Shape 1456"/>
        <p:cNvGrpSpPr/>
        <p:nvPr/>
      </p:nvGrpSpPr>
      <p:grpSpPr>
        <a:xfrm>
          <a:off x="0" y="0"/>
          <a:ext cx="0" cy="0"/>
          <a:chOff x="0" y="0"/>
          <a:chExt cx="0" cy="0"/>
        </a:xfrm>
      </p:grpSpPr>
      <p:sp>
        <p:nvSpPr>
          <p:cNvPr id="1457" name="Google Shape;1457;g29f291e9ebe_1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g29f291e9ebe_1_16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2" name="Shape 1462"/>
        <p:cNvGrpSpPr/>
        <p:nvPr/>
      </p:nvGrpSpPr>
      <p:grpSpPr>
        <a:xfrm>
          <a:off x="0" y="0"/>
          <a:ext cx="0" cy="0"/>
          <a:chOff x="0" y="0"/>
          <a:chExt cx="0" cy="0"/>
        </a:xfrm>
      </p:grpSpPr>
      <p:sp>
        <p:nvSpPr>
          <p:cNvPr id="1463" name="Google Shape;1463;g29f291e9ebe_1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g29f291e9ebe_1_16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8" name="Shape 1468"/>
        <p:cNvGrpSpPr/>
        <p:nvPr/>
      </p:nvGrpSpPr>
      <p:grpSpPr>
        <a:xfrm>
          <a:off x="0" y="0"/>
          <a:ext cx="0" cy="0"/>
          <a:chOff x="0" y="0"/>
          <a:chExt cx="0" cy="0"/>
        </a:xfrm>
      </p:grpSpPr>
      <p:sp>
        <p:nvSpPr>
          <p:cNvPr id="1469" name="Google Shape;1469;g29f291e9ebe_1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0" name="Google Shape;1470;g29f291e9ebe_1_17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4" name="Shape 1474"/>
        <p:cNvGrpSpPr/>
        <p:nvPr/>
      </p:nvGrpSpPr>
      <p:grpSpPr>
        <a:xfrm>
          <a:off x="0" y="0"/>
          <a:ext cx="0" cy="0"/>
          <a:chOff x="0" y="0"/>
          <a:chExt cx="0" cy="0"/>
        </a:xfrm>
      </p:grpSpPr>
      <p:sp>
        <p:nvSpPr>
          <p:cNvPr id="1475" name="Google Shape;1475;g29f291e9ebe_1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6" name="Google Shape;1476;g29f291e9ebe_1_17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0" name="Shape 1480"/>
        <p:cNvGrpSpPr/>
        <p:nvPr/>
      </p:nvGrpSpPr>
      <p:grpSpPr>
        <a:xfrm>
          <a:off x="0" y="0"/>
          <a:ext cx="0" cy="0"/>
          <a:chOff x="0" y="0"/>
          <a:chExt cx="0" cy="0"/>
        </a:xfrm>
      </p:grpSpPr>
      <p:sp>
        <p:nvSpPr>
          <p:cNvPr id="1481" name="Google Shape;1481;g29f291e9ebe_1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82" name="Google Shape;1482;g29f291e9ebe_1_18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7" name="Shape 1487"/>
        <p:cNvGrpSpPr/>
        <p:nvPr/>
      </p:nvGrpSpPr>
      <p:grpSpPr>
        <a:xfrm>
          <a:off x="0" y="0"/>
          <a:ext cx="0" cy="0"/>
          <a:chOff x="0" y="0"/>
          <a:chExt cx="0" cy="0"/>
        </a:xfrm>
      </p:grpSpPr>
      <p:sp>
        <p:nvSpPr>
          <p:cNvPr id="1488" name="Google Shape;1488;g29f291e9ebe_1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89" name="Google Shape;1489;g29f291e9ebe_1_18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4" name="Shape 1494"/>
        <p:cNvGrpSpPr/>
        <p:nvPr/>
      </p:nvGrpSpPr>
      <p:grpSpPr>
        <a:xfrm>
          <a:off x="0" y="0"/>
          <a:ext cx="0" cy="0"/>
          <a:chOff x="0" y="0"/>
          <a:chExt cx="0" cy="0"/>
        </a:xfrm>
      </p:grpSpPr>
      <p:sp>
        <p:nvSpPr>
          <p:cNvPr id="1495" name="Google Shape;1495;g29f291e9ebe_1_1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6" name="Google Shape;1496;g29f291e9ebe_1_19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0" name="Shape 1500"/>
        <p:cNvGrpSpPr/>
        <p:nvPr/>
      </p:nvGrpSpPr>
      <p:grpSpPr>
        <a:xfrm>
          <a:off x="0" y="0"/>
          <a:ext cx="0" cy="0"/>
          <a:chOff x="0" y="0"/>
          <a:chExt cx="0" cy="0"/>
        </a:xfrm>
      </p:grpSpPr>
      <p:sp>
        <p:nvSpPr>
          <p:cNvPr id="1501" name="Google Shape;1501;g29f291e9ebe_1_1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02" name="Google Shape;1502;g29f291e9ebe_1_19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6" name="Shape 1506"/>
        <p:cNvGrpSpPr/>
        <p:nvPr/>
      </p:nvGrpSpPr>
      <p:grpSpPr>
        <a:xfrm>
          <a:off x="0" y="0"/>
          <a:ext cx="0" cy="0"/>
          <a:chOff x="0" y="0"/>
          <a:chExt cx="0" cy="0"/>
        </a:xfrm>
      </p:grpSpPr>
      <p:sp>
        <p:nvSpPr>
          <p:cNvPr id="1507" name="Google Shape;1507;g29f291e9ebe_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08" name="Google Shape;1508;g29f291e9ebe_6_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2" name="Shape 1512"/>
        <p:cNvGrpSpPr/>
        <p:nvPr/>
      </p:nvGrpSpPr>
      <p:grpSpPr>
        <a:xfrm>
          <a:off x="0" y="0"/>
          <a:ext cx="0" cy="0"/>
          <a:chOff x="0" y="0"/>
          <a:chExt cx="0" cy="0"/>
        </a:xfrm>
      </p:grpSpPr>
      <p:sp>
        <p:nvSpPr>
          <p:cNvPr id="1513" name="Google Shape;1513;g29f291e9ebe_6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14" name="Google Shape;1514;g29f291e9ebe_6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8" name="Shape 1518"/>
        <p:cNvGrpSpPr/>
        <p:nvPr/>
      </p:nvGrpSpPr>
      <p:grpSpPr>
        <a:xfrm>
          <a:off x="0" y="0"/>
          <a:ext cx="0" cy="0"/>
          <a:chOff x="0" y="0"/>
          <a:chExt cx="0" cy="0"/>
        </a:xfrm>
      </p:grpSpPr>
      <p:sp>
        <p:nvSpPr>
          <p:cNvPr id="1519" name="Google Shape;1519;g29f291e9ebe_6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20" name="Google Shape;1520;g29f291e9ebe_6_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4" name="Shape 1524"/>
        <p:cNvGrpSpPr/>
        <p:nvPr/>
      </p:nvGrpSpPr>
      <p:grpSpPr>
        <a:xfrm>
          <a:off x="0" y="0"/>
          <a:ext cx="0" cy="0"/>
          <a:chOff x="0" y="0"/>
          <a:chExt cx="0" cy="0"/>
        </a:xfrm>
      </p:grpSpPr>
      <p:sp>
        <p:nvSpPr>
          <p:cNvPr id="1525" name="Google Shape;1525;g29f291e9ebe_6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26" name="Google Shape;1526;g29f291e9ebe_6_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0" name="Shape 1530"/>
        <p:cNvGrpSpPr/>
        <p:nvPr/>
      </p:nvGrpSpPr>
      <p:grpSpPr>
        <a:xfrm>
          <a:off x="0" y="0"/>
          <a:ext cx="0" cy="0"/>
          <a:chOff x="0" y="0"/>
          <a:chExt cx="0" cy="0"/>
        </a:xfrm>
      </p:grpSpPr>
      <p:sp>
        <p:nvSpPr>
          <p:cNvPr id="1531" name="Google Shape;1531;g29f291e9ebe_6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32" name="Google Shape;1532;g29f291e9ebe_6_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6" name="Shape 1536"/>
        <p:cNvGrpSpPr/>
        <p:nvPr/>
      </p:nvGrpSpPr>
      <p:grpSpPr>
        <a:xfrm>
          <a:off x="0" y="0"/>
          <a:ext cx="0" cy="0"/>
          <a:chOff x="0" y="0"/>
          <a:chExt cx="0" cy="0"/>
        </a:xfrm>
      </p:grpSpPr>
      <p:sp>
        <p:nvSpPr>
          <p:cNvPr id="1537" name="Google Shape;1537;g29f291e9ebe_6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38" name="Google Shape;1538;g29f291e9ebe_6_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2" name="Shape 1542"/>
        <p:cNvGrpSpPr/>
        <p:nvPr/>
      </p:nvGrpSpPr>
      <p:grpSpPr>
        <a:xfrm>
          <a:off x="0" y="0"/>
          <a:ext cx="0" cy="0"/>
          <a:chOff x="0" y="0"/>
          <a:chExt cx="0" cy="0"/>
        </a:xfrm>
      </p:grpSpPr>
      <p:sp>
        <p:nvSpPr>
          <p:cNvPr id="1543" name="Google Shape;1543;g29f291e9ebe_6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44" name="Google Shape;1544;g29f291e9ebe_6_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720ddaac53c027f2_5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g720ddaac53c027f2_50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8" name="Shape 1548"/>
        <p:cNvGrpSpPr/>
        <p:nvPr/>
      </p:nvGrpSpPr>
      <p:grpSpPr>
        <a:xfrm>
          <a:off x="0" y="0"/>
          <a:ext cx="0" cy="0"/>
          <a:chOff x="0" y="0"/>
          <a:chExt cx="0" cy="0"/>
        </a:xfrm>
      </p:grpSpPr>
      <p:sp>
        <p:nvSpPr>
          <p:cNvPr id="1549" name="Google Shape;1549;g29f291e9ebe_6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0" name="Google Shape;1550;g29f291e9ebe_6_3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4" name="Shape 1554"/>
        <p:cNvGrpSpPr/>
        <p:nvPr/>
      </p:nvGrpSpPr>
      <p:grpSpPr>
        <a:xfrm>
          <a:off x="0" y="0"/>
          <a:ext cx="0" cy="0"/>
          <a:chOff x="0" y="0"/>
          <a:chExt cx="0" cy="0"/>
        </a:xfrm>
      </p:grpSpPr>
      <p:sp>
        <p:nvSpPr>
          <p:cNvPr id="1555" name="Google Shape;1555;g29f291e9ebe_6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6" name="Google Shape;1556;g29f291e9ebe_6_4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0" name="Shape 1560"/>
        <p:cNvGrpSpPr/>
        <p:nvPr/>
      </p:nvGrpSpPr>
      <p:grpSpPr>
        <a:xfrm>
          <a:off x="0" y="0"/>
          <a:ext cx="0" cy="0"/>
          <a:chOff x="0" y="0"/>
          <a:chExt cx="0" cy="0"/>
        </a:xfrm>
      </p:grpSpPr>
      <p:sp>
        <p:nvSpPr>
          <p:cNvPr id="1561" name="Google Shape;1561;g29f291e9ebe_6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62" name="Google Shape;1562;g29f291e9ebe_6_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6" name="Shape 1566"/>
        <p:cNvGrpSpPr/>
        <p:nvPr/>
      </p:nvGrpSpPr>
      <p:grpSpPr>
        <a:xfrm>
          <a:off x="0" y="0"/>
          <a:ext cx="0" cy="0"/>
          <a:chOff x="0" y="0"/>
          <a:chExt cx="0" cy="0"/>
        </a:xfrm>
      </p:grpSpPr>
      <p:sp>
        <p:nvSpPr>
          <p:cNvPr id="1567" name="Google Shape;1567;g29f291e9ebe_6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68" name="Google Shape;1568;g29f291e9ebe_6_5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2" name="Shape 1572"/>
        <p:cNvGrpSpPr/>
        <p:nvPr/>
      </p:nvGrpSpPr>
      <p:grpSpPr>
        <a:xfrm>
          <a:off x="0" y="0"/>
          <a:ext cx="0" cy="0"/>
          <a:chOff x="0" y="0"/>
          <a:chExt cx="0" cy="0"/>
        </a:xfrm>
      </p:grpSpPr>
      <p:sp>
        <p:nvSpPr>
          <p:cNvPr id="1573" name="Google Shape;1573;g29f291e9ebe_6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74" name="Google Shape;1574;g29f291e9ebe_6_5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8" name="Shape 1578"/>
        <p:cNvGrpSpPr/>
        <p:nvPr/>
      </p:nvGrpSpPr>
      <p:grpSpPr>
        <a:xfrm>
          <a:off x="0" y="0"/>
          <a:ext cx="0" cy="0"/>
          <a:chOff x="0" y="0"/>
          <a:chExt cx="0" cy="0"/>
        </a:xfrm>
      </p:grpSpPr>
      <p:sp>
        <p:nvSpPr>
          <p:cNvPr id="1579" name="Google Shape;1579;g29f291e9ebe_6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80" name="Google Shape;1580;g29f291e9ebe_6_6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4" name="Shape 1584"/>
        <p:cNvGrpSpPr/>
        <p:nvPr/>
      </p:nvGrpSpPr>
      <p:grpSpPr>
        <a:xfrm>
          <a:off x="0" y="0"/>
          <a:ext cx="0" cy="0"/>
          <a:chOff x="0" y="0"/>
          <a:chExt cx="0" cy="0"/>
        </a:xfrm>
      </p:grpSpPr>
      <p:sp>
        <p:nvSpPr>
          <p:cNvPr id="1585" name="Google Shape;1585;g29f291e9ebe_6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86" name="Google Shape;1586;g29f291e9ebe_6_6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0" name="Shape 1590"/>
        <p:cNvGrpSpPr/>
        <p:nvPr/>
      </p:nvGrpSpPr>
      <p:grpSpPr>
        <a:xfrm>
          <a:off x="0" y="0"/>
          <a:ext cx="0" cy="0"/>
          <a:chOff x="0" y="0"/>
          <a:chExt cx="0" cy="0"/>
        </a:xfrm>
      </p:grpSpPr>
      <p:sp>
        <p:nvSpPr>
          <p:cNvPr id="1591" name="Google Shape;1591;g29f291e9ebe_6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92" name="Google Shape;1592;g29f291e9ebe_6_7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6" name="Shape 1596"/>
        <p:cNvGrpSpPr/>
        <p:nvPr/>
      </p:nvGrpSpPr>
      <p:grpSpPr>
        <a:xfrm>
          <a:off x="0" y="0"/>
          <a:ext cx="0" cy="0"/>
          <a:chOff x="0" y="0"/>
          <a:chExt cx="0" cy="0"/>
        </a:xfrm>
      </p:grpSpPr>
      <p:sp>
        <p:nvSpPr>
          <p:cNvPr id="1597" name="Google Shape;1597;g29f291e9ebe_6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98" name="Google Shape;1598;g29f291e9ebe_6_7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2" name="Shape 1602"/>
        <p:cNvGrpSpPr/>
        <p:nvPr/>
      </p:nvGrpSpPr>
      <p:grpSpPr>
        <a:xfrm>
          <a:off x="0" y="0"/>
          <a:ext cx="0" cy="0"/>
          <a:chOff x="0" y="0"/>
          <a:chExt cx="0" cy="0"/>
        </a:xfrm>
      </p:grpSpPr>
      <p:sp>
        <p:nvSpPr>
          <p:cNvPr id="1603" name="Google Shape;1603;g29f291e9ebe_6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04" name="Google Shape;1604;g29f291e9ebe_6_8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902c780252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g902c780252_0_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8" name="Shape 1608"/>
        <p:cNvGrpSpPr/>
        <p:nvPr/>
      </p:nvGrpSpPr>
      <p:grpSpPr>
        <a:xfrm>
          <a:off x="0" y="0"/>
          <a:ext cx="0" cy="0"/>
          <a:chOff x="0" y="0"/>
          <a:chExt cx="0" cy="0"/>
        </a:xfrm>
      </p:grpSpPr>
      <p:sp>
        <p:nvSpPr>
          <p:cNvPr id="1609" name="Google Shape;1609;g29f291e9ebe_6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10" name="Google Shape;1610;g29f291e9ebe_6_8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4" name="Shape 1614"/>
        <p:cNvGrpSpPr/>
        <p:nvPr/>
      </p:nvGrpSpPr>
      <p:grpSpPr>
        <a:xfrm>
          <a:off x="0" y="0"/>
          <a:ext cx="0" cy="0"/>
          <a:chOff x="0" y="0"/>
          <a:chExt cx="0" cy="0"/>
        </a:xfrm>
      </p:grpSpPr>
      <p:sp>
        <p:nvSpPr>
          <p:cNvPr id="1615" name="Google Shape;1615;g29f291e9ebe_6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16" name="Google Shape;1616;g29f291e9ebe_6_9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0" name="Shape 1620"/>
        <p:cNvGrpSpPr/>
        <p:nvPr/>
      </p:nvGrpSpPr>
      <p:grpSpPr>
        <a:xfrm>
          <a:off x="0" y="0"/>
          <a:ext cx="0" cy="0"/>
          <a:chOff x="0" y="0"/>
          <a:chExt cx="0" cy="0"/>
        </a:xfrm>
      </p:grpSpPr>
      <p:sp>
        <p:nvSpPr>
          <p:cNvPr id="1621" name="Google Shape;1621;g29f291e9ebe_6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2" name="Google Shape;1622;g29f291e9ebe_6_9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6" name="Shape 1626"/>
        <p:cNvGrpSpPr/>
        <p:nvPr/>
      </p:nvGrpSpPr>
      <p:grpSpPr>
        <a:xfrm>
          <a:off x="0" y="0"/>
          <a:ext cx="0" cy="0"/>
          <a:chOff x="0" y="0"/>
          <a:chExt cx="0" cy="0"/>
        </a:xfrm>
      </p:grpSpPr>
      <p:sp>
        <p:nvSpPr>
          <p:cNvPr id="1627" name="Google Shape;1627;g29f291e9ebe_6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8" name="Google Shape;1628;g29f291e9ebe_6_10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2" name="Shape 1632"/>
        <p:cNvGrpSpPr/>
        <p:nvPr/>
      </p:nvGrpSpPr>
      <p:grpSpPr>
        <a:xfrm>
          <a:off x="0" y="0"/>
          <a:ext cx="0" cy="0"/>
          <a:chOff x="0" y="0"/>
          <a:chExt cx="0" cy="0"/>
        </a:xfrm>
      </p:grpSpPr>
      <p:sp>
        <p:nvSpPr>
          <p:cNvPr id="1633" name="Google Shape;1633;g29f291e9ebe_6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34" name="Google Shape;1634;g29f291e9ebe_6_10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8" name="Shape 1638"/>
        <p:cNvGrpSpPr/>
        <p:nvPr/>
      </p:nvGrpSpPr>
      <p:grpSpPr>
        <a:xfrm>
          <a:off x="0" y="0"/>
          <a:ext cx="0" cy="0"/>
          <a:chOff x="0" y="0"/>
          <a:chExt cx="0" cy="0"/>
        </a:xfrm>
      </p:grpSpPr>
      <p:sp>
        <p:nvSpPr>
          <p:cNvPr id="1639" name="Google Shape;1639;g29f291e9ebe_6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40" name="Google Shape;1640;g29f291e9ebe_6_1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5" name="Shape 1645"/>
        <p:cNvGrpSpPr/>
        <p:nvPr/>
      </p:nvGrpSpPr>
      <p:grpSpPr>
        <a:xfrm>
          <a:off x="0" y="0"/>
          <a:ext cx="0" cy="0"/>
          <a:chOff x="0" y="0"/>
          <a:chExt cx="0" cy="0"/>
        </a:xfrm>
      </p:grpSpPr>
      <p:sp>
        <p:nvSpPr>
          <p:cNvPr id="1646" name="Google Shape;1646;g29f291e9ebe_6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47" name="Google Shape;1647;g29f291e9ebe_6_1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2" name="Shape 1652"/>
        <p:cNvGrpSpPr/>
        <p:nvPr/>
      </p:nvGrpSpPr>
      <p:grpSpPr>
        <a:xfrm>
          <a:off x="0" y="0"/>
          <a:ext cx="0" cy="0"/>
          <a:chOff x="0" y="0"/>
          <a:chExt cx="0" cy="0"/>
        </a:xfrm>
      </p:grpSpPr>
      <p:sp>
        <p:nvSpPr>
          <p:cNvPr id="1653" name="Google Shape;1653;g29f291e9ebe_6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4" name="Google Shape;1654;g29f291e9ebe_6_1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9" name="Shape 1659"/>
        <p:cNvGrpSpPr/>
        <p:nvPr/>
      </p:nvGrpSpPr>
      <p:grpSpPr>
        <a:xfrm>
          <a:off x="0" y="0"/>
          <a:ext cx="0" cy="0"/>
          <a:chOff x="0" y="0"/>
          <a:chExt cx="0" cy="0"/>
        </a:xfrm>
      </p:grpSpPr>
      <p:sp>
        <p:nvSpPr>
          <p:cNvPr id="1660" name="Google Shape;1660;g29f291e9ebe_6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61" name="Google Shape;1661;g29f291e9ebe_6_1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6" name="Shape 1666"/>
        <p:cNvGrpSpPr/>
        <p:nvPr/>
      </p:nvGrpSpPr>
      <p:grpSpPr>
        <a:xfrm>
          <a:off x="0" y="0"/>
          <a:ext cx="0" cy="0"/>
          <a:chOff x="0" y="0"/>
          <a:chExt cx="0" cy="0"/>
        </a:xfrm>
      </p:grpSpPr>
      <p:sp>
        <p:nvSpPr>
          <p:cNvPr id="1667" name="Google Shape;1667;g29f291e9ebe_6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68" name="Google Shape;1668;g29f291e9ebe_6_13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720ddaac53c027f2_4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g720ddaac53c027f2_49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2" name="Shape 1672"/>
        <p:cNvGrpSpPr/>
        <p:nvPr/>
      </p:nvGrpSpPr>
      <p:grpSpPr>
        <a:xfrm>
          <a:off x="0" y="0"/>
          <a:ext cx="0" cy="0"/>
          <a:chOff x="0" y="0"/>
          <a:chExt cx="0" cy="0"/>
        </a:xfrm>
      </p:grpSpPr>
      <p:sp>
        <p:nvSpPr>
          <p:cNvPr id="1673" name="Google Shape;1673;g29f291e9ebe_6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74" name="Google Shape;1674;g29f291e9ebe_6_14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8" name="Shape 1678"/>
        <p:cNvGrpSpPr/>
        <p:nvPr/>
      </p:nvGrpSpPr>
      <p:grpSpPr>
        <a:xfrm>
          <a:off x="0" y="0"/>
          <a:ext cx="0" cy="0"/>
          <a:chOff x="0" y="0"/>
          <a:chExt cx="0" cy="0"/>
        </a:xfrm>
      </p:grpSpPr>
      <p:sp>
        <p:nvSpPr>
          <p:cNvPr id="1679" name="Google Shape;1679;g29f291e9ebe_6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80" name="Google Shape;1680;g29f291e9ebe_6_14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4" name="Shape 1684"/>
        <p:cNvGrpSpPr/>
        <p:nvPr/>
      </p:nvGrpSpPr>
      <p:grpSpPr>
        <a:xfrm>
          <a:off x="0" y="0"/>
          <a:ext cx="0" cy="0"/>
          <a:chOff x="0" y="0"/>
          <a:chExt cx="0" cy="0"/>
        </a:xfrm>
      </p:grpSpPr>
      <p:sp>
        <p:nvSpPr>
          <p:cNvPr id="1685" name="Google Shape;1685;g29f291e9ebe_6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86" name="Google Shape;1686;g29f291e9ebe_6_15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0" name="Shape 1690"/>
        <p:cNvGrpSpPr/>
        <p:nvPr/>
      </p:nvGrpSpPr>
      <p:grpSpPr>
        <a:xfrm>
          <a:off x="0" y="0"/>
          <a:ext cx="0" cy="0"/>
          <a:chOff x="0" y="0"/>
          <a:chExt cx="0" cy="0"/>
        </a:xfrm>
      </p:grpSpPr>
      <p:sp>
        <p:nvSpPr>
          <p:cNvPr id="1691" name="Google Shape;1691;g29f291e9ebe_6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92" name="Google Shape;1692;g29f291e9ebe_6_15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8" name="Shape 1698"/>
        <p:cNvGrpSpPr/>
        <p:nvPr/>
      </p:nvGrpSpPr>
      <p:grpSpPr>
        <a:xfrm>
          <a:off x="0" y="0"/>
          <a:ext cx="0" cy="0"/>
          <a:chOff x="0" y="0"/>
          <a:chExt cx="0" cy="0"/>
        </a:xfrm>
      </p:grpSpPr>
      <p:sp>
        <p:nvSpPr>
          <p:cNvPr id="1699" name="Google Shape;1699;g29f291e9ebe_6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00" name="Google Shape;1700;g29f291e9ebe_6_16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6" name="Shape 1706"/>
        <p:cNvGrpSpPr/>
        <p:nvPr/>
      </p:nvGrpSpPr>
      <p:grpSpPr>
        <a:xfrm>
          <a:off x="0" y="0"/>
          <a:ext cx="0" cy="0"/>
          <a:chOff x="0" y="0"/>
          <a:chExt cx="0" cy="0"/>
        </a:xfrm>
      </p:grpSpPr>
      <p:sp>
        <p:nvSpPr>
          <p:cNvPr id="1707" name="Google Shape;1707;g29f291e9ebe_6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08" name="Google Shape;1708;g29f291e9ebe_6_16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4" name="Shape 1714"/>
        <p:cNvGrpSpPr/>
        <p:nvPr/>
      </p:nvGrpSpPr>
      <p:grpSpPr>
        <a:xfrm>
          <a:off x="0" y="0"/>
          <a:ext cx="0" cy="0"/>
          <a:chOff x="0" y="0"/>
          <a:chExt cx="0" cy="0"/>
        </a:xfrm>
      </p:grpSpPr>
      <p:sp>
        <p:nvSpPr>
          <p:cNvPr id="1715" name="Google Shape;1715;g29f291e9ebe_6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16" name="Google Shape;1716;g29f291e9ebe_6_17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2" name="Shape 1722"/>
        <p:cNvGrpSpPr/>
        <p:nvPr/>
      </p:nvGrpSpPr>
      <p:grpSpPr>
        <a:xfrm>
          <a:off x="0" y="0"/>
          <a:ext cx="0" cy="0"/>
          <a:chOff x="0" y="0"/>
          <a:chExt cx="0" cy="0"/>
        </a:xfrm>
      </p:grpSpPr>
      <p:sp>
        <p:nvSpPr>
          <p:cNvPr id="1723" name="Google Shape;1723;g29f291e9ebe_6_1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4" name="Google Shape;1724;g29f291e9ebe_6_18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0" name="Shape 1730"/>
        <p:cNvGrpSpPr/>
        <p:nvPr/>
      </p:nvGrpSpPr>
      <p:grpSpPr>
        <a:xfrm>
          <a:off x="0" y="0"/>
          <a:ext cx="0" cy="0"/>
          <a:chOff x="0" y="0"/>
          <a:chExt cx="0" cy="0"/>
        </a:xfrm>
      </p:grpSpPr>
      <p:sp>
        <p:nvSpPr>
          <p:cNvPr id="1731" name="Google Shape;1731;g29f291e9ebe_6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32" name="Google Shape;1732;g29f291e9ebe_6_19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8" name="Shape 1738"/>
        <p:cNvGrpSpPr/>
        <p:nvPr/>
      </p:nvGrpSpPr>
      <p:grpSpPr>
        <a:xfrm>
          <a:off x="0" y="0"/>
          <a:ext cx="0" cy="0"/>
          <a:chOff x="0" y="0"/>
          <a:chExt cx="0" cy="0"/>
        </a:xfrm>
      </p:grpSpPr>
      <p:sp>
        <p:nvSpPr>
          <p:cNvPr id="1739" name="Google Shape;1739;g29f291e9ebe_6_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40" name="Google Shape;1740;g29f291e9ebe_6_19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5" name="Shape 1745"/>
        <p:cNvGrpSpPr/>
        <p:nvPr/>
      </p:nvGrpSpPr>
      <p:grpSpPr>
        <a:xfrm>
          <a:off x="0" y="0"/>
          <a:ext cx="0" cy="0"/>
          <a:chOff x="0" y="0"/>
          <a:chExt cx="0" cy="0"/>
        </a:xfrm>
      </p:grpSpPr>
      <p:sp>
        <p:nvSpPr>
          <p:cNvPr id="1746" name="Google Shape;1746;g29f291e9ebe_6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47" name="Google Shape;1747;g29f291e9ebe_6_20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2" name="Shape 1752"/>
        <p:cNvGrpSpPr/>
        <p:nvPr/>
      </p:nvGrpSpPr>
      <p:grpSpPr>
        <a:xfrm>
          <a:off x="0" y="0"/>
          <a:ext cx="0" cy="0"/>
          <a:chOff x="0" y="0"/>
          <a:chExt cx="0" cy="0"/>
        </a:xfrm>
      </p:grpSpPr>
      <p:sp>
        <p:nvSpPr>
          <p:cNvPr id="1753" name="Google Shape;1753;g29f291e9ebe_6_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54" name="Google Shape;1754;g29f291e9ebe_6_20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9" name="Shape 1759"/>
        <p:cNvGrpSpPr/>
        <p:nvPr/>
      </p:nvGrpSpPr>
      <p:grpSpPr>
        <a:xfrm>
          <a:off x="0" y="0"/>
          <a:ext cx="0" cy="0"/>
          <a:chOff x="0" y="0"/>
          <a:chExt cx="0" cy="0"/>
        </a:xfrm>
      </p:grpSpPr>
      <p:sp>
        <p:nvSpPr>
          <p:cNvPr id="1760" name="Google Shape;1760;g29f291e9ebe_6_2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61" name="Google Shape;1761;g29f291e9ebe_6_2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6" name="Shape 1766"/>
        <p:cNvGrpSpPr/>
        <p:nvPr/>
      </p:nvGrpSpPr>
      <p:grpSpPr>
        <a:xfrm>
          <a:off x="0" y="0"/>
          <a:ext cx="0" cy="0"/>
          <a:chOff x="0" y="0"/>
          <a:chExt cx="0" cy="0"/>
        </a:xfrm>
      </p:grpSpPr>
      <p:sp>
        <p:nvSpPr>
          <p:cNvPr id="1767" name="Google Shape;1767;g29f291e9ebe_6_2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68" name="Google Shape;1768;g29f291e9ebe_6_2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3" name="Shape 1773"/>
        <p:cNvGrpSpPr/>
        <p:nvPr/>
      </p:nvGrpSpPr>
      <p:grpSpPr>
        <a:xfrm>
          <a:off x="0" y="0"/>
          <a:ext cx="0" cy="0"/>
          <a:chOff x="0" y="0"/>
          <a:chExt cx="0" cy="0"/>
        </a:xfrm>
      </p:grpSpPr>
      <p:sp>
        <p:nvSpPr>
          <p:cNvPr id="1774" name="Google Shape;1774;g29f291e9ebe_6_2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75" name="Google Shape;1775;g29f291e9ebe_6_2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0" name="Shape 1780"/>
        <p:cNvGrpSpPr/>
        <p:nvPr/>
      </p:nvGrpSpPr>
      <p:grpSpPr>
        <a:xfrm>
          <a:off x="0" y="0"/>
          <a:ext cx="0" cy="0"/>
          <a:chOff x="0" y="0"/>
          <a:chExt cx="0" cy="0"/>
        </a:xfrm>
      </p:grpSpPr>
      <p:sp>
        <p:nvSpPr>
          <p:cNvPr id="1781" name="Google Shape;1781;g29f291e9ebe_6_2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2" name="Google Shape;1782;g29f291e9ebe_6_2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7" name="Shape 1787"/>
        <p:cNvGrpSpPr/>
        <p:nvPr/>
      </p:nvGrpSpPr>
      <p:grpSpPr>
        <a:xfrm>
          <a:off x="0" y="0"/>
          <a:ext cx="0" cy="0"/>
          <a:chOff x="0" y="0"/>
          <a:chExt cx="0" cy="0"/>
        </a:xfrm>
      </p:grpSpPr>
      <p:sp>
        <p:nvSpPr>
          <p:cNvPr id="1788" name="Google Shape;1788;g29f291e9ebe_6_2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9" name="Google Shape;1789;g29f291e9ebe_6_23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4" name="Shape 1794"/>
        <p:cNvGrpSpPr/>
        <p:nvPr/>
      </p:nvGrpSpPr>
      <p:grpSpPr>
        <a:xfrm>
          <a:off x="0" y="0"/>
          <a:ext cx="0" cy="0"/>
          <a:chOff x="0" y="0"/>
          <a:chExt cx="0" cy="0"/>
        </a:xfrm>
      </p:grpSpPr>
      <p:sp>
        <p:nvSpPr>
          <p:cNvPr id="1795" name="Google Shape;1795;g29f291e9ebe_6_2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96" name="Google Shape;1796;g29f291e9ebe_6_24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0" name="Shape 1800"/>
        <p:cNvGrpSpPr/>
        <p:nvPr/>
      </p:nvGrpSpPr>
      <p:grpSpPr>
        <a:xfrm>
          <a:off x="0" y="0"/>
          <a:ext cx="0" cy="0"/>
          <a:chOff x="0" y="0"/>
          <a:chExt cx="0" cy="0"/>
        </a:xfrm>
      </p:grpSpPr>
      <p:sp>
        <p:nvSpPr>
          <p:cNvPr id="1801" name="Google Shape;1801;g29f291e9ebe_6_2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02" name="Google Shape;1802;g29f291e9ebe_6_25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6" name="Shape 1806"/>
        <p:cNvGrpSpPr/>
        <p:nvPr/>
      </p:nvGrpSpPr>
      <p:grpSpPr>
        <a:xfrm>
          <a:off x="0" y="0"/>
          <a:ext cx="0" cy="0"/>
          <a:chOff x="0" y="0"/>
          <a:chExt cx="0" cy="0"/>
        </a:xfrm>
      </p:grpSpPr>
      <p:sp>
        <p:nvSpPr>
          <p:cNvPr id="1807" name="Google Shape;1807;g29f291e9ebe_6_2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08" name="Google Shape;1808;g29f291e9ebe_6_25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720ddaac53c027f2_4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g720ddaac53c027f2_49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2" name="Shape 1812"/>
        <p:cNvGrpSpPr/>
        <p:nvPr/>
      </p:nvGrpSpPr>
      <p:grpSpPr>
        <a:xfrm>
          <a:off x="0" y="0"/>
          <a:ext cx="0" cy="0"/>
          <a:chOff x="0" y="0"/>
          <a:chExt cx="0" cy="0"/>
        </a:xfrm>
      </p:grpSpPr>
      <p:sp>
        <p:nvSpPr>
          <p:cNvPr id="1813" name="Google Shape;1813;g29f291e9ebe_6_2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14" name="Google Shape;1814;g29f291e9ebe_6_26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8" name="Shape 1818"/>
        <p:cNvGrpSpPr/>
        <p:nvPr/>
      </p:nvGrpSpPr>
      <p:grpSpPr>
        <a:xfrm>
          <a:off x="0" y="0"/>
          <a:ext cx="0" cy="0"/>
          <a:chOff x="0" y="0"/>
          <a:chExt cx="0" cy="0"/>
        </a:xfrm>
      </p:grpSpPr>
      <p:sp>
        <p:nvSpPr>
          <p:cNvPr id="1819" name="Google Shape;1819;g29f291e9ebe_6_2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20" name="Google Shape;1820;g29f291e9ebe_6_26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4" name="Shape 1824"/>
        <p:cNvGrpSpPr/>
        <p:nvPr/>
      </p:nvGrpSpPr>
      <p:grpSpPr>
        <a:xfrm>
          <a:off x="0" y="0"/>
          <a:ext cx="0" cy="0"/>
          <a:chOff x="0" y="0"/>
          <a:chExt cx="0" cy="0"/>
        </a:xfrm>
      </p:grpSpPr>
      <p:sp>
        <p:nvSpPr>
          <p:cNvPr id="1825" name="Google Shape;1825;g29f291e9ebe_6_2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26" name="Google Shape;1826;g29f291e9ebe_6_27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0" name="Shape 1830"/>
        <p:cNvGrpSpPr/>
        <p:nvPr/>
      </p:nvGrpSpPr>
      <p:grpSpPr>
        <a:xfrm>
          <a:off x="0" y="0"/>
          <a:ext cx="0" cy="0"/>
          <a:chOff x="0" y="0"/>
          <a:chExt cx="0" cy="0"/>
        </a:xfrm>
      </p:grpSpPr>
      <p:sp>
        <p:nvSpPr>
          <p:cNvPr id="1831" name="Google Shape;1831;g29f291e9ebe_6_2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2" name="Google Shape;1832;g29f291e9ebe_6_27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7" name="Shape 1837"/>
        <p:cNvGrpSpPr/>
        <p:nvPr/>
      </p:nvGrpSpPr>
      <p:grpSpPr>
        <a:xfrm>
          <a:off x="0" y="0"/>
          <a:ext cx="0" cy="0"/>
          <a:chOff x="0" y="0"/>
          <a:chExt cx="0" cy="0"/>
        </a:xfrm>
      </p:grpSpPr>
      <p:sp>
        <p:nvSpPr>
          <p:cNvPr id="1838" name="Google Shape;1838;g29f291e9ebe_6_2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9" name="Google Shape;1839;g29f291e9ebe_6_28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4" name="Shape 1844"/>
        <p:cNvGrpSpPr/>
        <p:nvPr/>
      </p:nvGrpSpPr>
      <p:grpSpPr>
        <a:xfrm>
          <a:off x="0" y="0"/>
          <a:ext cx="0" cy="0"/>
          <a:chOff x="0" y="0"/>
          <a:chExt cx="0" cy="0"/>
        </a:xfrm>
      </p:grpSpPr>
      <p:sp>
        <p:nvSpPr>
          <p:cNvPr id="1845" name="Google Shape;1845;g29f291e9ebe_6_2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46" name="Google Shape;1846;g29f291e9ebe_6_28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1" name="Shape 1851"/>
        <p:cNvGrpSpPr/>
        <p:nvPr/>
      </p:nvGrpSpPr>
      <p:grpSpPr>
        <a:xfrm>
          <a:off x="0" y="0"/>
          <a:ext cx="0" cy="0"/>
          <a:chOff x="0" y="0"/>
          <a:chExt cx="0" cy="0"/>
        </a:xfrm>
      </p:grpSpPr>
      <p:sp>
        <p:nvSpPr>
          <p:cNvPr id="1852" name="Google Shape;1852;g29f291e9ebe_6_2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53" name="Google Shape;1853;g29f291e9ebe_6_29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8" name="Shape 1858"/>
        <p:cNvGrpSpPr/>
        <p:nvPr/>
      </p:nvGrpSpPr>
      <p:grpSpPr>
        <a:xfrm>
          <a:off x="0" y="0"/>
          <a:ext cx="0" cy="0"/>
          <a:chOff x="0" y="0"/>
          <a:chExt cx="0" cy="0"/>
        </a:xfrm>
      </p:grpSpPr>
      <p:sp>
        <p:nvSpPr>
          <p:cNvPr id="1859" name="Google Shape;1859;g29f291e9ebe_6_2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60" name="Google Shape;1860;g29f291e9ebe_6_29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4" name="Shape 1864"/>
        <p:cNvGrpSpPr/>
        <p:nvPr/>
      </p:nvGrpSpPr>
      <p:grpSpPr>
        <a:xfrm>
          <a:off x="0" y="0"/>
          <a:ext cx="0" cy="0"/>
          <a:chOff x="0" y="0"/>
          <a:chExt cx="0" cy="0"/>
        </a:xfrm>
      </p:grpSpPr>
      <p:sp>
        <p:nvSpPr>
          <p:cNvPr id="1865" name="Google Shape;1865;g29f291e9ebe_6_3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66" name="Google Shape;1866;g29f291e9ebe_6_30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0" name="Shape 1870"/>
        <p:cNvGrpSpPr/>
        <p:nvPr/>
      </p:nvGrpSpPr>
      <p:grpSpPr>
        <a:xfrm>
          <a:off x="0" y="0"/>
          <a:ext cx="0" cy="0"/>
          <a:chOff x="0" y="0"/>
          <a:chExt cx="0" cy="0"/>
        </a:xfrm>
      </p:grpSpPr>
      <p:sp>
        <p:nvSpPr>
          <p:cNvPr id="1871" name="Google Shape;1871;g29f291e9ebe_6_3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72" name="Google Shape;1872;g29f291e9ebe_6_30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903dfd5a31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g903dfd5a31_0_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6" name="Shape 1876"/>
        <p:cNvGrpSpPr/>
        <p:nvPr/>
      </p:nvGrpSpPr>
      <p:grpSpPr>
        <a:xfrm>
          <a:off x="0" y="0"/>
          <a:ext cx="0" cy="0"/>
          <a:chOff x="0" y="0"/>
          <a:chExt cx="0" cy="0"/>
        </a:xfrm>
      </p:grpSpPr>
      <p:sp>
        <p:nvSpPr>
          <p:cNvPr id="1877" name="Google Shape;1877;g29f291e9ebe_6_3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78" name="Google Shape;1878;g29f291e9ebe_6_3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2" name="Shape 1882"/>
        <p:cNvGrpSpPr/>
        <p:nvPr/>
      </p:nvGrpSpPr>
      <p:grpSpPr>
        <a:xfrm>
          <a:off x="0" y="0"/>
          <a:ext cx="0" cy="0"/>
          <a:chOff x="0" y="0"/>
          <a:chExt cx="0" cy="0"/>
        </a:xfrm>
      </p:grpSpPr>
      <p:sp>
        <p:nvSpPr>
          <p:cNvPr id="1883" name="Google Shape;1883;g29f291e9ebe_6_3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84" name="Google Shape;1884;g29f291e9ebe_6_3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8" name="Shape 1888"/>
        <p:cNvGrpSpPr/>
        <p:nvPr/>
      </p:nvGrpSpPr>
      <p:grpSpPr>
        <a:xfrm>
          <a:off x="0" y="0"/>
          <a:ext cx="0" cy="0"/>
          <a:chOff x="0" y="0"/>
          <a:chExt cx="0" cy="0"/>
        </a:xfrm>
      </p:grpSpPr>
      <p:sp>
        <p:nvSpPr>
          <p:cNvPr id="1889" name="Google Shape;1889;g29f291e9ebe_6_3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90" name="Google Shape;1890;g29f291e9ebe_6_3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4" name="Shape 1894"/>
        <p:cNvGrpSpPr/>
        <p:nvPr/>
      </p:nvGrpSpPr>
      <p:grpSpPr>
        <a:xfrm>
          <a:off x="0" y="0"/>
          <a:ext cx="0" cy="0"/>
          <a:chOff x="0" y="0"/>
          <a:chExt cx="0" cy="0"/>
        </a:xfrm>
      </p:grpSpPr>
      <p:sp>
        <p:nvSpPr>
          <p:cNvPr id="1895" name="Google Shape;1895;g29f291e9ebe_6_3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96" name="Google Shape;1896;g29f291e9ebe_6_3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0" name="Shape 1900"/>
        <p:cNvGrpSpPr/>
        <p:nvPr/>
      </p:nvGrpSpPr>
      <p:grpSpPr>
        <a:xfrm>
          <a:off x="0" y="0"/>
          <a:ext cx="0" cy="0"/>
          <a:chOff x="0" y="0"/>
          <a:chExt cx="0" cy="0"/>
        </a:xfrm>
      </p:grpSpPr>
      <p:sp>
        <p:nvSpPr>
          <p:cNvPr id="1901" name="Google Shape;1901;g29f291e9ebe_6_3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02" name="Google Shape;1902;g29f291e9ebe_6_3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6" name="Shape 1906"/>
        <p:cNvGrpSpPr/>
        <p:nvPr/>
      </p:nvGrpSpPr>
      <p:grpSpPr>
        <a:xfrm>
          <a:off x="0" y="0"/>
          <a:ext cx="0" cy="0"/>
          <a:chOff x="0" y="0"/>
          <a:chExt cx="0" cy="0"/>
        </a:xfrm>
      </p:grpSpPr>
      <p:sp>
        <p:nvSpPr>
          <p:cNvPr id="1907" name="Google Shape;1907;g29f291e9ebe_6_3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08" name="Google Shape;1908;g29f291e9ebe_6_33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2" name="Shape 1912"/>
        <p:cNvGrpSpPr/>
        <p:nvPr/>
      </p:nvGrpSpPr>
      <p:grpSpPr>
        <a:xfrm>
          <a:off x="0" y="0"/>
          <a:ext cx="0" cy="0"/>
          <a:chOff x="0" y="0"/>
          <a:chExt cx="0" cy="0"/>
        </a:xfrm>
      </p:grpSpPr>
      <p:sp>
        <p:nvSpPr>
          <p:cNvPr id="1913" name="Google Shape;1913;g29f291e9ebe_6_3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14" name="Google Shape;1914;g29f291e9ebe_6_34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8" name="Shape 1918"/>
        <p:cNvGrpSpPr/>
        <p:nvPr/>
      </p:nvGrpSpPr>
      <p:grpSpPr>
        <a:xfrm>
          <a:off x="0" y="0"/>
          <a:ext cx="0" cy="0"/>
          <a:chOff x="0" y="0"/>
          <a:chExt cx="0" cy="0"/>
        </a:xfrm>
      </p:grpSpPr>
      <p:sp>
        <p:nvSpPr>
          <p:cNvPr id="1919" name="Google Shape;1919;g29f291e9ebe_6_3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20" name="Google Shape;1920;g29f291e9ebe_6_34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4" name="Shape 1924"/>
        <p:cNvGrpSpPr/>
        <p:nvPr/>
      </p:nvGrpSpPr>
      <p:grpSpPr>
        <a:xfrm>
          <a:off x="0" y="0"/>
          <a:ext cx="0" cy="0"/>
          <a:chOff x="0" y="0"/>
          <a:chExt cx="0" cy="0"/>
        </a:xfrm>
      </p:grpSpPr>
      <p:sp>
        <p:nvSpPr>
          <p:cNvPr id="1925" name="Google Shape;1925;g29f291e9ebe_6_3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26" name="Google Shape;1926;g29f291e9ebe_6_35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0" name="Shape 1930"/>
        <p:cNvGrpSpPr/>
        <p:nvPr/>
      </p:nvGrpSpPr>
      <p:grpSpPr>
        <a:xfrm>
          <a:off x="0" y="0"/>
          <a:ext cx="0" cy="0"/>
          <a:chOff x="0" y="0"/>
          <a:chExt cx="0" cy="0"/>
        </a:xfrm>
      </p:grpSpPr>
      <p:sp>
        <p:nvSpPr>
          <p:cNvPr id="1931" name="Google Shape;1931;g29f291e9ebe_6_3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32" name="Google Shape;1932;g29f291e9ebe_6_35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720ddaac53c027f2_4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g720ddaac53c027f2_48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6" name="Shape 1936"/>
        <p:cNvGrpSpPr/>
        <p:nvPr/>
      </p:nvGrpSpPr>
      <p:grpSpPr>
        <a:xfrm>
          <a:off x="0" y="0"/>
          <a:ext cx="0" cy="0"/>
          <a:chOff x="0" y="0"/>
          <a:chExt cx="0" cy="0"/>
        </a:xfrm>
      </p:grpSpPr>
      <p:sp>
        <p:nvSpPr>
          <p:cNvPr id="1937" name="Google Shape;1937;g29f291e9ebe_6_3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38" name="Google Shape;1938;g29f291e9ebe_6_36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2" name="Shape 1942"/>
        <p:cNvGrpSpPr/>
        <p:nvPr/>
      </p:nvGrpSpPr>
      <p:grpSpPr>
        <a:xfrm>
          <a:off x="0" y="0"/>
          <a:ext cx="0" cy="0"/>
          <a:chOff x="0" y="0"/>
          <a:chExt cx="0" cy="0"/>
        </a:xfrm>
      </p:grpSpPr>
      <p:sp>
        <p:nvSpPr>
          <p:cNvPr id="1943" name="Google Shape;1943;g29f291e9ebe_6_3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44" name="Google Shape;1944;g29f291e9ebe_6_36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8" name="Shape 1948"/>
        <p:cNvGrpSpPr/>
        <p:nvPr/>
      </p:nvGrpSpPr>
      <p:grpSpPr>
        <a:xfrm>
          <a:off x="0" y="0"/>
          <a:ext cx="0" cy="0"/>
          <a:chOff x="0" y="0"/>
          <a:chExt cx="0" cy="0"/>
        </a:xfrm>
      </p:grpSpPr>
      <p:sp>
        <p:nvSpPr>
          <p:cNvPr id="1949" name="Google Shape;1949;g29f291e9ebe_6_3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50" name="Google Shape;1950;g29f291e9ebe_6_37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4" name="Shape 1954"/>
        <p:cNvGrpSpPr/>
        <p:nvPr/>
      </p:nvGrpSpPr>
      <p:grpSpPr>
        <a:xfrm>
          <a:off x="0" y="0"/>
          <a:ext cx="0" cy="0"/>
          <a:chOff x="0" y="0"/>
          <a:chExt cx="0" cy="0"/>
        </a:xfrm>
      </p:grpSpPr>
      <p:sp>
        <p:nvSpPr>
          <p:cNvPr id="1955" name="Google Shape;1955;g29f291e9ebe_6_3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56" name="Google Shape;1956;g29f291e9ebe_6_37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0" name="Shape 1960"/>
        <p:cNvGrpSpPr/>
        <p:nvPr/>
      </p:nvGrpSpPr>
      <p:grpSpPr>
        <a:xfrm>
          <a:off x="0" y="0"/>
          <a:ext cx="0" cy="0"/>
          <a:chOff x="0" y="0"/>
          <a:chExt cx="0" cy="0"/>
        </a:xfrm>
      </p:grpSpPr>
      <p:sp>
        <p:nvSpPr>
          <p:cNvPr id="1961" name="Google Shape;1961;g29f291e9ebe_6_3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62" name="Google Shape;1962;g29f291e9ebe_6_38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6" name="Shape 1966"/>
        <p:cNvGrpSpPr/>
        <p:nvPr/>
      </p:nvGrpSpPr>
      <p:grpSpPr>
        <a:xfrm>
          <a:off x="0" y="0"/>
          <a:ext cx="0" cy="0"/>
          <a:chOff x="0" y="0"/>
          <a:chExt cx="0" cy="0"/>
        </a:xfrm>
      </p:grpSpPr>
      <p:sp>
        <p:nvSpPr>
          <p:cNvPr id="1967" name="Google Shape;1967;g29f291e9ebe_6_3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68" name="Google Shape;1968;g29f291e9ebe_6_38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2" name="Shape 1972"/>
        <p:cNvGrpSpPr/>
        <p:nvPr/>
      </p:nvGrpSpPr>
      <p:grpSpPr>
        <a:xfrm>
          <a:off x="0" y="0"/>
          <a:ext cx="0" cy="0"/>
          <a:chOff x="0" y="0"/>
          <a:chExt cx="0" cy="0"/>
        </a:xfrm>
      </p:grpSpPr>
      <p:sp>
        <p:nvSpPr>
          <p:cNvPr id="1973" name="Google Shape;1973;g29f291e9ebe_6_3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74" name="Google Shape;1974;g29f291e9ebe_6_39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8" name="Shape 1978"/>
        <p:cNvGrpSpPr/>
        <p:nvPr/>
      </p:nvGrpSpPr>
      <p:grpSpPr>
        <a:xfrm>
          <a:off x="0" y="0"/>
          <a:ext cx="0" cy="0"/>
          <a:chOff x="0" y="0"/>
          <a:chExt cx="0" cy="0"/>
        </a:xfrm>
      </p:grpSpPr>
      <p:sp>
        <p:nvSpPr>
          <p:cNvPr id="1979" name="Google Shape;1979;g29f291e9ebe_6_3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80" name="Google Shape;1980;g29f291e9ebe_6_39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4" name="Shape 1984"/>
        <p:cNvGrpSpPr/>
        <p:nvPr/>
      </p:nvGrpSpPr>
      <p:grpSpPr>
        <a:xfrm>
          <a:off x="0" y="0"/>
          <a:ext cx="0" cy="0"/>
          <a:chOff x="0" y="0"/>
          <a:chExt cx="0" cy="0"/>
        </a:xfrm>
      </p:grpSpPr>
      <p:sp>
        <p:nvSpPr>
          <p:cNvPr id="1985" name="Google Shape;1985;g29f291e9ebe_6_4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86" name="Google Shape;1986;g29f291e9ebe_6_40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0" name="Shape 1990"/>
        <p:cNvGrpSpPr/>
        <p:nvPr/>
      </p:nvGrpSpPr>
      <p:grpSpPr>
        <a:xfrm>
          <a:off x="0" y="0"/>
          <a:ext cx="0" cy="0"/>
          <a:chOff x="0" y="0"/>
          <a:chExt cx="0" cy="0"/>
        </a:xfrm>
      </p:grpSpPr>
      <p:sp>
        <p:nvSpPr>
          <p:cNvPr id="1991" name="Google Shape;1991;g29f291e9ebe_6_4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92" name="Google Shape;1992;g29f291e9ebe_6_40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6" name="Shape 1996"/>
        <p:cNvGrpSpPr/>
        <p:nvPr/>
      </p:nvGrpSpPr>
      <p:grpSpPr>
        <a:xfrm>
          <a:off x="0" y="0"/>
          <a:ext cx="0" cy="0"/>
          <a:chOff x="0" y="0"/>
          <a:chExt cx="0" cy="0"/>
        </a:xfrm>
      </p:grpSpPr>
      <p:sp>
        <p:nvSpPr>
          <p:cNvPr id="1997" name="Google Shape;1997;g29f291e9ebe_6_4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98" name="Google Shape;1998;g29f291e9ebe_6_4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2" name="Shape 2002"/>
        <p:cNvGrpSpPr/>
        <p:nvPr/>
      </p:nvGrpSpPr>
      <p:grpSpPr>
        <a:xfrm>
          <a:off x="0" y="0"/>
          <a:ext cx="0" cy="0"/>
          <a:chOff x="0" y="0"/>
          <a:chExt cx="0" cy="0"/>
        </a:xfrm>
      </p:grpSpPr>
      <p:sp>
        <p:nvSpPr>
          <p:cNvPr id="2003" name="Google Shape;2003;g29f291e9ebe_6_4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04" name="Google Shape;2004;g29f291e9ebe_6_4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8" name="Shape 2008"/>
        <p:cNvGrpSpPr/>
        <p:nvPr/>
      </p:nvGrpSpPr>
      <p:grpSpPr>
        <a:xfrm>
          <a:off x="0" y="0"/>
          <a:ext cx="0" cy="0"/>
          <a:chOff x="0" y="0"/>
          <a:chExt cx="0" cy="0"/>
        </a:xfrm>
      </p:grpSpPr>
      <p:sp>
        <p:nvSpPr>
          <p:cNvPr id="2009" name="Google Shape;2009;g29f291e9ebe_6_4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10" name="Google Shape;2010;g29f291e9ebe_6_4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4" name="Shape 2014"/>
        <p:cNvGrpSpPr/>
        <p:nvPr/>
      </p:nvGrpSpPr>
      <p:grpSpPr>
        <a:xfrm>
          <a:off x="0" y="0"/>
          <a:ext cx="0" cy="0"/>
          <a:chOff x="0" y="0"/>
          <a:chExt cx="0" cy="0"/>
        </a:xfrm>
      </p:grpSpPr>
      <p:sp>
        <p:nvSpPr>
          <p:cNvPr id="2015" name="Google Shape;2015;g29f291e9ebe_6_4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16" name="Google Shape;2016;g29f291e9ebe_6_4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0" name="Shape 2020"/>
        <p:cNvGrpSpPr/>
        <p:nvPr/>
      </p:nvGrpSpPr>
      <p:grpSpPr>
        <a:xfrm>
          <a:off x="0" y="0"/>
          <a:ext cx="0" cy="0"/>
          <a:chOff x="0" y="0"/>
          <a:chExt cx="0" cy="0"/>
        </a:xfrm>
      </p:grpSpPr>
      <p:sp>
        <p:nvSpPr>
          <p:cNvPr id="2021" name="Google Shape;2021;g29f291e9ebe_6_4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22" name="Google Shape;2022;g29f291e9ebe_6_4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6" name="Shape 2026"/>
        <p:cNvGrpSpPr/>
        <p:nvPr/>
      </p:nvGrpSpPr>
      <p:grpSpPr>
        <a:xfrm>
          <a:off x="0" y="0"/>
          <a:ext cx="0" cy="0"/>
          <a:chOff x="0" y="0"/>
          <a:chExt cx="0" cy="0"/>
        </a:xfrm>
      </p:grpSpPr>
      <p:sp>
        <p:nvSpPr>
          <p:cNvPr id="2027" name="Google Shape;2027;g29f291e9ebe_6_4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28" name="Google Shape;2028;g29f291e9ebe_6_43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2" name="Shape 2032"/>
        <p:cNvGrpSpPr/>
        <p:nvPr/>
      </p:nvGrpSpPr>
      <p:grpSpPr>
        <a:xfrm>
          <a:off x="0" y="0"/>
          <a:ext cx="0" cy="0"/>
          <a:chOff x="0" y="0"/>
          <a:chExt cx="0" cy="0"/>
        </a:xfrm>
      </p:grpSpPr>
      <p:sp>
        <p:nvSpPr>
          <p:cNvPr id="2033" name="Google Shape;2033;g29f291e9ebe_6_4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34" name="Google Shape;2034;g29f291e9ebe_6_44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8" name="Shape 2038"/>
        <p:cNvGrpSpPr/>
        <p:nvPr/>
      </p:nvGrpSpPr>
      <p:grpSpPr>
        <a:xfrm>
          <a:off x="0" y="0"/>
          <a:ext cx="0" cy="0"/>
          <a:chOff x="0" y="0"/>
          <a:chExt cx="0" cy="0"/>
        </a:xfrm>
      </p:grpSpPr>
      <p:sp>
        <p:nvSpPr>
          <p:cNvPr id="2039" name="Google Shape;2039;g29f291e9ebe_6_4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40" name="Google Shape;2040;g29f291e9ebe_6_44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4" name="Shape 2044"/>
        <p:cNvGrpSpPr/>
        <p:nvPr/>
      </p:nvGrpSpPr>
      <p:grpSpPr>
        <a:xfrm>
          <a:off x="0" y="0"/>
          <a:ext cx="0" cy="0"/>
          <a:chOff x="0" y="0"/>
          <a:chExt cx="0" cy="0"/>
        </a:xfrm>
      </p:grpSpPr>
      <p:sp>
        <p:nvSpPr>
          <p:cNvPr id="2045" name="Google Shape;2045;g29f291e9ebe_6_4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46" name="Google Shape;2046;g29f291e9ebe_6_45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0" name="Shape 2050"/>
        <p:cNvGrpSpPr/>
        <p:nvPr/>
      </p:nvGrpSpPr>
      <p:grpSpPr>
        <a:xfrm>
          <a:off x="0" y="0"/>
          <a:ext cx="0" cy="0"/>
          <a:chOff x="0" y="0"/>
          <a:chExt cx="0" cy="0"/>
        </a:xfrm>
      </p:grpSpPr>
      <p:sp>
        <p:nvSpPr>
          <p:cNvPr id="2051" name="Google Shape;2051;g29f291e9ebe_6_4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52" name="Google Shape;2052;g29f291e9ebe_6_45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901866dea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g901866dea2_0_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720ddaac53c027f2_4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g720ddaac53c027f2_48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6" name="Shape 2056"/>
        <p:cNvGrpSpPr/>
        <p:nvPr/>
      </p:nvGrpSpPr>
      <p:grpSpPr>
        <a:xfrm>
          <a:off x="0" y="0"/>
          <a:ext cx="0" cy="0"/>
          <a:chOff x="0" y="0"/>
          <a:chExt cx="0" cy="0"/>
        </a:xfrm>
      </p:grpSpPr>
      <p:sp>
        <p:nvSpPr>
          <p:cNvPr id="2057" name="Google Shape;2057;g29f291e9ebe_6_4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58" name="Google Shape;2058;g29f291e9ebe_6_46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2" name="Shape 2062"/>
        <p:cNvGrpSpPr/>
        <p:nvPr/>
      </p:nvGrpSpPr>
      <p:grpSpPr>
        <a:xfrm>
          <a:off x="0" y="0"/>
          <a:ext cx="0" cy="0"/>
          <a:chOff x="0" y="0"/>
          <a:chExt cx="0" cy="0"/>
        </a:xfrm>
      </p:grpSpPr>
      <p:sp>
        <p:nvSpPr>
          <p:cNvPr id="2063" name="Google Shape;2063;g29f291e9ebe_6_4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64" name="Google Shape;2064;g29f291e9ebe_6_46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8" name="Shape 2068"/>
        <p:cNvGrpSpPr/>
        <p:nvPr/>
      </p:nvGrpSpPr>
      <p:grpSpPr>
        <a:xfrm>
          <a:off x="0" y="0"/>
          <a:ext cx="0" cy="0"/>
          <a:chOff x="0" y="0"/>
          <a:chExt cx="0" cy="0"/>
        </a:xfrm>
      </p:grpSpPr>
      <p:sp>
        <p:nvSpPr>
          <p:cNvPr id="2069" name="Google Shape;2069;g29f291e9ebe_6_4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70" name="Google Shape;2070;g29f291e9ebe_6_47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4" name="Shape 2074"/>
        <p:cNvGrpSpPr/>
        <p:nvPr/>
      </p:nvGrpSpPr>
      <p:grpSpPr>
        <a:xfrm>
          <a:off x="0" y="0"/>
          <a:ext cx="0" cy="0"/>
          <a:chOff x="0" y="0"/>
          <a:chExt cx="0" cy="0"/>
        </a:xfrm>
      </p:grpSpPr>
      <p:sp>
        <p:nvSpPr>
          <p:cNvPr id="2075" name="Google Shape;2075;g29f291e9ebe_6_4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76" name="Google Shape;2076;g29f291e9ebe_6_47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0" name="Shape 2080"/>
        <p:cNvGrpSpPr/>
        <p:nvPr/>
      </p:nvGrpSpPr>
      <p:grpSpPr>
        <a:xfrm>
          <a:off x="0" y="0"/>
          <a:ext cx="0" cy="0"/>
          <a:chOff x="0" y="0"/>
          <a:chExt cx="0" cy="0"/>
        </a:xfrm>
      </p:grpSpPr>
      <p:sp>
        <p:nvSpPr>
          <p:cNvPr id="2081" name="Google Shape;2081;g29f291e9ebe_6_4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82" name="Google Shape;2082;g29f291e9ebe_6_48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6" name="Shape 2086"/>
        <p:cNvGrpSpPr/>
        <p:nvPr/>
      </p:nvGrpSpPr>
      <p:grpSpPr>
        <a:xfrm>
          <a:off x="0" y="0"/>
          <a:ext cx="0" cy="0"/>
          <a:chOff x="0" y="0"/>
          <a:chExt cx="0" cy="0"/>
        </a:xfrm>
      </p:grpSpPr>
      <p:sp>
        <p:nvSpPr>
          <p:cNvPr id="2087" name="Google Shape;2087;g29f291e9ebe_6_4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88" name="Google Shape;2088;g29f291e9ebe_6_48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2" name="Shape 2092"/>
        <p:cNvGrpSpPr/>
        <p:nvPr/>
      </p:nvGrpSpPr>
      <p:grpSpPr>
        <a:xfrm>
          <a:off x="0" y="0"/>
          <a:ext cx="0" cy="0"/>
          <a:chOff x="0" y="0"/>
          <a:chExt cx="0" cy="0"/>
        </a:xfrm>
      </p:grpSpPr>
      <p:sp>
        <p:nvSpPr>
          <p:cNvPr id="2093" name="Google Shape;2093;g29f291e9ebe_6_4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94" name="Google Shape;2094;g29f291e9ebe_6_49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8" name="Shape 2098"/>
        <p:cNvGrpSpPr/>
        <p:nvPr/>
      </p:nvGrpSpPr>
      <p:grpSpPr>
        <a:xfrm>
          <a:off x="0" y="0"/>
          <a:ext cx="0" cy="0"/>
          <a:chOff x="0" y="0"/>
          <a:chExt cx="0" cy="0"/>
        </a:xfrm>
      </p:grpSpPr>
      <p:sp>
        <p:nvSpPr>
          <p:cNvPr id="2099" name="Google Shape;2099;g29f291e9ebe_6_4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00" name="Google Shape;2100;g29f291e9ebe_6_49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4" name="Shape 2104"/>
        <p:cNvGrpSpPr/>
        <p:nvPr/>
      </p:nvGrpSpPr>
      <p:grpSpPr>
        <a:xfrm>
          <a:off x="0" y="0"/>
          <a:ext cx="0" cy="0"/>
          <a:chOff x="0" y="0"/>
          <a:chExt cx="0" cy="0"/>
        </a:xfrm>
      </p:grpSpPr>
      <p:sp>
        <p:nvSpPr>
          <p:cNvPr id="2105" name="Google Shape;2105;g29f291e9ebe_6_5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06" name="Google Shape;2106;g29f291e9ebe_6_50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0" name="Shape 2110"/>
        <p:cNvGrpSpPr/>
        <p:nvPr/>
      </p:nvGrpSpPr>
      <p:grpSpPr>
        <a:xfrm>
          <a:off x="0" y="0"/>
          <a:ext cx="0" cy="0"/>
          <a:chOff x="0" y="0"/>
          <a:chExt cx="0" cy="0"/>
        </a:xfrm>
      </p:grpSpPr>
      <p:sp>
        <p:nvSpPr>
          <p:cNvPr id="2111" name="Google Shape;2111;g29f291e9ebe_6_5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12" name="Google Shape;2112;g29f291e9ebe_6_50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903dfd5a31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g903dfd5a31_0_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6" name="Shape 2116"/>
        <p:cNvGrpSpPr/>
        <p:nvPr/>
      </p:nvGrpSpPr>
      <p:grpSpPr>
        <a:xfrm>
          <a:off x="0" y="0"/>
          <a:ext cx="0" cy="0"/>
          <a:chOff x="0" y="0"/>
          <a:chExt cx="0" cy="0"/>
        </a:xfrm>
      </p:grpSpPr>
      <p:sp>
        <p:nvSpPr>
          <p:cNvPr id="2117" name="Google Shape;2117;g29f291e9ebe_6_5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18" name="Google Shape;2118;g29f291e9ebe_6_5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2" name="Shape 2122"/>
        <p:cNvGrpSpPr/>
        <p:nvPr/>
      </p:nvGrpSpPr>
      <p:grpSpPr>
        <a:xfrm>
          <a:off x="0" y="0"/>
          <a:ext cx="0" cy="0"/>
          <a:chOff x="0" y="0"/>
          <a:chExt cx="0" cy="0"/>
        </a:xfrm>
      </p:grpSpPr>
      <p:sp>
        <p:nvSpPr>
          <p:cNvPr id="2123" name="Google Shape;2123;g29f291e9ebe_6_5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24" name="Google Shape;2124;g29f291e9ebe_6_5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8" name="Shape 2128"/>
        <p:cNvGrpSpPr/>
        <p:nvPr/>
      </p:nvGrpSpPr>
      <p:grpSpPr>
        <a:xfrm>
          <a:off x="0" y="0"/>
          <a:ext cx="0" cy="0"/>
          <a:chOff x="0" y="0"/>
          <a:chExt cx="0" cy="0"/>
        </a:xfrm>
      </p:grpSpPr>
      <p:sp>
        <p:nvSpPr>
          <p:cNvPr id="2129" name="Google Shape;2129;g29f291e9ebe_6_5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30" name="Google Shape;2130;g29f291e9ebe_6_5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4" name="Shape 2134"/>
        <p:cNvGrpSpPr/>
        <p:nvPr/>
      </p:nvGrpSpPr>
      <p:grpSpPr>
        <a:xfrm>
          <a:off x="0" y="0"/>
          <a:ext cx="0" cy="0"/>
          <a:chOff x="0" y="0"/>
          <a:chExt cx="0" cy="0"/>
        </a:xfrm>
      </p:grpSpPr>
      <p:sp>
        <p:nvSpPr>
          <p:cNvPr id="2135" name="Google Shape;2135;g29f291e9ebe_6_5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36" name="Google Shape;2136;g29f291e9ebe_6_5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0" name="Shape 2140"/>
        <p:cNvGrpSpPr/>
        <p:nvPr/>
      </p:nvGrpSpPr>
      <p:grpSpPr>
        <a:xfrm>
          <a:off x="0" y="0"/>
          <a:ext cx="0" cy="0"/>
          <a:chOff x="0" y="0"/>
          <a:chExt cx="0" cy="0"/>
        </a:xfrm>
      </p:grpSpPr>
      <p:sp>
        <p:nvSpPr>
          <p:cNvPr id="2141" name="Google Shape;2141;g29f291e9ebe_6_5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42" name="Google Shape;2142;g29f291e9ebe_6_5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6" name="Shape 2146"/>
        <p:cNvGrpSpPr/>
        <p:nvPr/>
      </p:nvGrpSpPr>
      <p:grpSpPr>
        <a:xfrm>
          <a:off x="0" y="0"/>
          <a:ext cx="0" cy="0"/>
          <a:chOff x="0" y="0"/>
          <a:chExt cx="0" cy="0"/>
        </a:xfrm>
      </p:grpSpPr>
      <p:sp>
        <p:nvSpPr>
          <p:cNvPr id="2147" name="Google Shape;2147;g29f291e9ebe_6_5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48" name="Google Shape;2148;g29f291e9ebe_6_53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2" name="Shape 2152"/>
        <p:cNvGrpSpPr/>
        <p:nvPr/>
      </p:nvGrpSpPr>
      <p:grpSpPr>
        <a:xfrm>
          <a:off x="0" y="0"/>
          <a:ext cx="0" cy="0"/>
          <a:chOff x="0" y="0"/>
          <a:chExt cx="0" cy="0"/>
        </a:xfrm>
      </p:grpSpPr>
      <p:sp>
        <p:nvSpPr>
          <p:cNvPr id="2153" name="Google Shape;2153;g29f291e9ebe_6_5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54" name="Google Shape;2154;g29f291e9ebe_6_54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720ddaac53c027f2_4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g720ddaac53c027f2_47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720ddaac53c027f2_4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g720ddaac53c027f2_47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903dfd5a31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g903dfd5a31_0_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720ddaac53c027f2_4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g720ddaac53c027f2_46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91897db5c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g91897db5c3_0_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720ddaac53c027f2_4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g720ddaac53c027f2_45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903dfd5a31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g903dfd5a31_0_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720ddaac53c027f2_5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g720ddaac53c027f2_55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720ddaac53c027f2_4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g720ddaac53c027f2_45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720ddaac53c027f2_4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g720ddaac53c027f2_44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903dfd5a31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g903dfd5a31_0_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720ddaac53c027f2_4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g720ddaac53c027f2_44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720ddaac53c027f2_4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g720ddaac53c027f2_4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903dfd5a31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g903dfd5a31_0_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720ddaac53c027f2_4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g720ddaac53c027f2_4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720ddaac53c027f2_4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g720ddaac53c027f2_4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903dfd5a31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g903dfd5a31_0_3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g720ddaac53c027f2_4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g720ddaac53c027f2_4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720ddaac53c027f2_4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g720ddaac53c027f2_4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90aa07a5b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g90aa07a5bf_0_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720ddaac53c027f2_4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g720ddaac53c027f2_40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720ddaac53c027f2_3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g720ddaac53c027f2_39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g90aa07a5b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g90aa07a5bf_0_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720ddaac53c027f2_5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g720ddaac53c027f2_55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g720ddaac53c027f2_3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g720ddaac53c027f2_38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g720ddaac53c027f2_3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g720ddaac53c027f2_38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g90aa07a5bf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g90aa07a5bf_0_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g720ddaac53c027f2_3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g720ddaac53c027f2_37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g720ddaac53c027f2_3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g720ddaac53c027f2_36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g90aa07a5bf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g90aa07a5bf_0_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g720ddaac53c027f2_3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g720ddaac53c027f2_36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901866dea2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g901866dea2_0_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g720ddaac53c027f2_3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g720ddaac53c027f2_35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g90aa07a5bf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g90aa07a5bf_0_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g720ddaac53c027f2_3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g720ddaac53c027f2_34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g720ddaac53c027f2_3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g720ddaac53c027f2_34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g90aa07a5bf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g90aa07a5bf_0_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g720ddaac53c027f2_3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g720ddaac53c027f2_3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g720ddaac53c027f2_3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g720ddaac53c027f2_3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8" name="Shape 598"/>
        <p:cNvGrpSpPr/>
        <p:nvPr/>
      </p:nvGrpSpPr>
      <p:grpSpPr>
        <a:xfrm>
          <a:off x="0" y="0"/>
          <a:ext cx="0" cy="0"/>
          <a:chOff x="0" y="0"/>
          <a:chExt cx="0" cy="0"/>
        </a:xfrm>
      </p:grpSpPr>
      <p:sp>
        <p:nvSpPr>
          <p:cNvPr id="599" name="Google Shape;599;g90aa07a5bf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g90aa07a5bf_0_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720ddaac53c027f2_5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g720ddaac53c027f2_54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g720ddaac53c027f2_3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g720ddaac53c027f2_3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9" name="Shape 619"/>
        <p:cNvGrpSpPr/>
        <p:nvPr/>
      </p:nvGrpSpPr>
      <p:grpSpPr>
        <a:xfrm>
          <a:off x="0" y="0"/>
          <a:ext cx="0" cy="0"/>
          <a:chOff x="0" y="0"/>
          <a:chExt cx="0" cy="0"/>
        </a:xfrm>
      </p:grpSpPr>
      <p:sp>
        <p:nvSpPr>
          <p:cNvPr id="620" name="Google Shape;620;g720ddaac53c027f2_3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g720ddaac53c027f2_3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6" name="Shape 626"/>
        <p:cNvGrpSpPr/>
        <p:nvPr/>
      </p:nvGrpSpPr>
      <p:grpSpPr>
        <a:xfrm>
          <a:off x="0" y="0"/>
          <a:ext cx="0" cy="0"/>
          <a:chOff x="0" y="0"/>
          <a:chExt cx="0" cy="0"/>
        </a:xfrm>
      </p:grpSpPr>
      <p:sp>
        <p:nvSpPr>
          <p:cNvPr id="627" name="Google Shape;627;g90aa07a5bf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g90aa07a5bf_0_3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3" name="Shape 633"/>
        <p:cNvGrpSpPr/>
        <p:nvPr/>
      </p:nvGrpSpPr>
      <p:grpSpPr>
        <a:xfrm>
          <a:off x="0" y="0"/>
          <a:ext cx="0" cy="0"/>
          <a:chOff x="0" y="0"/>
          <a:chExt cx="0" cy="0"/>
        </a:xfrm>
      </p:grpSpPr>
      <p:sp>
        <p:nvSpPr>
          <p:cNvPr id="634" name="Google Shape;634;g720ddaac53c027f2_3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g720ddaac53c027f2_30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p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3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 name="Shape 647"/>
        <p:cNvGrpSpPr/>
        <p:nvPr/>
      </p:nvGrpSpPr>
      <p:grpSpPr>
        <a:xfrm>
          <a:off x="0" y="0"/>
          <a:ext cx="0" cy="0"/>
          <a:chOff x="0" y="0"/>
          <a:chExt cx="0" cy="0"/>
        </a:xfrm>
      </p:grpSpPr>
      <p:sp>
        <p:nvSpPr>
          <p:cNvPr id="648" name="Google Shape;648;g720ddaac53c027f2_2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g720ddaac53c027f2_29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4" name="Shape 654"/>
        <p:cNvGrpSpPr/>
        <p:nvPr/>
      </p:nvGrpSpPr>
      <p:grpSpPr>
        <a:xfrm>
          <a:off x="0" y="0"/>
          <a:ext cx="0" cy="0"/>
          <a:chOff x="0" y="0"/>
          <a:chExt cx="0" cy="0"/>
        </a:xfrm>
      </p:grpSpPr>
      <p:sp>
        <p:nvSpPr>
          <p:cNvPr id="655" name="Google Shape;655;g90aa07a5bf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g90aa07a5bf_0_4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1" name="Shape 661"/>
        <p:cNvGrpSpPr/>
        <p:nvPr/>
      </p:nvGrpSpPr>
      <p:grpSpPr>
        <a:xfrm>
          <a:off x="0" y="0"/>
          <a:ext cx="0" cy="0"/>
          <a:chOff x="0" y="0"/>
          <a:chExt cx="0" cy="0"/>
        </a:xfrm>
      </p:grpSpPr>
      <p:sp>
        <p:nvSpPr>
          <p:cNvPr id="662" name="Google Shape;662;g720ddaac53c027f2_2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g720ddaac53c027f2_29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8" name="Shape 668"/>
        <p:cNvGrpSpPr/>
        <p:nvPr/>
      </p:nvGrpSpPr>
      <p:grpSpPr>
        <a:xfrm>
          <a:off x="0" y="0"/>
          <a:ext cx="0" cy="0"/>
          <a:chOff x="0" y="0"/>
          <a:chExt cx="0" cy="0"/>
        </a:xfrm>
      </p:grpSpPr>
      <p:sp>
        <p:nvSpPr>
          <p:cNvPr id="669" name="Google Shape;669;p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3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5" name="Shape 675"/>
        <p:cNvGrpSpPr/>
        <p:nvPr/>
      </p:nvGrpSpPr>
      <p:grpSpPr>
        <a:xfrm>
          <a:off x="0" y="0"/>
          <a:ext cx="0" cy="0"/>
          <a:chOff x="0" y="0"/>
          <a:chExt cx="0" cy="0"/>
        </a:xfrm>
      </p:grpSpPr>
      <p:sp>
        <p:nvSpPr>
          <p:cNvPr id="676" name="Google Shape;676;g720ddaac53c027f2_2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g720ddaac53c027f2_28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2" name="Shape 682"/>
        <p:cNvGrpSpPr/>
        <p:nvPr/>
      </p:nvGrpSpPr>
      <p:grpSpPr>
        <a:xfrm>
          <a:off x="0" y="0"/>
          <a:ext cx="0" cy="0"/>
          <a:chOff x="0" y="0"/>
          <a:chExt cx="0" cy="0"/>
        </a:xfrm>
      </p:grpSpPr>
      <p:sp>
        <p:nvSpPr>
          <p:cNvPr id="683" name="Google Shape;683;g90aa07a5bf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g90aa07a5bf_0_4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9" name="Shape 689"/>
        <p:cNvGrpSpPr/>
        <p:nvPr/>
      </p:nvGrpSpPr>
      <p:grpSpPr>
        <a:xfrm>
          <a:off x="0" y="0"/>
          <a:ext cx="0" cy="0"/>
          <a:chOff x="0" y="0"/>
          <a:chExt cx="0" cy="0"/>
        </a:xfrm>
      </p:grpSpPr>
      <p:sp>
        <p:nvSpPr>
          <p:cNvPr id="690" name="Google Shape;690;g720ddaac53c027f2_2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g720ddaac53c027f2_27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6" name="Shape 696"/>
        <p:cNvGrpSpPr/>
        <p:nvPr/>
      </p:nvGrpSpPr>
      <p:grpSpPr>
        <a:xfrm>
          <a:off x="0" y="0"/>
          <a:ext cx="0" cy="0"/>
          <a:chOff x="0" y="0"/>
          <a:chExt cx="0" cy="0"/>
        </a:xfrm>
      </p:grpSpPr>
      <p:sp>
        <p:nvSpPr>
          <p:cNvPr id="697" name="Google Shape;697;p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3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3" name="Shape 703"/>
        <p:cNvGrpSpPr/>
        <p:nvPr/>
      </p:nvGrpSpPr>
      <p:grpSpPr>
        <a:xfrm>
          <a:off x="0" y="0"/>
          <a:ext cx="0" cy="0"/>
          <a:chOff x="0" y="0"/>
          <a:chExt cx="0" cy="0"/>
        </a:xfrm>
      </p:grpSpPr>
      <p:sp>
        <p:nvSpPr>
          <p:cNvPr id="704" name="Google Shape;704;g720ddaac53c027f2_2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g720ddaac53c027f2_26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0" name="Shape 710"/>
        <p:cNvGrpSpPr/>
        <p:nvPr/>
      </p:nvGrpSpPr>
      <p:grpSpPr>
        <a:xfrm>
          <a:off x="0" y="0"/>
          <a:ext cx="0" cy="0"/>
          <a:chOff x="0" y="0"/>
          <a:chExt cx="0" cy="0"/>
        </a:xfrm>
      </p:grpSpPr>
      <p:sp>
        <p:nvSpPr>
          <p:cNvPr id="711" name="Google Shape;711;g90aa07a5bf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g90aa07a5bf_0_5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7" name="Shape 717"/>
        <p:cNvGrpSpPr/>
        <p:nvPr/>
      </p:nvGrpSpPr>
      <p:grpSpPr>
        <a:xfrm>
          <a:off x="0" y="0"/>
          <a:ext cx="0" cy="0"/>
          <a:chOff x="0" y="0"/>
          <a:chExt cx="0" cy="0"/>
        </a:xfrm>
      </p:grpSpPr>
      <p:sp>
        <p:nvSpPr>
          <p:cNvPr id="718" name="Google Shape;718;g720ddaac53c027f2_2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g720ddaac53c027f2_26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4" name="Shape 724"/>
        <p:cNvGrpSpPr/>
        <p:nvPr/>
      </p:nvGrpSpPr>
      <p:grpSpPr>
        <a:xfrm>
          <a:off x="0" y="0"/>
          <a:ext cx="0" cy="0"/>
          <a:chOff x="0" y="0"/>
          <a:chExt cx="0" cy="0"/>
        </a:xfrm>
      </p:grpSpPr>
      <p:sp>
        <p:nvSpPr>
          <p:cNvPr id="725" name="Google Shape;725;p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3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1" name="Shape 731"/>
        <p:cNvGrpSpPr/>
        <p:nvPr/>
      </p:nvGrpSpPr>
      <p:grpSpPr>
        <a:xfrm>
          <a:off x="0" y="0"/>
          <a:ext cx="0" cy="0"/>
          <a:chOff x="0" y="0"/>
          <a:chExt cx="0" cy="0"/>
        </a:xfrm>
      </p:grpSpPr>
      <p:sp>
        <p:nvSpPr>
          <p:cNvPr id="732" name="Google Shape;732;g720ddaac53c027f2_2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g720ddaac53c027f2_25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8" name="Shape 738"/>
        <p:cNvGrpSpPr/>
        <p:nvPr/>
      </p:nvGrpSpPr>
      <p:grpSpPr>
        <a:xfrm>
          <a:off x="0" y="0"/>
          <a:ext cx="0" cy="0"/>
          <a:chOff x="0" y="0"/>
          <a:chExt cx="0" cy="0"/>
        </a:xfrm>
      </p:grpSpPr>
      <p:sp>
        <p:nvSpPr>
          <p:cNvPr id="739" name="Google Shape;739;g90aa07a5bf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g90aa07a5bf_0_5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type="tx">
  <p:cSld name="TITLE_AND_BODY">
    <p:spTree>
      <p:nvGrpSpPr>
        <p:cNvPr id="11" name="Shape 11"/>
        <p:cNvGrpSpPr/>
        <p:nvPr/>
      </p:nvGrpSpPr>
      <p:grpSpPr>
        <a:xfrm>
          <a:off x="0" y="0"/>
          <a:ext cx="0" cy="0"/>
          <a:chOff x="0" y="0"/>
          <a:chExt cx="0" cy="0"/>
        </a:xfrm>
      </p:grpSpPr>
      <p:sp>
        <p:nvSpPr>
          <p:cNvPr id="12" name="Google Shape;12;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1"/>
              </a:buClr>
              <a:buSzPts val="2400"/>
              <a:buFont typeface="Times New Roman"/>
              <a:buNone/>
              <a:defRPr sz="2400">
                <a:latin typeface="Times New Roman"/>
                <a:ea typeface="Times New Roman"/>
                <a:cs typeface="Times New Roman"/>
                <a:sym typeface="Times New Roman"/>
              </a:defRPr>
            </a:lvl1pPr>
            <a:lvl2pPr lvl="1" algn="l">
              <a:lnSpc>
                <a:spcPct val="100000"/>
              </a:lnSpc>
              <a:spcBef>
                <a:spcPts val="120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rgbClr val="385623"/>
              </a:buClr>
              <a:buSzPts val="1800"/>
              <a:buFont typeface="Times New Roman"/>
              <a:buNone/>
              <a:defRPr sz="1800">
                <a:solidFill>
                  <a:srgbClr val="385623"/>
                </a:solidFill>
                <a:latin typeface="Times New Roman"/>
                <a:ea typeface="Times New Roman"/>
                <a:cs typeface="Times New Roman"/>
                <a:sym typeface="Times New Roman"/>
              </a:defRPr>
            </a:lvl1pPr>
            <a:lvl2pPr indent="-228600" lvl="1" marL="914400" algn="l">
              <a:lnSpc>
                <a:spcPct val="100000"/>
              </a:lnSpc>
              <a:spcBef>
                <a:spcPts val="500"/>
              </a:spcBef>
              <a:spcAft>
                <a:spcPts val="0"/>
              </a:spcAft>
              <a:buClr>
                <a:srgbClr val="1E4E79"/>
              </a:buClr>
              <a:buSzPts val="2000"/>
              <a:buFont typeface="Times New Roman"/>
              <a:buNone/>
              <a:defRPr sz="2000">
                <a:solidFill>
                  <a:srgbClr val="1E4E79"/>
                </a:solidFill>
                <a:latin typeface="Times New Roman"/>
                <a:ea typeface="Times New Roman"/>
                <a:cs typeface="Times New Roman"/>
                <a:sym typeface="Times New Roman"/>
              </a:defRPr>
            </a:lvl2pPr>
            <a:lvl3pPr indent="-228600" lvl="2" marL="1371600" algn="l">
              <a:lnSpc>
                <a:spcPct val="90000"/>
              </a:lnSpc>
              <a:spcBef>
                <a:spcPts val="500"/>
              </a:spcBef>
              <a:spcAft>
                <a:spcPts val="0"/>
              </a:spcAft>
              <a:buClr>
                <a:schemeClr val="dk1"/>
              </a:buClr>
              <a:buSzPts val="2000"/>
              <a:buFont typeface="Calibri"/>
              <a:buNone/>
              <a:defRPr/>
            </a:lvl3pPr>
            <a:lvl4pPr indent="-228600" lvl="3" marL="1828800" algn="l">
              <a:lnSpc>
                <a:spcPct val="90000"/>
              </a:lnSpc>
              <a:spcBef>
                <a:spcPts val="500"/>
              </a:spcBef>
              <a:spcAft>
                <a:spcPts val="0"/>
              </a:spcAft>
              <a:buClr>
                <a:schemeClr val="dk1"/>
              </a:buClr>
              <a:buSzPts val="1800"/>
              <a:buFont typeface="Calibri"/>
              <a:buNone/>
              <a:defRPr/>
            </a:lvl4pPr>
            <a:lvl5pPr indent="-228600" lvl="4" marL="2286000" algn="l">
              <a:lnSpc>
                <a:spcPct val="90000"/>
              </a:lnSpc>
              <a:spcBef>
                <a:spcPts val="500"/>
              </a:spcBef>
              <a:spcAft>
                <a:spcPts val="0"/>
              </a:spcAft>
              <a:buClr>
                <a:schemeClr val="dk1"/>
              </a:buClr>
              <a:buSzPts val="1800"/>
              <a:buFont typeface="Calibri"/>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 name="Google Shape;14;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7" name="Shape 67"/>
        <p:cNvGrpSpPr/>
        <p:nvPr/>
      </p:nvGrpSpPr>
      <p:grpSpPr>
        <a:xfrm>
          <a:off x="0" y="0"/>
          <a:ext cx="0" cy="0"/>
          <a:chOff x="0" y="0"/>
          <a:chExt cx="0" cy="0"/>
        </a:xfrm>
      </p:grpSpPr>
      <p:sp>
        <p:nvSpPr>
          <p:cNvPr id="68" name="Google Shape;68;p1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11"/>
          <p:cNvSpPr/>
          <p:nvPr>
            <p:ph idx="2" type="pic"/>
          </p:nvPr>
        </p:nvSpPr>
        <p:spPr>
          <a:xfrm>
            <a:off x="5183188" y="987425"/>
            <a:ext cx="6172200" cy="4873625"/>
          </a:xfrm>
          <a:prstGeom prst="rect">
            <a:avLst/>
          </a:prstGeom>
          <a:noFill/>
          <a:ln>
            <a:noFill/>
          </a:ln>
        </p:spPr>
      </p:sp>
      <p:sp>
        <p:nvSpPr>
          <p:cNvPr id="70" name="Google Shape;70;p1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1" name="Google Shape;71;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4" name="Shape 74"/>
        <p:cNvGrpSpPr/>
        <p:nvPr/>
      </p:nvGrpSpPr>
      <p:grpSpPr>
        <a:xfrm>
          <a:off x="0" y="0"/>
          <a:ext cx="0" cy="0"/>
          <a:chOff x="0" y="0"/>
          <a:chExt cx="0" cy="0"/>
        </a:xfrm>
      </p:grpSpPr>
      <p:sp>
        <p:nvSpPr>
          <p:cNvPr id="75" name="Google Shape;75;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0" name="Shape 80"/>
        <p:cNvGrpSpPr/>
        <p:nvPr/>
      </p:nvGrpSpPr>
      <p:grpSpPr>
        <a:xfrm>
          <a:off x="0" y="0"/>
          <a:ext cx="0" cy="0"/>
          <a:chOff x="0" y="0"/>
          <a:chExt cx="0" cy="0"/>
        </a:xfrm>
      </p:grpSpPr>
      <p:sp>
        <p:nvSpPr>
          <p:cNvPr id="81" name="Google Shape;81;p1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1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1_Title and Text">
    <p:spTree>
      <p:nvGrpSpPr>
        <p:cNvPr id="17" name="Shape 17"/>
        <p:cNvGrpSpPr/>
        <p:nvPr/>
      </p:nvGrpSpPr>
      <p:grpSpPr>
        <a:xfrm>
          <a:off x="0" y="0"/>
          <a:ext cx="0" cy="0"/>
          <a:chOff x="0" y="0"/>
          <a:chExt cx="0" cy="0"/>
        </a:xfrm>
      </p:grpSpPr>
      <p:sp>
        <p:nvSpPr>
          <p:cNvPr id="18" name="Google Shape;18;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400"/>
              <a:buFont typeface="Times New Roman"/>
              <a:buNone/>
              <a:defRPr sz="240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385623"/>
              </a:buClr>
              <a:buSzPts val="1800"/>
              <a:buFont typeface="Times New Roman"/>
              <a:buNone/>
              <a:defRPr sz="1800">
                <a:solidFill>
                  <a:srgbClr val="385623"/>
                </a:solidFill>
                <a:latin typeface="Times New Roman"/>
                <a:ea typeface="Times New Roman"/>
                <a:cs typeface="Times New Roman"/>
                <a:sym typeface="Times New Roman"/>
              </a:defRPr>
            </a:lvl1pPr>
            <a:lvl2pPr indent="-228600" lvl="1" marL="914400" algn="l">
              <a:lnSpc>
                <a:spcPct val="90000"/>
              </a:lnSpc>
              <a:spcBef>
                <a:spcPts val="500"/>
              </a:spcBef>
              <a:spcAft>
                <a:spcPts val="0"/>
              </a:spcAft>
              <a:buClr>
                <a:srgbClr val="1E4E79"/>
              </a:buClr>
              <a:buSzPts val="2000"/>
              <a:buFont typeface="Times New Roman"/>
              <a:buNone/>
              <a:defRPr sz="2000">
                <a:solidFill>
                  <a:srgbClr val="1E4E79"/>
                </a:solidFill>
                <a:latin typeface="Times New Roman"/>
                <a:ea typeface="Times New Roman"/>
                <a:cs typeface="Times New Roman"/>
                <a:sym typeface="Times New Roman"/>
              </a:defRPr>
            </a:lvl2pPr>
            <a:lvl3pPr indent="-228600" lvl="2" marL="1371600" algn="l">
              <a:lnSpc>
                <a:spcPct val="90000"/>
              </a:lnSpc>
              <a:spcBef>
                <a:spcPts val="500"/>
              </a:spcBef>
              <a:spcAft>
                <a:spcPts val="0"/>
              </a:spcAft>
              <a:buClr>
                <a:schemeClr val="dk1"/>
              </a:buClr>
              <a:buSzPts val="2000"/>
              <a:buFont typeface="Calibri"/>
              <a:buNone/>
              <a:defRPr/>
            </a:lvl3pPr>
            <a:lvl4pPr indent="-228600" lvl="3" marL="1828800" algn="l">
              <a:lnSpc>
                <a:spcPct val="90000"/>
              </a:lnSpc>
              <a:spcBef>
                <a:spcPts val="500"/>
              </a:spcBef>
              <a:spcAft>
                <a:spcPts val="0"/>
              </a:spcAft>
              <a:buClr>
                <a:schemeClr val="dk1"/>
              </a:buClr>
              <a:buSzPts val="1800"/>
              <a:buFont typeface="Calibri"/>
              <a:buNone/>
              <a:defRPr/>
            </a:lvl4pPr>
            <a:lvl5pPr indent="-228600" lvl="4" marL="2286000" algn="l">
              <a:lnSpc>
                <a:spcPct val="90000"/>
              </a:lnSpc>
              <a:spcBef>
                <a:spcPts val="500"/>
              </a:spcBef>
              <a:spcAft>
                <a:spcPts val="0"/>
              </a:spcAft>
              <a:buClr>
                <a:schemeClr val="dk1"/>
              </a:buClr>
              <a:buSzPts val="1800"/>
              <a:buFont typeface="Calibri"/>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3" name="Shape 23"/>
        <p:cNvGrpSpPr/>
        <p:nvPr/>
      </p:nvGrpSpPr>
      <p:grpSpPr>
        <a:xfrm>
          <a:off x="0" y="0"/>
          <a:ext cx="0" cy="0"/>
          <a:chOff x="0" y="0"/>
          <a:chExt cx="0" cy="0"/>
        </a:xfrm>
      </p:grpSpPr>
      <p:sp>
        <p:nvSpPr>
          <p:cNvPr id="24" name="Google Shape;24;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9" name="Shape 29"/>
        <p:cNvGrpSpPr/>
        <p:nvPr/>
      </p:nvGrpSpPr>
      <p:grpSpPr>
        <a:xfrm>
          <a:off x="0" y="0"/>
          <a:ext cx="0" cy="0"/>
          <a:chOff x="0" y="0"/>
          <a:chExt cx="0" cy="0"/>
        </a:xfrm>
      </p:grpSpPr>
      <p:sp>
        <p:nvSpPr>
          <p:cNvPr id="30" name="Google Shape;30;p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2" name="Google Shape;32;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5" name="Shape 35"/>
        <p:cNvGrpSpPr/>
        <p:nvPr/>
      </p:nvGrpSpPr>
      <p:grpSpPr>
        <a:xfrm>
          <a:off x="0" y="0"/>
          <a:ext cx="0" cy="0"/>
          <a:chOff x="0" y="0"/>
          <a:chExt cx="0" cy="0"/>
        </a:xfrm>
      </p:grpSpPr>
      <p:sp>
        <p:nvSpPr>
          <p:cNvPr id="36" name="Google Shape;36;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2" name="Shape 42"/>
        <p:cNvGrpSpPr/>
        <p:nvPr/>
      </p:nvGrpSpPr>
      <p:grpSpPr>
        <a:xfrm>
          <a:off x="0" y="0"/>
          <a:ext cx="0" cy="0"/>
          <a:chOff x="0" y="0"/>
          <a:chExt cx="0" cy="0"/>
        </a:xfrm>
      </p:grpSpPr>
      <p:sp>
        <p:nvSpPr>
          <p:cNvPr id="43" name="Google Shape;43;p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1" name="Shape 51"/>
        <p:cNvGrpSpPr/>
        <p:nvPr/>
      </p:nvGrpSpPr>
      <p:grpSpPr>
        <a:xfrm>
          <a:off x="0" y="0"/>
          <a:ext cx="0" cy="0"/>
          <a:chOff x="0" y="0"/>
          <a:chExt cx="0" cy="0"/>
        </a:xfrm>
      </p:grpSpPr>
      <p:sp>
        <p:nvSpPr>
          <p:cNvPr id="52" name="Google Shape;52;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 name="Shape 60"/>
        <p:cNvGrpSpPr/>
        <p:nvPr/>
      </p:nvGrpSpPr>
      <p:grpSpPr>
        <a:xfrm>
          <a:off x="0" y="0"/>
          <a:ext cx="0" cy="0"/>
          <a:chOff x="0" y="0"/>
          <a:chExt cx="0" cy="0"/>
        </a:xfrm>
      </p:grpSpPr>
      <p:sp>
        <p:nvSpPr>
          <p:cNvPr id="61" name="Google Shape;61;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1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3" name="Google Shape;63;p1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4" name="Google Shape;64;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DF0FF"/>
            </a:gs>
            <a:gs pos="100000">
              <a:srgbClr val="C1D6FF"/>
            </a:gs>
          </a:gsLst>
          <a:path path="circle">
            <a:fillToRect b="50%" l="50%" r="50%" t="50%"/>
          </a:path>
          <a:tileRect/>
        </a:gra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spd="med">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0.xml"/><Relationship Id="rId3" Type="http://schemas.openxmlformats.org/officeDocument/2006/relationships/image" Target="../media/image5.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1.xml"/><Relationship Id="rId3" Type="http://schemas.openxmlformats.org/officeDocument/2006/relationships/image" Target="../media/image19.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2.xml"/><Relationship Id="rId3" Type="http://schemas.openxmlformats.org/officeDocument/2006/relationships/image" Target="../media/image19.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3.xml"/><Relationship Id="rId3" Type="http://schemas.openxmlformats.org/officeDocument/2006/relationships/image" Target="../media/image24.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4.xml"/><Relationship Id="rId3" Type="http://schemas.openxmlformats.org/officeDocument/2006/relationships/image" Target="../media/image24.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5.xml"/><Relationship Id="rId3" Type="http://schemas.openxmlformats.org/officeDocument/2006/relationships/image" Target="../media/image8.pn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6.xml"/><Relationship Id="rId3" Type="http://schemas.openxmlformats.org/officeDocument/2006/relationships/image" Target="../media/image8.pn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7.xml"/><Relationship Id="rId3" Type="http://schemas.openxmlformats.org/officeDocument/2006/relationships/image" Target="../media/image24.pn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8.xml"/><Relationship Id="rId3" Type="http://schemas.openxmlformats.org/officeDocument/2006/relationships/image" Target="../media/image24.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9.xml"/><Relationship Id="rId3"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0.xml"/><Relationship Id="rId3" Type="http://schemas.openxmlformats.org/officeDocument/2006/relationships/image" Target="../media/image24.pn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1.xml"/><Relationship Id="rId3" Type="http://schemas.openxmlformats.org/officeDocument/2006/relationships/image" Target="../media/image24.pn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2.xml"/><Relationship Id="rId3" Type="http://schemas.openxmlformats.org/officeDocument/2006/relationships/image" Target="../media/image24.pn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3.xml"/><Relationship Id="rId3" Type="http://schemas.openxmlformats.org/officeDocument/2006/relationships/image" Target="../media/image21.pn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4.xml"/><Relationship Id="rId3" Type="http://schemas.openxmlformats.org/officeDocument/2006/relationships/image" Target="../media/image21.pn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5.xml"/><Relationship Id="rId3" Type="http://schemas.openxmlformats.org/officeDocument/2006/relationships/image" Target="../media/image21.pn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6.xml"/><Relationship Id="rId3" Type="http://schemas.openxmlformats.org/officeDocument/2006/relationships/image" Target="../media/image21.pn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7.xml"/><Relationship Id="rId3" Type="http://schemas.openxmlformats.org/officeDocument/2006/relationships/image" Target="../media/image17.png"/></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8.xml"/><Relationship Id="rId3" Type="http://schemas.openxmlformats.org/officeDocument/2006/relationships/image" Target="../media/image17.png"/></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9.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0.xml"/><Relationship Id="rId3" Type="http://schemas.openxmlformats.org/officeDocument/2006/relationships/image" Target="../media/image5.pn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1.xml"/><Relationship Id="rId3" Type="http://schemas.openxmlformats.org/officeDocument/2006/relationships/image" Target="../media/image21.png"/></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2.xml"/><Relationship Id="rId3" Type="http://schemas.openxmlformats.org/officeDocument/2006/relationships/image" Target="../media/image21.png"/></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3.xml"/><Relationship Id="rId3" Type="http://schemas.openxmlformats.org/officeDocument/2006/relationships/image" Target="../media/image9.png"/></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4.xml"/><Relationship Id="rId3" Type="http://schemas.openxmlformats.org/officeDocument/2006/relationships/image" Target="../media/image9.png"/></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5.xml"/><Relationship Id="rId3" Type="http://schemas.openxmlformats.org/officeDocument/2006/relationships/image" Target="../media/image5.png"/></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6.xml"/><Relationship Id="rId3" Type="http://schemas.openxmlformats.org/officeDocument/2006/relationships/image" Target="../media/image5.png"/></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7.xml"/><Relationship Id="rId3" Type="http://schemas.openxmlformats.org/officeDocument/2006/relationships/image" Target="../media/image5.png"/></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8.xml"/><Relationship Id="rId3" Type="http://schemas.openxmlformats.org/officeDocument/2006/relationships/image" Target="../media/image5.png"/></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9.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0.xml"/><Relationship Id="rId3" Type="http://schemas.openxmlformats.org/officeDocument/2006/relationships/image" Target="../media/image5.png"/></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1.xml"/><Relationship Id="rId3" Type="http://schemas.openxmlformats.org/officeDocument/2006/relationships/image" Target="../media/image8.png"/></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2.xml"/><Relationship Id="rId3" Type="http://schemas.openxmlformats.org/officeDocument/2006/relationships/image" Target="../media/image8.png"/></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3.xml"/><Relationship Id="rId3" Type="http://schemas.openxmlformats.org/officeDocument/2006/relationships/image" Target="../media/image8.png"/></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4.xml"/><Relationship Id="rId3" Type="http://schemas.openxmlformats.org/officeDocument/2006/relationships/image" Target="../media/image8.png"/></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5.xml"/><Relationship Id="rId3" Type="http://schemas.openxmlformats.org/officeDocument/2006/relationships/image" Target="../media/image17.png"/></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6.xml"/><Relationship Id="rId3" Type="http://schemas.openxmlformats.org/officeDocument/2006/relationships/image" Target="../media/image17.png"/></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7.xml"/><Relationship Id="rId3" Type="http://schemas.openxmlformats.org/officeDocument/2006/relationships/image" Target="../media/image17.png"/></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8.xml"/><Relationship Id="rId3" Type="http://schemas.openxmlformats.org/officeDocument/2006/relationships/image" Target="../media/image17.png"/></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0.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1.xml"/><Relationship Id="rId3" Type="http://schemas.openxmlformats.org/officeDocument/2006/relationships/image" Target="../media/image17.png"/></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2.xml"/><Relationship Id="rId3" Type="http://schemas.openxmlformats.org/officeDocument/2006/relationships/image" Target="../media/image17.png"/></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3.xml"/><Relationship Id="rId3" Type="http://schemas.openxmlformats.org/officeDocument/2006/relationships/image" Target="../media/image23.png"/></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4.xml"/><Relationship Id="rId3" Type="http://schemas.openxmlformats.org/officeDocument/2006/relationships/image" Target="../media/image23.png"/></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5.xml"/><Relationship Id="rId3" Type="http://schemas.openxmlformats.org/officeDocument/2006/relationships/image" Target="../media/image23.png"/></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6.xml"/><Relationship Id="rId3" Type="http://schemas.openxmlformats.org/officeDocument/2006/relationships/image" Target="../media/image23.png"/></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7.xml"/><Relationship Id="rId3" Type="http://schemas.openxmlformats.org/officeDocument/2006/relationships/image" Target="../media/image21.png"/></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8.xml"/><Relationship Id="rId3" Type="http://schemas.openxmlformats.org/officeDocument/2006/relationships/image" Target="../media/image21.png"/></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0.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4.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5.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6.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8.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0.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3.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4.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5.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6.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8.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0.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3.xml"/><Relationship Id="rId3" Type="http://schemas.openxmlformats.org/officeDocument/2006/relationships/image" Target="../media/image2.png"/></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4.xml"/><Relationship Id="rId3" Type="http://schemas.openxmlformats.org/officeDocument/2006/relationships/image" Target="../media/image2.png"/></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5.xml"/><Relationship Id="rId3" Type="http://schemas.openxmlformats.org/officeDocument/2006/relationships/image" Target="../media/image2.png"/></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6.xml"/><Relationship Id="rId3" Type="http://schemas.openxmlformats.org/officeDocument/2006/relationships/image" Target="../media/image2.png"/></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8.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9.xml"/><Relationship Id="rId3" Type="http://schemas.openxmlformats.org/officeDocument/2006/relationships/image" Target="../media/image5.png"/><Relationship Id="rId4" Type="http://schemas.openxmlformats.org/officeDocument/2006/relationships/image" Target="../media/image6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0.xml"/><Relationship Id="rId3" Type="http://schemas.openxmlformats.org/officeDocument/2006/relationships/image" Target="../media/image5.png"/><Relationship Id="rId4" Type="http://schemas.openxmlformats.org/officeDocument/2006/relationships/image" Target="../media/image62.png"/></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1.xml"/><Relationship Id="rId3" Type="http://schemas.openxmlformats.org/officeDocument/2006/relationships/image" Target="../media/image8.png"/></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2.xml"/><Relationship Id="rId3" Type="http://schemas.openxmlformats.org/officeDocument/2006/relationships/image" Target="../media/image8.png"/></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3.xml"/><Relationship Id="rId3" Type="http://schemas.openxmlformats.org/officeDocument/2006/relationships/image" Target="../media/image17.png"/></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4.xml"/><Relationship Id="rId3" Type="http://schemas.openxmlformats.org/officeDocument/2006/relationships/image" Target="../media/image17.png"/></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5.xml"/><Relationship Id="rId3" Type="http://schemas.openxmlformats.org/officeDocument/2006/relationships/image" Target="../media/image17.png"/></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6.xml"/><Relationship Id="rId3" Type="http://schemas.openxmlformats.org/officeDocument/2006/relationships/image" Target="../media/image17.png"/></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7.xml"/><Relationship Id="rId3" Type="http://schemas.openxmlformats.org/officeDocument/2006/relationships/image" Target="../media/image23.png"/></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8.xml"/><Relationship Id="rId3" Type="http://schemas.openxmlformats.org/officeDocument/2006/relationships/image" Target="../media/image23.png"/></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9.xml"/><Relationship Id="rId3"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0.xml"/><Relationship Id="rId3" Type="http://schemas.openxmlformats.org/officeDocument/2006/relationships/image" Target="../media/image23.png"/></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1.xml"/><Relationship Id="rId3" Type="http://schemas.openxmlformats.org/officeDocument/2006/relationships/image" Target="../media/image23.png"/><Relationship Id="rId4" Type="http://schemas.openxmlformats.org/officeDocument/2006/relationships/image" Target="../media/image62.png"/></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2.xml"/><Relationship Id="rId3" Type="http://schemas.openxmlformats.org/officeDocument/2006/relationships/image" Target="../media/image23.png"/><Relationship Id="rId4" Type="http://schemas.openxmlformats.org/officeDocument/2006/relationships/image" Target="../media/image62.png"/></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3.xml"/><Relationship Id="rId3" Type="http://schemas.openxmlformats.org/officeDocument/2006/relationships/image" Target="../media/image21.png"/></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4.xml"/><Relationship Id="rId3" Type="http://schemas.openxmlformats.org/officeDocument/2006/relationships/image" Target="../media/image21.png"/></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5.xml"/><Relationship Id="rId3" Type="http://schemas.openxmlformats.org/officeDocument/2006/relationships/image" Target="../media/image24.png"/><Relationship Id="rId4" Type="http://schemas.openxmlformats.org/officeDocument/2006/relationships/image" Target="../media/image62.png"/></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6.xml"/><Relationship Id="rId3" Type="http://schemas.openxmlformats.org/officeDocument/2006/relationships/image" Target="../media/image24.png"/><Relationship Id="rId4" Type="http://schemas.openxmlformats.org/officeDocument/2006/relationships/image" Target="../media/image62.png"/></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7.xml"/><Relationship Id="rId3" Type="http://schemas.openxmlformats.org/officeDocument/2006/relationships/image" Target="../media/image62.png"/></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8.xml"/><Relationship Id="rId3" Type="http://schemas.openxmlformats.org/officeDocument/2006/relationships/image" Target="../media/image62.png"/></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9.xml"/><Relationship Id="rId3" Type="http://schemas.openxmlformats.org/officeDocument/2006/relationships/image" Target="../media/image6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0.xml"/><Relationship Id="rId3" Type="http://schemas.openxmlformats.org/officeDocument/2006/relationships/image" Target="../media/image62.png"/></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1.xml"/><Relationship Id="rId3" Type="http://schemas.openxmlformats.org/officeDocument/2006/relationships/image" Target="../media/image62.png"/></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2.xml"/><Relationship Id="rId3" Type="http://schemas.openxmlformats.org/officeDocument/2006/relationships/image" Target="../media/image62.png"/></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3.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4.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5.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6.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7.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8.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9.xml"/><Relationship Id="rId3"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0.xml"/><Relationship Id="rId3" Type="http://schemas.openxmlformats.org/officeDocument/2006/relationships/image" Target="../media/image21.png"/></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1.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3.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4.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5.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6.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7.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8.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0.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1.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3.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4.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5.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6.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7.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8.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0.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1.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3.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4.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5.xml"/><Relationship Id="rId3" Type="http://schemas.openxmlformats.org/officeDocument/2006/relationships/image" Target="../media/image5.png"/></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6.xml"/><Relationship Id="rId3" Type="http://schemas.openxmlformats.org/officeDocument/2006/relationships/image" Target="../media/image5.png"/></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7.xml"/><Relationship Id="rId3" Type="http://schemas.openxmlformats.org/officeDocument/2006/relationships/image" Target="../media/image8.png"/></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8.xml"/><Relationship Id="rId3" Type="http://schemas.openxmlformats.org/officeDocument/2006/relationships/image" Target="../media/image8.png"/></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0.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1.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3.xml"/><Relationship Id="rId3" Type="http://schemas.openxmlformats.org/officeDocument/2006/relationships/image" Target="../media/image9.png"/><Relationship Id="rId4" Type="http://schemas.openxmlformats.org/officeDocument/2006/relationships/image" Target="../media/image83.png"/></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4.xml"/><Relationship Id="rId3" Type="http://schemas.openxmlformats.org/officeDocument/2006/relationships/image" Target="../media/image9.png"/><Relationship Id="rId4" Type="http://schemas.openxmlformats.org/officeDocument/2006/relationships/image" Target="../media/image83.png"/></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5.xml"/><Relationship Id="rId3" Type="http://schemas.openxmlformats.org/officeDocument/2006/relationships/image" Target="../media/image9.png"/><Relationship Id="rId4" Type="http://schemas.openxmlformats.org/officeDocument/2006/relationships/image" Target="../media/image83.png"/></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6.xml"/><Relationship Id="rId3" Type="http://schemas.openxmlformats.org/officeDocument/2006/relationships/image" Target="../media/image9.png"/><Relationship Id="rId4" Type="http://schemas.openxmlformats.org/officeDocument/2006/relationships/image" Target="../media/image83.png"/></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7.xml"/><Relationship Id="rId3" Type="http://schemas.openxmlformats.org/officeDocument/2006/relationships/image" Target="../media/image9.png"/><Relationship Id="rId4" Type="http://schemas.openxmlformats.org/officeDocument/2006/relationships/image" Target="../media/image83.png"/></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8.xml"/><Relationship Id="rId3" Type="http://schemas.openxmlformats.org/officeDocument/2006/relationships/image" Target="../media/image9.png"/><Relationship Id="rId4" Type="http://schemas.openxmlformats.org/officeDocument/2006/relationships/image" Target="../media/image83.png"/></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9.xml"/><Relationship Id="rId3"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0.xml"/><Relationship Id="rId3" Type="http://schemas.openxmlformats.org/officeDocument/2006/relationships/image" Target="../media/image21.png"/></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1.xml"/><Relationship Id="rId3" Type="http://schemas.openxmlformats.org/officeDocument/2006/relationships/image" Target="../media/image24.png"/></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2.xml"/><Relationship Id="rId3" Type="http://schemas.openxmlformats.org/officeDocument/2006/relationships/image" Target="../media/image24.png"/></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3.xml"/><Relationship Id="rId3" Type="http://schemas.openxmlformats.org/officeDocument/2006/relationships/image" Target="../media/image24.png"/></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4.xml"/><Relationship Id="rId3" Type="http://schemas.openxmlformats.org/officeDocument/2006/relationships/image" Target="../media/image24.png"/></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5.xml"/><Relationship Id="rId3" Type="http://schemas.openxmlformats.org/officeDocument/2006/relationships/image" Target="../media/image24.png"/></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6.xml"/><Relationship Id="rId3" Type="http://schemas.openxmlformats.org/officeDocument/2006/relationships/image" Target="../media/image24.png"/></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7.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8.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0.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1.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3.xml"/><Relationship Id="rId3" Type="http://schemas.openxmlformats.org/officeDocument/2006/relationships/image" Target="../media/image8.png"/></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4.xml"/><Relationship Id="rId3" Type="http://schemas.openxmlformats.org/officeDocument/2006/relationships/image" Target="../media/image8.png"/></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5.xml"/><Relationship Id="rId3" Type="http://schemas.openxmlformats.org/officeDocument/2006/relationships/image" Target="../media/image21.png"/></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6.xml"/><Relationship Id="rId3" Type="http://schemas.openxmlformats.org/officeDocument/2006/relationships/image" Target="../media/image21.png"/></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7.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8.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0.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1.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3.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4.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5.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6.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7.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8.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0.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1.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3.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4.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5.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6.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7.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8.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0.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1.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3.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4.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5.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6.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7.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8.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0.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1.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3.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4.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5.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6.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7.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8.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0.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1.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2.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3.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4.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5.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8.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8.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 Id="rId3" Type="http://schemas.openxmlformats.org/officeDocument/2006/relationships/image" Target="../media/image8.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 Id="rId3" Type="http://schemas.openxmlformats.org/officeDocument/2006/relationships/image" Target="../media/image8.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 Id="rId3" Type="http://schemas.openxmlformats.org/officeDocument/2006/relationships/image" Target="../media/image8.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 Id="rId3" Type="http://schemas.openxmlformats.org/officeDocument/2006/relationships/image" Target="../media/image9.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 Id="rId3" Type="http://schemas.openxmlformats.org/officeDocument/2006/relationships/image" Target="../media/image9.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 Id="rId3" Type="http://schemas.openxmlformats.org/officeDocument/2006/relationships/image" Target="../media/image9.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 Id="rId3" Type="http://schemas.openxmlformats.org/officeDocument/2006/relationships/image" Target="../media/image9.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 Id="rId3" Type="http://schemas.openxmlformats.org/officeDocument/2006/relationships/image" Target="../media/image9.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 Id="rId3" Type="http://schemas.openxmlformats.org/officeDocument/2006/relationships/image" Target="../media/image9.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 Id="rId3" Type="http://schemas.openxmlformats.org/officeDocument/2006/relationships/image" Target="../media/image9.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 Id="rId3" Type="http://schemas.openxmlformats.org/officeDocument/2006/relationships/image" Target="../media/image17.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4.xml"/><Relationship Id="rId3" Type="http://schemas.openxmlformats.org/officeDocument/2006/relationships/image" Target="../media/image17.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7.xml"/><Relationship Id="rId3" Type="http://schemas.openxmlformats.org/officeDocument/2006/relationships/image" Target="../media/image17.png"/><Relationship Id="rId4" Type="http://schemas.openxmlformats.org/officeDocument/2006/relationships/image" Target="../media/image15.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8.xml"/><Relationship Id="rId3" Type="http://schemas.openxmlformats.org/officeDocument/2006/relationships/image" Target="../media/image17.png"/><Relationship Id="rId4" Type="http://schemas.openxmlformats.org/officeDocument/2006/relationships/image" Target="../media/image15.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9.xml"/><Relationship Id="rId3"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0.xml"/><Relationship Id="rId3" Type="http://schemas.openxmlformats.org/officeDocument/2006/relationships/image" Target="../media/image23.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1.xml"/><Relationship Id="rId3" Type="http://schemas.openxmlformats.org/officeDocument/2006/relationships/image" Target="../media/image21.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2.xml"/><Relationship Id="rId3" Type="http://schemas.openxmlformats.org/officeDocument/2006/relationships/image" Target="../media/image21.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3.xml"/><Relationship Id="rId3" Type="http://schemas.openxmlformats.org/officeDocument/2006/relationships/image" Target="../media/image19.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4.xml"/><Relationship Id="rId3" Type="http://schemas.openxmlformats.org/officeDocument/2006/relationships/image" Target="../media/image19.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5.xml"/><Relationship Id="rId3" Type="http://schemas.openxmlformats.org/officeDocument/2006/relationships/image" Target="../media/image8.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6.xml"/><Relationship Id="rId3" Type="http://schemas.openxmlformats.org/officeDocument/2006/relationships/image" Target="../media/image8.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7.xml"/><Relationship Id="rId3" Type="http://schemas.openxmlformats.org/officeDocument/2006/relationships/image" Target="../media/image21.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8.xml"/><Relationship Id="rId3" Type="http://schemas.openxmlformats.org/officeDocument/2006/relationships/image" Target="../media/image21.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9.xml"/><Relationship Id="rId3" Type="http://schemas.openxmlformats.org/officeDocument/2006/relationships/image" Target="../media/image2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0.xml"/><Relationship Id="rId3" Type="http://schemas.openxmlformats.org/officeDocument/2006/relationships/image" Target="../media/image24.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1.xml"/><Relationship Id="rId3" Type="http://schemas.openxmlformats.org/officeDocument/2006/relationships/image" Target="../media/image24.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2.xml"/><Relationship Id="rId3" Type="http://schemas.openxmlformats.org/officeDocument/2006/relationships/image" Target="../media/image24.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3.xml"/><Relationship Id="rId3" Type="http://schemas.openxmlformats.org/officeDocument/2006/relationships/image" Target="../media/image29.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4.xml"/><Relationship Id="rId3" Type="http://schemas.openxmlformats.org/officeDocument/2006/relationships/image" Target="../media/image29.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5.xml"/><Relationship Id="rId3" Type="http://schemas.openxmlformats.org/officeDocument/2006/relationships/image" Target="../media/image29.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6.xml"/><Relationship Id="rId3" Type="http://schemas.openxmlformats.org/officeDocument/2006/relationships/image" Target="../media/image29.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7.xml"/><Relationship Id="rId3" Type="http://schemas.openxmlformats.org/officeDocument/2006/relationships/image" Target="../media/image29.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8.xml"/><Relationship Id="rId3" Type="http://schemas.openxmlformats.org/officeDocument/2006/relationships/image" Target="../media/image29.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9.xml"/><Relationship Id="rId3" Type="http://schemas.openxmlformats.org/officeDocument/2006/relationships/image" Target="../media/image2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0.xml"/><Relationship Id="rId3" Type="http://schemas.openxmlformats.org/officeDocument/2006/relationships/image" Target="../media/image29.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1.xml"/><Relationship Id="rId3" Type="http://schemas.openxmlformats.org/officeDocument/2006/relationships/image" Target="../media/image29.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2.xml"/><Relationship Id="rId3" Type="http://schemas.openxmlformats.org/officeDocument/2006/relationships/image" Target="../media/image29.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3.xml"/><Relationship Id="rId3" Type="http://schemas.openxmlformats.org/officeDocument/2006/relationships/image" Target="../media/image29.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4.xml"/><Relationship Id="rId3" Type="http://schemas.openxmlformats.org/officeDocument/2006/relationships/image" Target="../media/image29.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5.xml"/><Relationship Id="rId3" Type="http://schemas.openxmlformats.org/officeDocument/2006/relationships/image" Target="../media/image21.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6.xml"/><Relationship Id="rId3" Type="http://schemas.openxmlformats.org/officeDocument/2006/relationships/image" Target="../media/image21.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7.xml"/><Relationship Id="rId3" Type="http://schemas.openxmlformats.org/officeDocument/2006/relationships/image" Target="../media/image21.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8.xml"/><Relationship Id="rId3" Type="http://schemas.openxmlformats.org/officeDocument/2006/relationships/image" Target="../media/image21.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4"/>
          <p:cNvSpPr txBox="1"/>
          <p:nvPr>
            <p:ph type="title"/>
          </p:nvPr>
        </p:nvSpPr>
        <p:spPr>
          <a:xfrm>
            <a:off x="170475" y="145750"/>
            <a:ext cx="4410600" cy="22536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 (2001) (Refer to Figure 68.) The line from point C to point A of the wind triangle represents</a:t>
            </a:r>
            <a:endParaRPr/>
          </a:p>
        </p:txBody>
      </p:sp>
      <p:sp>
        <p:nvSpPr>
          <p:cNvPr id="91" name="Google Shape;91;p14"/>
          <p:cNvSpPr txBox="1"/>
          <p:nvPr>
            <p:ph idx="1" type="body"/>
          </p:nvPr>
        </p:nvSpPr>
        <p:spPr>
          <a:xfrm>
            <a:off x="170475" y="2711150"/>
            <a:ext cx="4410600" cy="40641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wind direction and velocity.</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true course and groundspeed.</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true heading and groundspeed.</a:t>
            </a:r>
            <a:endParaRPr b="0" i="0" u="none" strike="noStrike">
              <a:solidFill>
                <a:srgbClr val="274E13"/>
              </a:solidFill>
              <a:latin typeface="Courier New"/>
              <a:ea typeface="Courier New"/>
              <a:cs typeface="Courier New"/>
              <a:sym typeface="Courier New"/>
            </a:endParaRPr>
          </a:p>
        </p:txBody>
      </p:sp>
      <p:pic>
        <p:nvPicPr>
          <p:cNvPr id="92" name="Google Shape;92;p14"/>
          <p:cNvPicPr preferRelativeResize="0"/>
          <p:nvPr/>
        </p:nvPicPr>
        <p:blipFill>
          <a:blip r:embed="rId3">
            <a:alphaModFix/>
          </a:blip>
          <a:stretch>
            <a:fillRect/>
          </a:stretch>
        </p:blipFill>
        <p:spPr>
          <a:xfrm>
            <a:off x="4733475" y="1623850"/>
            <a:ext cx="7306125" cy="418389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5. (3068.1) With certain exceptions, Class E airspace extends upward from either 700 feet or 1,200 feet AGL to, but does not include,</a:t>
            </a:r>
            <a:endParaRPr/>
          </a:p>
        </p:txBody>
      </p:sp>
      <p:sp>
        <p:nvSpPr>
          <p:cNvPr id="151" name="Google Shape;151;p2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10,000 feet MSL.</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14,500 feet MSL.</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18,000 feet MSL.</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Class E airspace extends upward to (but not including) 18,000 feet MSL.</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8" name="Shape 748"/>
        <p:cNvGrpSpPr/>
        <p:nvPr/>
      </p:nvGrpSpPr>
      <p:grpSpPr>
        <a:xfrm>
          <a:off x="0" y="0"/>
          <a:ext cx="0" cy="0"/>
          <a:chOff x="0" y="0"/>
          <a:chExt cx="0" cy="0"/>
        </a:xfrm>
      </p:grpSpPr>
      <p:sp>
        <p:nvSpPr>
          <p:cNvPr id="749" name="Google Shape;749;p113"/>
          <p:cNvSpPr txBox="1"/>
          <p:nvPr>
            <p:ph type="title"/>
          </p:nvPr>
        </p:nvSpPr>
        <p:spPr>
          <a:xfrm>
            <a:off x="251300" y="298150"/>
            <a:ext cx="5241600" cy="21936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50. (3601) (Refer to Figure 20 area 4.) What hazards to aircraft may exist in restricted areas such as R-5302B?</a:t>
            </a:r>
            <a:endParaRPr/>
          </a:p>
        </p:txBody>
      </p:sp>
      <p:sp>
        <p:nvSpPr>
          <p:cNvPr id="750" name="Google Shape;750;p113"/>
          <p:cNvSpPr txBox="1"/>
          <p:nvPr>
            <p:ph idx="1" type="body"/>
          </p:nvPr>
        </p:nvSpPr>
        <p:spPr>
          <a:xfrm>
            <a:off x="193575" y="2549525"/>
            <a:ext cx="5299500" cy="4167900"/>
          </a:xfrm>
          <a:prstGeom prst="rect">
            <a:avLst/>
          </a:prstGeom>
          <a:noFill/>
          <a:ln>
            <a:noFill/>
          </a:ln>
        </p:spPr>
        <p:txBody>
          <a:bodyPr anchorCtr="0" anchor="t" bIns="45700" lIns="91425" spcFirstLastPara="1" rIns="91425" wrap="square" tIns="45700">
            <a:normAutofit lnSpcReduction="10000"/>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Military training activities that necessitate acrobatic or abrupt flight maneuvers.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Unusual, often invisible, hazards such as aerial gunnery or guided missiles.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High volume of pilot training or an unusual type of aerial activity.</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Restricted Areas denote the presence of unusual, often invisible, hazards to aircraft such as artillery firing, aerial gunnery, or guided missiles. Penetration of Restricted Areas without authorization of the using or controlling agency may be extremely hazardous to the aircraft and its occupants. Answer (A) is incorrect because this defines a military operations area. Answer (C) is incorrect because this defines an alert area. </a:t>
            </a:r>
            <a:endParaRPr b="0" i="0" u="none" strike="noStrike">
              <a:solidFill>
                <a:srgbClr val="274E13"/>
              </a:solidFill>
              <a:latin typeface="Courier New"/>
              <a:ea typeface="Courier New"/>
              <a:cs typeface="Courier New"/>
              <a:sym typeface="Courier New"/>
            </a:endParaRPr>
          </a:p>
        </p:txBody>
      </p:sp>
      <p:pic>
        <p:nvPicPr>
          <p:cNvPr id="751" name="Google Shape;751;p113"/>
          <p:cNvPicPr preferRelativeResize="0"/>
          <p:nvPr/>
        </p:nvPicPr>
        <p:blipFill>
          <a:blip r:embed="rId3">
            <a:alphaModFix/>
          </a:blip>
          <a:stretch>
            <a:fillRect/>
          </a:stretch>
        </p:blipFill>
        <p:spPr>
          <a:xfrm>
            <a:off x="5645475" y="152400"/>
            <a:ext cx="4681660" cy="6553200"/>
          </a:xfrm>
          <a:prstGeom prst="rect">
            <a:avLst/>
          </a:prstGeom>
          <a:noFill/>
          <a:ln>
            <a:noFill/>
          </a:ln>
        </p:spPr>
      </p:pic>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5" name="Shape 755"/>
        <p:cNvGrpSpPr/>
        <p:nvPr/>
      </p:nvGrpSpPr>
      <p:grpSpPr>
        <a:xfrm>
          <a:off x="0" y="0"/>
          <a:ext cx="0" cy="0"/>
          <a:chOff x="0" y="0"/>
          <a:chExt cx="0" cy="0"/>
        </a:xfrm>
      </p:grpSpPr>
      <p:sp>
        <p:nvSpPr>
          <p:cNvPr id="756" name="Google Shape;756;p114"/>
          <p:cNvSpPr txBox="1"/>
          <p:nvPr>
            <p:ph type="title"/>
          </p:nvPr>
        </p:nvSpPr>
        <p:spPr>
          <a:xfrm>
            <a:off x="285900" y="263525"/>
            <a:ext cx="5172300" cy="22398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667"/>
              <a:buNone/>
            </a:pPr>
            <a:r>
              <a:rPr b="0" i="0" lang="en-US" u="none" strike="noStrike">
                <a:latin typeface="Times New Roman"/>
                <a:ea typeface="Times New Roman"/>
                <a:cs typeface="Times New Roman"/>
                <a:sym typeface="Times New Roman"/>
              </a:rPr>
              <a:t>51. (3601.1) (Refer to Figure 75, west of Area 6.) During preflight planning, your course is plotted to fly through R-2305. Where would you find additional information regarding this airspace?</a:t>
            </a:r>
            <a:endParaRPr/>
          </a:p>
        </p:txBody>
      </p:sp>
      <p:sp>
        <p:nvSpPr>
          <p:cNvPr id="757" name="Google Shape;757;p114"/>
          <p:cNvSpPr txBox="1"/>
          <p:nvPr>
            <p:ph idx="1" type="body"/>
          </p:nvPr>
        </p:nvSpPr>
        <p:spPr>
          <a:xfrm>
            <a:off x="285925" y="2803525"/>
            <a:ext cx="5172300" cy="38445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In the Aeronautical Information Manual.</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In the Chart Supplements U.S.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On the Sectional Chart in the Special Use Airspace area.</a:t>
            </a:r>
            <a:endParaRPr b="0" i="0" u="none" strike="noStrike">
              <a:solidFill>
                <a:srgbClr val="274E13"/>
              </a:solidFill>
              <a:latin typeface="Courier New"/>
              <a:ea typeface="Courier New"/>
              <a:cs typeface="Courier New"/>
              <a:sym typeface="Courier New"/>
            </a:endParaRPr>
          </a:p>
        </p:txBody>
      </p:sp>
      <p:pic>
        <p:nvPicPr>
          <p:cNvPr id="758" name="Google Shape;758;p114"/>
          <p:cNvPicPr preferRelativeResize="0"/>
          <p:nvPr/>
        </p:nvPicPr>
        <p:blipFill>
          <a:blip r:embed="rId3">
            <a:alphaModFix/>
          </a:blip>
          <a:stretch>
            <a:fillRect/>
          </a:stretch>
        </p:blipFill>
        <p:spPr>
          <a:xfrm>
            <a:off x="5610625" y="152400"/>
            <a:ext cx="4681660" cy="6553200"/>
          </a:xfrm>
          <a:prstGeom prst="rect">
            <a:avLst/>
          </a:prstGeom>
          <a:noFill/>
          <a:ln>
            <a:noFill/>
          </a:ln>
        </p:spPr>
      </p:pic>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2" name="Shape 762"/>
        <p:cNvGrpSpPr/>
        <p:nvPr/>
      </p:nvGrpSpPr>
      <p:grpSpPr>
        <a:xfrm>
          <a:off x="0" y="0"/>
          <a:ext cx="0" cy="0"/>
          <a:chOff x="0" y="0"/>
          <a:chExt cx="0" cy="0"/>
        </a:xfrm>
      </p:grpSpPr>
      <p:sp>
        <p:nvSpPr>
          <p:cNvPr id="763" name="Google Shape;763;p115"/>
          <p:cNvSpPr txBox="1"/>
          <p:nvPr>
            <p:ph type="title"/>
          </p:nvPr>
        </p:nvSpPr>
        <p:spPr>
          <a:xfrm>
            <a:off x="285900" y="263525"/>
            <a:ext cx="5172300" cy="22398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667"/>
              <a:buNone/>
            </a:pPr>
            <a:r>
              <a:rPr b="0" i="0" lang="en-US" u="none" strike="noStrike">
                <a:latin typeface="Times New Roman"/>
                <a:ea typeface="Times New Roman"/>
                <a:cs typeface="Times New Roman"/>
                <a:sym typeface="Times New Roman"/>
              </a:rPr>
              <a:t>51. (3601.1) (Refer to Figure 75, west of Area 6.) During preflight planning, your course is plotted to fly through R-2305. Where would you find additional information regarding this airspace?</a:t>
            </a:r>
            <a:endParaRPr/>
          </a:p>
        </p:txBody>
      </p:sp>
      <p:sp>
        <p:nvSpPr>
          <p:cNvPr id="764" name="Google Shape;764;p115"/>
          <p:cNvSpPr txBox="1"/>
          <p:nvPr>
            <p:ph idx="1" type="body"/>
          </p:nvPr>
        </p:nvSpPr>
        <p:spPr>
          <a:xfrm>
            <a:off x="285925" y="2803525"/>
            <a:ext cx="5172300" cy="3844500"/>
          </a:xfrm>
          <a:prstGeom prst="rect">
            <a:avLst/>
          </a:prstGeom>
          <a:noFill/>
          <a:ln>
            <a:noFill/>
          </a:ln>
        </p:spPr>
        <p:txBody>
          <a:bodyPr anchorCtr="0" anchor="t" bIns="45700" lIns="91425" spcFirstLastPara="1" rIns="91425" wrap="square" tIns="45700">
            <a:normAutofit lnSpcReduction="20000"/>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In the Aeronautical Information Manual.</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In the Chart Supplements U.S.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On the Sectional Chart in the Special Use Airspace area.</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West of Area 6 is within Restricted Airspace. Restricted Areas denote the presence of unusual, often invisible, hazards to aircraft such as artillery firing, aerial gunnery, or guided missiles. Penetration of Restricted Areas without authorization of the using or controlling agency may be extremely hazardous to the aircraft and its occupants. Special Use Airspace, such as Restricted Airspace, is charted on IFR or visual charts and include the hours of operation, altitudes, and the controlling agency. </a:t>
            </a:r>
            <a:endParaRPr b="0" i="0" u="none" strike="noStrike">
              <a:solidFill>
                <a:srgbClr val="274E13"/>
              </a:solidFill>
              <a:latin typeface="Courier New"/>
              <a:ea typeface="Courier New"/>
              <a:cs typeface="Courier New"/>
              <a:sym typeface="Courier New"/>
            </a:endParaRPr>
          </a:p>
        </p:txBody>
      </p:sp>
      <p:pic>
        <p:nvPicPr>
          <p:cNvPr id="765" name="Google Shape;765;p115"/>
          <p:cNvPicPr preferRelativeResize="0"/>
          <p:nvPr/>
        </p:nvPicPr>
        <p:blipFill>
          <a:blip r:embed="rId3">
            <a:alphaModFix/>
          </a:blip>
          <a:stretch>
            <a:fillRect/>
          </a:stretch>
        </p:blipFill>
        <p:spPr>
          <a:xfrm>
            <a:off x="5610625" y="152400"/>
            <a:ext cx="4681660" cy="6553200"/>
          </a:xfrm>
          <a:prstGeom prst="rect">
            <a:avLst/>
          </a:prstGeom>
          <a:noFill/>
          <a:ln>
            <a:noFill/>
          </a:ln>
        </p:spPr>
      </p:pic>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9" name="Shape 769"/>
        <p:cNvGrpSpPr/>
        <p:nvPr/>
      </p:nvGrpSpPr>
      <p:grpSpPr>
        <a:xfrm>
          <a:off x="0" y="0"/>
          <a:ext cx="0" cy="0"/>
          <a:chOff x="0" y="0"/>
          <a:chExt cx="0" cy="0"/>
        </a:xfrm>
      </p:grpSpPr>
      <p:sp>
        <p:nvSpPr>
          <p:cNvPr id="770" name="Google Shape;770;p116"/>
          <p:cNvSpPr txBox="1"/>
          <p:nvPr>
            <p:ph type="title"/>
          </p:nvPr>
        </p:nvSpPr>
        <p:spPr>
          <a:xfrm>
            <a:off x="412925" y="194250"/>
            <a:ext cx="5080200" cy="22860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52. (3602) (Refer to Figure 26, area 2.) What hazards to aircraft may exist in areas such as Devils Lake East MOA?</a:t>
            </a:r>
            <a:endParaRPr/>
          </a:p>
        </p:txBody>
      </p:sp>
      <p:sp>
        <p:nvSpPr>
          <p:cNvPr id="771" name="Google Shape;771;p116"/>
          <p:cNvSpPr txBox="1"/>
          <p:nvPr>
            <p:ph idx="1" type="body"/>
          </p:nvPr>
        </p:nvSpPr>
        <p:spPr>
          <a:xfrm>
            <a:off x="297475" y="2884325"/>
            <a:ext cx="5195400" cy="37524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Unusual, often invisible, hazards to aircraft such as artillery firing, aerial gunnery, or guided missiles.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High volume of pilot training or an unusual type of aerial activity.</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Military training activities that necessitate acrobatic or abrupt flight maneuvers.</a:t>
            </a:r>
            <a:endParaRPr b="0" i="0" u="none" strike="noStrike">
              <a:solidFill>
                <a:srgbClr val="274E13"/>
              </a:solidFill>
              <a:latin typeface="Courier New"/>
              <a:ea typeface="Courier New"/>
              <a:cs typeface="Courier New"/>
              <a:sym typeface="Courier New"/>
            </a:endParaRPr>
          </a:p>
        </p:txBody>
      </p:sp>
      <p:pic>
        <p:nvPicPr>
          <p:cNvPr id="772" name="Google Shape;772;p116"/>
          <p:cNvPicPr preferRelativeResize="0"/>
          <p:nvPr/>
        </p:nvPicPr>
        <p:blipFill>
          <a:blip r:embed="rId3">
            <a:alphaModFix/>
          </a:blip>
          <a:stretch>
            <a:fillRect/>
          </a:stretch>
        </p:blipFill>
        <p:spPr>
          <a:xfrm>
            <a:off x="5645525" y="152400"/>
            <a:ext cx="4681660" cy="6553200"/>
          </a:xfrm>
          <a:prstGeom prst="rect">
            <a:avLst/>
          </a:prstGeom>
          <a:noFill/>
          <a:ln>
            <a:noFill/>
          </a:ln>
        </p:spPr>
      </p:pic>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6" name="Shape 776"/>
        <p:cNvGrpSpPr/>
        <p:nvPr/>
      </p:nvGrpSpPr>
      <p:grpSpPr>
        <a:xfrm>
          <a:off x="0" y="0"/>
          <a:ext cx="0" cy="0"/>
          <a:chOff x="0" y="0"/>
          <a:chExt cx="0" cy="0"/>
        </a:xfrm>
      </p:grpSpPr>
      <p:sp>
        <p:nvSpPr>
          <p:cNvPr id="777" name="Google Shape;777;p117"/>
          <p:cNvSpPr txBox="1"/>
          <p:nvPr>
            <p:ph type="title"/>
          </p:nvPr>
        </p:nvSpPr>
        <p:spPr>
          <a:xfrm>
            <a:off x="412925" y="194250"/>
            <a:ext cx="5080200" cy="22860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52. (3602) (Refer to Figure 26, area 2.) What hazards to aircraft may exist in areas such as Devils Lake East MOA?</a:t>
            </a:r>
            <a:endParaRPr/>
          </a:p>
        </p:txBody>
      </p:sp>
      <p:sp>
        <p:nvSpPr>
          <p:cNvPr id="778" name="Google Shape;778;p117"/>
          <p:cNvSpPr txBox="1"/>
          <p:nvPr>
            <p:ph idx="1" type="body"/>
          </p:nvPr>
        </p:nvSpPr>
        <p:spPr>
          <a:xfrm>
            <a:off x="297475" y="2884325"/>
            <a:ext cx="5195400" cy="37524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Unusual, often invisible, hazards to aircraft such as artillery firing, aerial gunnery, or guided missiles.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High volume of pilot training or an unusual type of aerial activity.</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Military training activities that necessitate acrobatic or abrupt flight maneuvers.</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An MOA contains military training activities such as aerobatics, and calls for extreme caution.</a:t>
            </a:r>
            <a:endParaRPr b="0" i="0" u="none" strike="noStrike">
              <a:solidFill>
                <a:srgbClr val="274E13"/>
              </a:solidFill>
              <a:latin typeface="Courier New"/>
              <a:ea typeface="Courier New"/>
              <a:cs typeface="Courier New"/>
              <a:sym typeface="Courier New"/>
            </a:endParaRPr>
          </a:p>
        </p:txBody>
      </p:sp>
      <p:pic>
        <p:nvPicPr>
          <p:cNvPr id="779" name="Google Shape;779;p117"/>
          <p:cNvPicPr preferRelativeResize="0"/>
          <p:nvPr/>
        </p:nvPicPr>
        <p:blipFill>
          <a:blip r:embed="rId3">
            <a:alphaModFix/>
          </a:blip>
          <a:stretch>
            <a:fillRect/>
          </a:stretch>
        </p:blipFill>
        <p:spPr>
          <a:xfrm>
            <a:off x="5645525" y="152400"/>
            <a:ext cx="4681660" cy="6553200"/>
          </a:xfrm>
          <a:prstGeom prst="rect">
            <a:avLst/>
          </a:prstGeom>
          <a:noFill/>
          <a:ln>
            <a:noFill/>
          </a:ln>
        </p:spPr>
      </p:pic>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3" name="Shape 783"/>
        <p:cNvGrpSpPr/>
        <p:nvPr/>
      </p:nvGrpSpPr>
      <p:grpSpPr>
        <a:xfrm>
          <a:off x="0" y="0"/>
          <a:ext cx="0" cy="0"/>
          <a:chOff x="0" y="0"/>
          <a:chExt cx="0" cy="0"/>
        </a:xfrm>
      </p:grpSpPr>
      <p:sp>
        <p:nvSpPr>
          <p:cNvPr id="784" name="Google Shape;784;p118"/>
          <p:cNvSpPr txBox="1"/>
          <p:nvPr>
            <p:ph type="title"/>
          </p:nvPr>
        </p:nvSpPr>
        <p:spPr>
          <a:xfrm>
            <a:off x="285925" y="272775"/>
            <a:ext cx="5207100" cy="23346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53. (3603) (Refer to Figure 21, area 3.) What type military flight operations should a pilot expect along IR 644?</a:t>
            </a:r>
            <a:endParaRPr/>
          </a:p>
        </p:txBody>
      </p:sp>
      <p:sp>
        <p:nvSpPr>
          <p:cNvPr id="785" name="Google Shape;785;p118"/>
          <p:cNvSpPr txBox="1"/>
          <p:nvPr>
            <p:ph idx="1" type="body"/>
          </p:nvPr>
        </p:nvSpPr>
        <p:spPr>
          <a:xfrm>
            <a:off x="285925" y="2849700"/>
            <a:ext cx="5207100" cy="37869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IFR training flights above 1,500 feet AGL at speeds in excess of 250 knots.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VFR training flights above 1,500 feet AGL at speeds less than 250 knots.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Instrument training flights below 1,500 feet AGL at speeds in excess of 150 knots</a:t>
            </a:r>
            <a:endParaRPr b="0" i="0" u="none" strike="noStrike">
              <a:solidFill>
                <a:srgbClr val="274E13"/>
              </a:solidFill>
              <a:latin typeface="Courier New"/>
              <a:ea typeface="Courier New"/>
              <a:cs typeface="Courier New"/>
              <a:sym typeface="Courier New"/>
            </a:endParaRPr>
          </a:p>
        </p:txBody>
      </p:sp>
      <p:pic>
        <p:nvPicPr>
          <p:cNvPr id="786" name="Google Shape;786;p118"/>
          <p:cNvPicPr preferRelativeResize="0"/>
          <p:nvPr/>
        </p:nvPicPr>
        <p:blipFill>
          <a:blip r:embed="rId3">
            <a:alphaModFix/>
          </a:blip>
          <a:stretch>
            <a:fillRect/>
          </a:stretch>
        </p:blipFill>
        <p:spPr>
          <a:xfrm>
            <a:off x="5645425" y="152400"/>
            <a:ext cx="4681660" cy="6553200"/>
          </a:xfrm>
          <a:prstGeom prst="rect">
            <a:avLst/>
          </a:prstGeom>
          <a:noFill/>
          <a:ln>
            <a:noFill/>
          </a:ln>
        </p:spPr>
      </p:pic>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0" name="Shape 790"/>
        <p:cNvGrpSpPr/>
        <p:nvPr/>
      </p:nvGrpSpPr>
      <p:grpSpPr>
        <a:xfrm>
          <a:off x="0" y="0"/>
          <a:ext cx="0" cy="0"/>
          <a:chOff x="0" y="0"/>
          <a:chExt cx="0" cy="0"/>
        </a:xfrm>
      </p:grpSpPr>
      <p:sp>
        <p:nvSpPr>
          <p:cNvPr id="791" name="Google Shape;791;p119"/>
          <p:cNvSpPr txBox="1"/>
          <p:nvPr>
            <p:ph type="title"/>
          </p:nvPr>
        </p:nvSpPr>
        <p:spPr>
          <a:xfrm>
            <a:off x="285925" y="272775"/>
            <a:ext cx="5207100" cy="23346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53. (3603) (Refer to Figure 21, area 3.) What type military flight operations should a pilot expect along IR 644?</a:t>
            </a:r>
            <a:endParaRPr/>
          </a:p>
        </p:txBody>
      </p:sp>
      <p:sp>
        <p:nvSpPr>
          <p:cNvPr id="792" name="Google Shape;792;p119"/>
          <p:cNvSpPr txBox="1"/>
          <p:nvPr>
            <p:ph idx="1" type="body"/>
          </p:nvPr>
        </p:nvSpPr>
        <p:spPr>
          <a:xfrm>
            <a:off x="285925" y="2849700"/>
            <a:ext cx="5207100" cy="37869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IFR training flights above 1,500 feet AGL at speeds in excess of 250 knots.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VFR training flights above 1,500 feet AGL at speeds less than 250 knots.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Instrument training flights below 1,500 feet AGL at speeds in excess of 150 knots.</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IR644 begins at the lower left (eastbound) and turns northeast as a thin gray line. IR644 has three digits, which mean: generally above 1,500 feet AGL (but some segments below), operations under IFR, and (as with all MTRs) may be over 250 knots.</a:t>
            </a:r>
            <a:endParaRPr b="0" i="0" u="none" strike="noStrike">
              <a:solidFill>
                <a:srgbClr val="274E13"/>
              </a:solidFill>
              <a:latin typeface="Courier New"/>
              <a:ea typeface="Courier New"/>
              <a:cs typeface="Courier New"/>
              <a:sym typeface="Courier New"/>
            </a:endParaRPr>
          </a:p>
        </p:txBody>
      </p:sp>
      <p:pic>
        <p:nvPicPr>
          <p:cNvPr id="793" name="Google Shape;793;p119"/>
          <p:cNvPicPr preferRelativeResize="0"/>
          <p:nvPr/>
        </p:nvPicPr>
        <p:blipFill>
          <a:blip r:embed="rId3">
            <a:alphaModFix/>
          </a:blip>
          <a:stretch>
            <a:fillRect/>
          </a:stretch>
        </p:blipFill>
        <p:spPr>
          <a:xfrm>
            <a:off x="5645425" y="152400"/>
            <a:ext cx="4681660" cy="6553200"/>
          </a:xfrm>
          <a:prstGeom prst="rect">
            <a:avLst/>
          </a:prstGeom>
          <a:noFill/>
          <a:ln>
            <a:noFill/>
          </a:ln>
        </p:spPr>
      </p:pic>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7" name="Shape 797"/>
        <p:cNvGrpSpPr/>
        <p:nvPr/>
      </p:nvGrpSpPr>
      <p:grpSpPr>
        <a:xfrm>
          <a:off x="0" y="0"/>
          <a:ext cx="0" cy="0"/>
          <a:chOff x="0" y="0"/>
          <a:chExt cx="0" cy="0"/>
        </a:xfrm>
      </p:grpSpPr>
      <p:sp>
        <p:nvSpPr>
          <p:cNvPr id="798" name="Google Shape;798;p120"/>
          <p:cNvSpPr txBox="1"/>
          <p:nvPr>
            <p:ph type="title"/>
          </p:nvPr>
        </p:nvSpPr>
        <p:spPr>
          <a:xfrm>
            <a:off x="262800" y="286600"/>
            <a:ext cx="5241600" cy="21015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54. (3618) (Refer to Figure 26, area 3.) When flying over Arrowwood National Wildlife Refuge, a pilot should fly no lower than</a:t>
            </a:r>
            <a:endParaRPr/>
          </a:p>
        </p:txBody>
      </p:sp>
      <p:sp>
        <p:nvSpPr>
          <p:cNvPr id="799" name="Google Shape;799;p120"/>
          <p:cNvSpPr txBox="1"/>
          <p:nvPr>
            <p:ph idx="1" type="body"/>
          </p:nvPr>
        </p:nvSpPr>
        <p:spPr>
          <a:xfrm>
            <a:off x="262850" y="2838150"/>
            <a:ext cx="5241600" cy="38100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2,000 feet AGL.</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2,500 feet AGL.</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3,000 feet AGL.</a:t>
            </a:r>
            <a:endParaRPr b="0" i="0" u="none" strike="noStrike">
              <a:solidFill>
                <a:srgbClr val="274E13"/>
              </a:solidFill>
              <a:latin typeface="Courier New"/>
              <a:ea typeface="Courier New"/>
              <a:cs typeface="Courier New"/>
              <a:sym typeface="Courier New"/>
            </a:endParaRPr>
          </a:p>
        </p:txBody>
      </p:sp>
      <p:pic>
        <p:nvPicPr>
          <p:cNvPr id="800" name="Google Shape;800;p120"/>
          <p:cNvPicPr preferRelativeResize="0"/>
          <p:nvPr/>
        </p:nvPicPr>
        <p:blipFill>
          <a:blip r:embed="rId3">
            <a:alphaModFix/>
          </a:blip>
          <a:stretch>
            <a:fillRect/>
          </a:stretch>
        </p:blipFill>
        <p:spPr>
          <a:xfrm>
            <a:off x="5656850" y="152400"/>
            <a:ext cx="4681660" cy="6553200"/>
          </a:xfrm>
          <a:prstGeom prst="rect">
            <a:avLst/>
          </a:prstGeom>
          <a:noFill/>
          <a:ln>
            <a:noFill/>
          </a:ln>
        </p:spPr>
      </p:pic>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4" name="Shape 804"/>
        <p:cNvGrpSpPr/>
        <p:nvPr/>
      </p:nvGrpSpPr>
      <p:grpSpPr>
        <a:xfrm>
          <a:off x="0" y="0"/>
          <a:ext cx="0" cy="0"/>
          <a:chOff x="0" y="0"/>
          <a:chExt cx="0" cy="0"/>
        </a:xfrm>
      </p:grpSpPr>
      <p:sp>
        <p:nvSpPr>
          <p:cNvPr id="805" name="Google Shape;805;p121"/>
          <p:cNvSpPr txBox="1"/>
          <p:nvPr>
            <p:ph type="title"/>
          </p:nvPr>
        </p:nvSpPr>
        <p:spPr>
          <a:xfrm>
            <a:off x="262800" y="286600"/>
            <a:ext cx="5241600" cy="21015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54. (3618) (Refer to Figure 26, area 3.) When flying over Arrowwood National Wildlife Refuge, a pilot should fly no lower than</a:t>
            </a:r>
            <a:endParaRPr/>
          </a:p>
        </p:txBody>
      </p:sp>
      <p:sp>
        <p:nvSpPr>
          <p:cNvPr id="806" name="Google Shape;806;p121"/>
          <p:cNvSpPr txBox="1"/>
          <p:nvPr>
            <p:ph idx="1" type="body"/>
          </p:nvPr>
        </p:nvSpPr>
        <p:spPr>
          <a:xfrm>
            <a:off x="262850" y="2838150"/>
            <a:ext cx="5241600" cy="38100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2,000 feet AGL.</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2,500 feet AGL.</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3,000 feet AGL.</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All aircraft are requested to maintain a minimum altitude of 2,000 feet above the surface of National Parks, monuments, seashores, lakeshores, recreation areas, and scenic riverways administered by the National Park Service, National Wildlife Refuges, Big Game Refuges, Game Ranges and Wildlife Ranges administered by the U.S. Fish and Wildlife Service, and Wilderness and Primitive areas administered by the U.S. Forest Service.</a:t>
            </a:r>
            <a:endParaRPr b="0" i="0" u="none" strike="noStrike">
              <a:solidFill>
                <a:srgbClr val="274E13"/>
              </a:solidFill>
              <a:latin typeface="Courier New"/>
              <a:ea typeface="Courier New"/>
              <a:cs typeface="Courier New"/>
              <a:sym typeface="Courier New"/>
            </a:endParaRPr>
          </a:p>
        </p:txBody>
      </p:sp>
      <p:pic>
        <p:nvPicPr>
          <p:cNvPr id="807" name="Google Shape;807;p121"/>
          <p:cNvPicPr preferRelativeResize="0"/>
          <p:nvPr/>
        </p:nvPicPr>
        <p:blipFill>
          <a:blip r:embed="rId3">
            <a:alphaModFix/>
          </a:blip>
          <a:stretch>
            <a:fillRect/>
          </a:stretch>
        </p:blipFill>
        <p:spPr>
          <a:xfrm>
            <a:off x="5656850" y="152400"/>
            <a:ext cx="4681660" cy="6553200"/>
          </a:xfrm>
          <a:prstGeom prst="rect">
            <a:avLst/>
          </a:prstGeom>
          <a:noFill/>
          <a:ln>
            <a:noFill/>
          </a:ln>
        </p:spPr>
      </p:pic>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1" name="Shape 811"/>
        <p:cNvGrpSpPr/>
        <p:nvPr/>
      </p:nvGrpSpPr>
      <p:grpSpPr>
        <a:xfrm>
          <a:off x="0" y="0"/>
          <a:ext cx="0" cy="0"/>
          <a:chOff x="0" y="0"/>
          <a:chExt cx="0" cy="0"/>
        </a:xfrm>
      </p:grpSpPr>
      <p:sp>
        <p:nvSpPr>
          <p:cNvPr id="812" name="Google Shape;812;p122"/>
          <p:cNvSpPr txBox="1"/>
          <p:nvPr>
            <p:ph type="title"/>
          </p:nvPr>
        </p:nvSpPr>
        <p:spPr>
          <a:xfrm>
            <a:off x="320700" y="205800"/>
            <a:ext cx="5160600" cy="21822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55. (3622) (Refer to Figure 26, area 1.) Identify the airspace over Tomlinson Airport.</a:t>
            </a:r>
            <a:endParaRPr/>
          </a:p>
        </p:txBody>
      </p:sp>
      <p:sp>
        <p:nvSpPr>
          <p:cNvPr id="813" name="Google Shape;813;p122"/>
          <p:cNvSpPr txBox="1"/>
          <p:nvPr>
            <p:ph idx="1" type="body"/>
          </p:nvPr>
        </p:nvSpPr>
        <p:spPr>
          <a:xfrm>
            <a:off x="320575" y="2572600"/>
            <a:ext cx="5160600" cy="40986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Class G airspace--surface up to but not including 18,000 feet MSL.</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Class G airspace--surface up to but not including 1,200 feet AGL, Class E airspace--1,200 feet AGL up to but not including 18,000 feet MSL.</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Class G airspace--surface up to but not including 700 feet MSL, Class E airspace--700 feet to 14,500 feet MSL.</a:t>
            </a:r>
            <a:endParaRPr b="0" i="0" u="none" strike="noStrike">
              <a:solidFill>
                <a:srgbClr val="274E13"/>
              </a:solidFill>
              <a:latin typeface="Courier New"/>
              <a:ea typeface="Courier New"/>
              <a:cs typeface="Courier New"/>
              <a:sym typeface="Courier New"/>
            </a:endParaRPr>
          </a:p>
        </p:txBody>
      </p:sp>
      <p:pic>
        <p:nvPicPr>
          <p:cNvPr id="814" name="Google Shape;814;p122"/>
          <p:cNvPicPr preferRelativeResize="0"/>
          <p:nvPr/>
        </p:nvPicPr>
        <p:blipFill>
          <a:blip r:embed="rId3">
            <a:alphaModFix/>
          </a:blip>
          <a:stretch>
            <a:fillRect/>
          </a:stretch>
        </p:blipFill>
        <p:spPr>
          <a:xfrm>
            <a:off x="5633700" y="152400"/>
            <a:ext cx="4681660" cy="6553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4"/>
          <p:cNvSpPr txBox="1"/>
          <p:nvPr>
            <p:ph type="title"/>
          </p:nvPr>
        </p:nvSpPr>
        <p:spPr>
          <a:xfrm>
            <a:off x="320575" y="64925"/>
            <a:ext cx="5160600" cy="24846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6. (3068.2) (Refer to figure 20, area 1.) The NALF Fentress (NFE) Airport is in what type of airspace?</a:t>
            </a:r>
            <a:endParaRPr/>
          </a:p>
        </p:txBody>
      </p:sp>
      <p:sp>
        <p:nvSpPr>
          <p:cNvPr id="157" name="Google Shape;157;p24"/>
          <p:cNvSpPr txBox="1"/>
          <p:nvPr>
            <p:ph idx="1" type="body"/>
          </p:nvPr>
        </p:nvSpPr>
        <p:spPr>
          <a:xfrm>
            <a:off x="320575" y="2942050"/>
            <a:ext cx="5160600" cy="36483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Class C.</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Class E.</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Class G.</a:t>
            </a:r>
            <a:endParaRPr b="0" i="0" u="none" strike="noStrike">
              <a:solidFill>
                <a:srgbClr val="274E13"/>
              </a:solidFill>
              <a:latin typeface="Courier New"/>
              <a:ea typeface="Courier New"/>
              <a:cs typeface="Courier New"/>
              <a:sym typeface="Courier New"/>
            </a:endParaRPr>
          </a:p>
        </p:txBody>
      </p:sp>
      <p:pic>
        <p:nvPicPr>
          <p:cNvPr id="158" name="Google Shape;158;p24"/>
          <p:cNvPicPr preferRelativeResize="0"/>
          <p:nvPr/>
        </p:nvPicPr>
        <p:blipFill>
          <a:blip r:embed="rId3">
            <a:alphaModFix/>
          </a:blip>
          <a:stretch>
            <a:fillRect/>
          </a:stretch>
        </p:blipFill>
        <p:spPr>
          <a:xfrm>
            <a:off x="5633575" y="152400"/>
            <a:ext cx="4681660" cy="6553200"/>
          </a:xfrm>
          <a:prstGeom prst="rect">
            <a:avLst/>
          </a:prstGeom>
          <a:noFill/>
          <a:ln>
            <a:noFill/>
          </a:ln>
        </p:spPr>
      </p:pic>
    </p:spTree>
  </p:cSld>
  <p:clrMapOvr>
    <a:masterClrMapping/>
  </p:clrMapOvr>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8" name="Shape 818"/>
        <p:cNvGrpSpPr/>
        <p:nvPr/>
      </p:nvGrpSpPr>
      <p:grpSpPr>
        <a:xfrm>
          <a:off x="0" y="0"/>
          <a:ext cx="0" cy="0"/>
          <a:chOff x="0" y="0"/>
          <a:chExt cx="0" cy="0"/>
        </a:xfrm>
      </p:grpSpPr>
      <p:sp>
        <p:nvSpPr>
          <p:cNvPr id="819" name="Google Shape;819;p123"/>
          <p:cNvSpPr txBox="1"/>
          <p:nvPr>
            <p:ph type="title"/>
          </p:nvPr>
        </p:nvSpPr>
        <p:spPr>
          <a:xfrm>
            <a:off x="320700" y="205800"/>
            <a:ext cx="5160600" cy="21822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55. (3622) (Refer to Figure 26, area 1.) Identify the airspace over Tomlinson Airport.</a:t>
            </a:r>
            <a:endParaRPr/>
          </a:p>
        </p:txBody>
      </p:sp>
      <p:sp>
        <p:nvSpPr>
          <p:cNvPr id="820" name="Google Shape;820;p123"/>
          <p:cNvSpPr txBox="1"/>
          <p:nvPr>
            <p:ph idx="1" type="body"/>
          </p:nvPr>
        </p:nvSpPr>
        <p:spPr>
          <a:xfrm>
            <a:off x="320575" y="2572600"/>
            <a:ext cx="5160600" cy="4098600"/>
          </a:xfrm>
          <a:prstGeom prst="rect">
            <a:avLst/>
          </a:prstGeom>
          <a:noFill/>
          <a:ln>
            <a:noFill/>
          </a:ln>
        </p:spPr>
        <p:txBody>
          <a:bodyPr anchorCtr="0" anchor="t" bIns="45700" lIns="91425" spcFirstLastPara="1" rIns="91425" wrap="square" tIns="45700">
            <a:normAutofit lnSpcReduction="20000"/>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Class G airspace--surface up to but not including 18,000 feet MSL.</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Class G airspace--surface up to but not including 1,200 feet AGL, Class E airspace--1,200 feet AGL up to but not including 18,000 feet MSL.</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Class G airspace--surface up to but not including 700 feet MSL, Class E airspace--700 feet to 14,500 feet MSL.</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The blue shading in the bottom left corner of Figure 26 indicates Tomlinson Airport lies in Class G airspace from the surface to 1,200 feet AGL, and Class E airspace from 1,200 feet AGL to 18,000 feet MSL. The blue shading of the Victor airways indicates Class E airspace from 1,200 feet AGL.</a:t>
            </a:r>
            <a:endParaRPr b="0" i="0" u="none" strike="noStrike">
              <a:solidFill>
                <a:srgbClr val="274E13"/>
              </a:solidFill>
              <a:latin typeface="Courier New"/>
              <a:ea typeface="Courier New"/>
              <a:cs typeface="Courier New"/>
              <a:sym typeface="Courier New"/>
            </a:endParaRPr>
          </a:p>
        </p:txBody>
      </p:sp>
      <p:pic>
        <p:nvPicPr>
          <p:cNvPr id="821" name="Google Shape;821;p123"/>
          <p:cNvPicPr preferRelativeResize="0"/>
          <p:nvPr/>
        </p:nvPicPr>
        <p:blipFill>
          <a:blip r:embed="rId3">
            <a:alphaModFix/>
          </a:blip>
          <a:stretch>
            <a:fillRect/>
          </a:stretch>
        </p:blipFill>
        <p:spPr>
          <a:xfrm>
            <a:off x="5633700" y="152400"/>
            <a:ext cx="4681660" cy="6553200"/>
          </a:xfrm>
          <a:prstGeom prst="rect">
            <a:avLst/>
          </a:prstGeom>
          <a:noFill/>
          <a:ln>
            <a:noFill/>
          </a:ln>
        </p:spPr>
      </p:pic>
    </p:spTree>
  </p:cSld>
  <p:clrMapOvr>
    <a:masterClrMapping/>
  </p:clrMapOvr>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5" name="Shape 825"/>
        <p:cNvGrpSpPr/>
        <p:nvPr/>
      </p:nvGrpSpPr>
      <p:grpSpPr>
        <a:xfrm>
          <a:off x="0" y="0"/>
          <a:ext cx="0" cy="0"/>
          <a:chOff x="0" y="0"/>
          <a:chExt cx="0" cy="0"/>
        </a:xfrm>
      </p:grpSpPr>
      <p:sp>
        <p:nvSpPr>
          <p:cNvPr id="826" name="Google Shape;826;p124"/>
          <p:cNvSpPr txBox="1"/>
          <p:nvPr>
            <p:ph type="title"/>
          </p:nvPr>
        </p:nvSpPr>
        <p:spPr>
          <a:xfrm>
            <a:off x="285925" y="228875"/>
            <a:ext cx="5206800" cy="2216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56. (3623) (Refer to Figure 26, area 5.) The airspace overlying and within 5 miles of Barnes County Airport is</a:t>
            </a:r>
            <a:endParaRPr/>
          </a:p>
        </p:txBody>
      </p:sp>
      <p:sp>
        <p:nvSpPr>
          <p:cNvPr id="827" name="Google Shape;827;p124"/>
          <p:cNvSpPr txBox="1"/>
          <p:nvPr>
            <p:ph idx="1" type="body"/>
          </p:nvPr>
        </p:nvSpPr>
        <p:spPr>
          <a:xfrm>
            <a:off x="226300" y="2653425"/>
            <a:ext cx="5266500" cy="41238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Class D airspace from the surface to the floor of the overlying Class E airspace.</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Class E airspace from the surface to 1,200 feet MSL.</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Class G airspace from the surface to 700 feet AGL.</a:t>
            </a:r>
            <a:endParaRPr/>
          </a:p>
        </p:txBody>
      </p:sp>
      <p:pic>
        <p:nvPicPr>
          <p:cNvPr id="828" name="Google Shape;828;p124"/>
          <p:cNvPicPr preferRelativeResize="0"/>
          <p:nvPr/>
        </p:nvPicPr>
        <p:blipFill>
          <a:blip r:embed="rId3">
            <a:alphaModFix/>
          </a:blip>
          <a:stretch>
            <a:fillRect/>
          </a:stretch>
        </p:blipFill>
        <p:spPr>
          <a:xfrm>
            <a:off x="5645200" y="152400"/>
            <a:ext cx="4681660" cy="6553200"/>
          </a:xfrm>
          <a:prstGeom prst="rect">
            <a:avLst/>
          </a:prstGeom>
          <a:noFill/>
          <a:ln>
            <a:noFill/>
          </a:ln>
        </p:spPr>
      </p:pic>
    </p:spTree>
  </p:cSld>
  <p:clrMapOvr>
    <a:masterClrMapping/>
  </p:clrMapOvr>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2" name="Shape 832"/>
        <p:cNvGrpSpPr/>
        <p:nvPr/>
      </p:nvGrpSpPr>
      <p:grpSpPr>
        <a:xfrm>
          <a:off x="0" y="0"/>
          <a:ext cx="0" cy="0"/>
          <a:chOff x="0" y="0"/>
          <a:chExt cx="0" cy="0"/>
        </a:xfrm>
      </p:grpSpPr>
      <p:sp>
        <p:nvSpPr>
          <p:cNvPr id="833" name="Google Shape;833;p125"/>
          <p:cNvSpPr txBox="1"/>
          <p:nvPr>
            <p:ph type="title"/>
          </p:nvPr>
        </p:nvSpPr>
        <p:spPr>
          <a:xfrm>
            <a:off x="285925" y="228875"/>
            <a:ext cx="5206800" cy="2216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56. (3623) (Refer to Figure 26, area 5.) The airspace overlying and within 5 miles of Barnes County Airport is</a:t>
            </a:r>
            <a:endParaRPr/>
          </a:p>
        </p:txBody>
      </p:sp>
      <p:sp>
        <p:nvSpPr>
          <p:cNvPr id="834" name="Google Shape;834;p125"/>
          <p:cNvSpPr txBox="1"/>
          <p:nvPr>
            <p:ph idx="1" type="body"/>
          </p:nvPr>
        </p:nvSpPr>
        <p:spPr>
          <a:xfrm>
            <a:off x="226300" y="2653425"/>
            <a:ext cx="5266500" cy="41238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Class D airspace from the surface to the floor of the overlying Class E airspace.</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Class E airspace from the surface to 1,200 feet MSL.</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Class G airspace from the surface to 700 feet AGL.</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The Barnes County Airport is depicted inside the magenta shading, which is controlled airspace from 700 feet AGL up to but not including 18,000 feet. Therefore, the airspace below 700 feet AGL is Class G.</a:t>
            </a:r>
            <a:endParaRPr/>
          </a:p>
        </p:txBody>
      </p:sp>
      <p:pic>
        <p:nvPicPr>
          <p:cNvPr id="835" name="Google Shape;835;p125"/>
          <p:cNvPicPr preferRelativeResize="0"/>
          <p:nvPr/>
        </p:nvPicPr>
        <p:blipFill>
          <a:blip r:embed="rId3">
            <a:alphaModFix/>
          </a:blip>
          <a:stretch>
            <a:fillRect/>
          </a:stretch>
        </p:blipFill>
        <p:spPr>
          <a:xfrm>
            <a:off x="5645200" y="152400"/>
            <a:ext cx="4681660" cy="6553200"/>
          </a:xfrm>
          <a:prstGeom prst="rect">
            <a:avLst/>
          </a:prstGeom>
          <a:noFill/>
          <a:ln>
            <a:noFill/>
          </a:ln>
        </p:spPr>
      </p:pic>
    </p:spTree>
  </p:cSld>
  <p:clrMapOvr>
    <a:masterClrMapping/>
  </p:clrMapOvr>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9" name="Shape 839"/>
        <p:cNvGrpSpPr/>
        <p:nvPr/>
      </p:nvGrpSpPr>
      <p:grpSpPr>
        <a:xfrm>
          <a:off x="0" y="0"/>
          <a:ext cx="0" cy="0"/>
          <a:chOff x="0" y="0"/>
          <a:chExt cx="0" cy="0"/>
        </a:xfrm>
      </p:grpSpPr>
      <p:sp>
        <p:nvSpPr>
          <p:cNvPr id="840" name="Google Shape;840;p126"/>
          <p:cNvSpPr txBox="1"/>
          <p:nvPr>
            <p:ph type="title"/>
          </p:nvPr>
        </p:nvSpPr>
        <p:spPr>
          <a:xfrm>
            <a:off x="251300" y="344325"/>
            <a:ext cx="4329600" cy="21474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57. (3624) (Refer to figure 25, area 7.) The airspace overlying Collin Co RGL McKinney (TKI) is controlled from the surface to</a:t>
            </a:r>
            <a:endParaRPr/>
          </a:p>
        </p:txBody>
      </p:sp>
      <p:sp>
        <p:nvSpPr>
          <p:cNvPr id="841" name="Google Shape;841;p126"/>
          <p:cNvSpPr txBox="1"/>
          <p:nvPr>
            <p:ph idx="1" type="body"/>
          </p:nvPr>
        </p:nvSpPr>
        <p:spPr>
          <a:xfrm>
            <a:off x="320575" y="3034425"/>
            <a:ext cx="4260300" cy="36135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2,500 feet MSL.</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2,900 feet MSL.</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700 feet AGL.</a:t>
            </a:r>
            <a:endParaRPr b="0" i="0" u="none" strike="noStrike">
              <a:solidFill>
                <a:srgbClr val="274E13"/>
              </a:solidFill>
              <a:latin typeface="Courier New"/>
              <a:ea typeface="Courier New"/>
              <a:cs typeface="Courier New"/>
              <a:sym typeface="Courier New"/>
            </a:endParaRPr>
          </a:p>
        </p:txBody>
      </p:sp>
      <p:pic>
        <p:nvPicPr>
          <p:cNvPr id="842" name="Google Shape;842;p126"/>
          <p:cNvPicPr preferRelativeResize="0"/>
          <p:nvPr/>
        </p:nvPicPr>
        <p:blipFill>
          <a:blip r:embed="rId3">
            <a:alphaModFix/>
          </a:blip>
          <a:stretch>
            <a:fillRect/>
          </a:stretch>
        </p:blipFill>
        <p:spPr>
          <a:xfrm>
            <a:off x="4733300" y="152400"/>
            <a:ext cx="7306302" cy="5796408"/>
          </a:xfrm>
          <a:prstGeom prst="rect">
            <a:avLst/>
          </a:prstGeom>
          <a:noFill/>
          <a:ln>
            <a:noFill/>
          </a:ln>
        </p:spPr>
      </p:pic>
    </p:spTree>
  </p:cSld>
  <p:clrMapOvr>
    <a:masterClrMapping/>
  </p:clrMapOvr>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6" name="Shape 846"/>
        <p:cNvGrpSpPr/>
        <p:nvPr/>
      </p:nvGrpSpPr>
      <p:grpSpPr>
        <a:xfrm>
          <a:off x="0" y="0"/>
          <a:ext cx="0" cy="0"/>
          <a:chOff x="0" y="0"/>
          <a:chExt cx="0" cy="0"/>
        </a:xfrm>
      </p:grpSpPr>
      <p:sp>
        <p:nvSpPr>
          <p:cNvPr id="847" name="Google Shape;847;p127"/>
          <p:cNvSpPr txBox="1"/>
          <p:nvPr>
            <p:ph type="title"/>
          </p:nvPr>
        </p:nvSpPr>
        <p:spPr>
          <a:xfrm>
            <a:off x="251300" y="344325"/>
            <a:ext cx="4329600" cy="21474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57. (3624) (Refer to figure 25, area 7.) The airspace overlying Collin Co RGL McKinney (TKI) is controlled from the surface to</a:t>
            </a:r>
            <a:endParaRPr/>
          </a:p>
        </p:txBody>
      </p:sp>
      <p:sp>
        <p:nvSpPr>
          <p:cNvPr id="848" name="Google Shape;848;p127"/>
          <p:cNvSpPr txBox="1"/>
          <p:nvPr>
            <p:ph idx="1" type="body"/>
          </p:nvPr>
        </p:nvSpPr>
        <p:spPr>
          <a:xfrm>
            <a:off x="320575" y="3034425"/>
            <a:ext cx="4260300" cy="36135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2,500 feet MSL.</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2,900 feet MSL.</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700 feet AGL.</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The [29] indicates the Class D airspace around McKinney (TKI) goes from the surface to 2,900 feet MSL.</a:t>
            </a:r>
            <a:endParaRPr b="0" i="0" u="none" strike="noStrike">
              <a:solidFill>
                <a:srgbClr val="274E13"/>
              </a:solidFill>
              <a:latin typeface="Courier New"/>
              <a:ea typeface="Courier New"/>
              <a:cs typeface="Courier New"/>
              <a:sym typeface="Courier New"/>
            </a:endParaRPr>
          </a:p>
        </p:txBody>
      </p:sp>
      <p:pic>
        <p:nvPicPr>
          <p:cNvPr id="849" name="Google Shape;849;p127"/>
          <p:cNvPicPr preferRelativeResize="0"/>
          <p:nvPr/>
        </p:nvPicPr>
        <p:blipFill>
          <a:blip r:embed="rId3">
            <a:alphaModFix/>
          </a:blip>
          <a:stretch>
            <a:fillRect/>
          </a:stretch>
        </p:blipFill>
        <p:spPr>
          <a:xfrm>
            <a:off x="4733300" y="152400"/>
            <a:ext cx="7306302" cy="5796408"/>
          </a:xfrm>
          <a:prstGeom prst="rect">
            <a:avLst/>
          </a:prstGeom>
          <a:noFill/>
          <a:ln>
            <a:noFill/>
          </a:ln>
        </p:spPr>
      </p:pic>
    </p:spTree>
  </p:cSld>
  <p:clrMapOvr>
    <a:masterClrMapping/>
  </p:clrMapOvr>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3" name="Shape 853"/>
        <p:cNvGrpSpPr/>
        <p:nvPr/>
      </p:nvGrpSpPr>
      <p:grpSpPr>
        <a:xfrm>
          <a:off x="0" y="0"/>
          <a:ext cx="0" cy="0"/>
          <a:chOff x="0" y="0"/>
          <a:chExt cx="0" cy="0"/>
        </a:xfrm>
      </p:grpSpPr>
      <p:sp>
        <p:nvSpPr>
          <p:cNvPr id="854" name="Google Shape;854;p128"/>
          <p:cNvSpPr txBox="1"/>
          <p:nvPr>
            <p:ph type="title"/>
          </p:nvPr>
        </p:nvSpPr>
        <p:spPr>
          <a:xfrm>
            <a:off x="239750" y="124975"/>
            <a:ext cx="4341300" cy="21243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58. (3625) (Refer to Figure 25, area 4.) The airspace directly overlying Fort Worth Meacham is</a:t>
            </a:r>
            <a:endParaRPr/>
          </a:p>
        </p:txBody>
      </p:sp>
      <p:sp>
        <p:nvSpPr>
          <p:cNvPr id="855" name="Google Shape;855;p128"/>
          <p:cNvSpPr txBox="1"/>
          <p:nvPr>
            <p:ph idx="1" type="body"/>
          </p:nvPr>
        </p:nvSpPr>
        <p:spPr>
          <a:xfrm>
            <a:off x="182025" y="2249325"/>
            <a:ext cx="4398900" cy="45027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Class B airspace to 10,000 feet MSL.</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Class C airspace to 5,000 feet MSL.</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Class D airspace to 3,200 feet MSL.</a:t>
            </a:r>
            <a:endParaRPr b="0" i="0" u="none" strike="noStrike">
              <a:solidFill>
                <a:srgbClr val="274E13"/>
              </a:solidFill>
              <a:latin typeface="Courier New"/>
              <a:ea typeface="Courier New"/>
              <a:cs typeface="Courier New"/>
              <a:sym typeface="Courier New"/>
            </a:endParaRPr>
          </a:p>
        </p:txBody>
      </p:sp>
      <p:pic>
        <p:nvPicPr>
          <p:cNvPr id="856" name="Google Shape;856;p128"/>
          <p:cNvPicPr preferRelativeResize="0"/>
          <p:nvPr/>
        </p:nvPicPr>
        <p:blipFill>
          <a:blip r:embed="rId3">
            <a:alphaModFix/>
          </a:blip>
          <a:stretch>
            <a:fillRect/>
          </a:stretch>
        </p:blipFill>
        <p:spPr>
          <a:xfrm>
            <a:off x="4733450" y="152400"/>
            <a:ext cx="7306150" cy="5796288"/>
          </a:xfrm>
          <a:prstGeom prst="rect">
            <a:avLst/>
          </a:prstGeom>
          <a:noFill/>
          <a:ln>
            <a:noFill/>
          </a:ln>
        </p:spPr>
      </p:pic>
    </p:spTree>
  </p:cSld>
  <p:clrMapOvr>
    <a:masterClrMapping/>
  </p:clrMapOvr>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0" name="Shape 860"/>
        <p:cNvGrpSpPr/>
        <p:nvPr/>
      </p:nvGrpSpPr>
      <p:grpSpPr>
        <a:xfrm>
          <a:off x="0" y="0"/>
          <a:ext cx="0" cy="0"/>
          <a:chOff x="0" y="0"/>
          <a:chExt cx="0" cy="0"/>
        </a:xfrm>
      </p:grpSpPr>
      <p:sp>
        <p:nvSpPr>
          <p:cNvPr id="861" name="Google Shape;861;p129"/>
          <p:cNvSpPr txBox="1"/>
          <p:nvPr>
            <p:ph type="title"/>
          </p:nvPr>
        </p:nvSpPr>
        <p:spPr>
          <a:xfrm>
            <a:off x="239750" y="124975"/>
            <a:ext cx="4341300" cy="21243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58. (3625) (Refer to Figure 25, area 4.) The airspace directly overlying Fort Worth Meacham is</a:t>
            </a:r>
            <a:endParaRPr/>
          </a:p>
        </p:txBody>
      </p:sp>
      <p:sp>
        <p:nvSpPr>
          <p:cNvPr id="862" name="Google Shape;862;p129"/>
          <p:cNvSpPr txBox="1"/>
          <p:nvPr>
            <p:ph idx="1" type="body"/>
          </p:nvPr>
        </p:nvSpPr>
        <p:spPr>
          <a:xfrm>
            <a:off x="182025" y="2249325"/>
            <a:ext cx="4398900" cy="4502700"/>
          </a:xfrm>
          <a:prstGeom prst="rect">
            <a:avLst/>
          </a:prstGeom>
          <a:noFill/>
          <a:ln>
            <a:noFill/>
          </a:ln>
        </p:spPr>
        <p:txBody>
          <a:bodyPr anchorCtr="0" anchor="t" bIns="45700" lIns="91425" spcFirstLastPara="1" rIns="91425" wrap="square" tIns="45700">
            <a:normAutofit lnSpcReduction="10000"/>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Class B airspace to 10,000 feet MSL.</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Class C airspace to 5,000 feet MSL.</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Class D airspace to 3,200 feet MSL.</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A blue segmented circle depicts Class D airspace which extends from the surface to 3,200 feet MSL, in this case as shown by the blue number 32 surrounded by the blue segmented box. Answer (A) is incorrect because although Class B airspace does overlie Fort Worth Meacham to 10,000 feet MSL, its base is 4,000 feet MSL. Answer (B) is incorrect because Class C airspace does not exist around Fort Worth Meacham. </a:t>
            </a:r>
            <a:endParaRPr b="0" i="0" u="none" strike="noStrike">
              <a:solidFill>
                <a:srgbClr val="274E13"/>
              </a:solidFill>
              <a:latin typeface="Courier New"/>
              <a:ea typeface="Courier New"/>
              <a:cs typeface="Courier New"/>
              <a:sym typeface="Courier New"/>
            </a:endParaRPr>
          </a:p>
        </p:txBody>
      </p:sp>
      <p:pic>
        <p:nvPicPr>
          <p:cNvPr id="863" name="Google Shape;863;p129"/>
          <p:cNvPicPr preferRelativeResize="0"/>
          <p:nvPr/>
        </p:nvPicPr>
        <p:blipFill>
          <a:blip r:embed="rId3">
            <a:alphaModFix/>
          </a:blip>
          <a:stretch>
            <a:fillRect/>
          </a:stretch>
        </p:blipFill>
        <p:spPr>
          <a:xfrm>
            <a:off x="4733450" y="152400"/>
            <a:ext cx="7306150" cy="5796288"/>
          </a:xfrm>
          <a:prstGeom prst="rect">
            <a:avLst/>
          </a:prstGeom>
          <a:noFill/>
          <a:ln>
            <a:noFill/>
          </a:ln>
        </p:spPr>
      </p:pic>
    </p:spTree>
  </p:cSld>
  <p:clrMapOvr>
    <a:masterClrMapping/>
  </p:clrMapOvr>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7" name="Shape 867"/>
        <p:cNvGrpSpPr/>
        <p:nvPr/>
      </p:nvGrpSpPr>
      <p:grpSpPr>
        <a:xfrm>
          <a:off x="0" y="0"/>
          <a:ext cx="0" cy="0"/>
          <a:chOff x="0" y="0"/>
          <a:chExt cx="0" cy="0"/>
        </a:xfrm>
      </p:grpSpPr>
      <p:sp>
        <p:nvSpPr>
          <p:cNvPr id="868" name="Google Shape;868;p130"/>
          <p:cNvSpPr txBox="1"/>
          <p:nvPr>
            <p:ph type="title"/>
          </p:nvPr>
        </p:nvSpPr>
        <p:spPr>
          <a:xfrm>
            <a:off x="285925" y="309700"/>
            <a:ext cx="5449500" cy="20553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59. (3626) (Refer to Figure 23, area 3.) What is the floor of the Savannah Class C airspace at the shelf area (outer circle)?</a:t>
            </a:r>
            <a:endParaRPr/>
          </a:p>
        </p:txBody>
      </p:sp>
      <p:sp>
        <p:nvSpPr>
          <p:cNvPr id="869" name="Google Shape;869;p130"/>
          <p:cNvSpPr txBox="1"/>
          <p:nvPr>
            <p:ph idx="1" type="body"/>
          </p:nvPr>
        </p:nvSpPr>
        <p:spPr>
          <a:xfrm>
            <a:off x="364850" y="2364775"/>
            <a:ext cx="5301300" cy="43548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1,300 feet AGL.</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1,300 feet MSL.</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1,700 feet MSL.</a:t>
            </a:r>
            <a:endParaRPr b="0" i="0" u="none" strike="noStrike">
              <a:solidFill>
                <a:srgbClr val="274E13"/>
              </a:solidFill>
              <a:latin typeface="Courier New"/>
              <a:ea typeface="Courier New"/>
              <a:cs typeface="Courier New"/>
              <a:sym typeface="Courier New"/>
            </a:endParaRPr>
          </a:p>
        </p:txBody>
      </p:sp>
      <p:pic>
        <p:nvPicPr>
          <p:cNvPr id="870" name="Google Shape;870;p130"/>
          <p:cNvPicPr preferRelativeResize="0"/>
          <p:nvPr/>
        </p:nvPicPr>
        <p:blipFill>
          <a:blip r:embed="rId3">
            <a:alphaModFix/>
          </a:blip>
          <a:stretch>
            <a:fillRect/>
          </a:stretch>
        </p:blipFill>
        <p:spPr>
          <a:xfrm>
            <a:off x="5887825" y="152400"/>
            <a:ext cx="4681660" cy="6553200"/>
          </a:xfrm>
          <a:prstGeom prst="rect">
            <a:avLst/>
          </a:prstGeom>
          <a:noFill/>
          <a:ln>
            <a:noFill/>
          </a:ln>
        </p:spPr>
      </p:pic>
    </p:spTree>
  </p:cSld>
  <p:clrMapOvr>
    <a:masterClrMapping/>
  </p:clrMapOvr>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4" name="Shape 874"/>
        <p:cNvGrpSpPr/>
        <p:nvPr/>
      </p:nvGrpSpPr>
      <p:grpSpPr>
        <a:xfrm>
          <a:off x="0" y="0"/>
          <a:ext cx="0" cy="0"/>
          <a:chOff x="0" y="0"/>
          <a:chExt cx="0" cy="0"/>
        </a:xfrm>
      </p:grpSpPr>
      <p:sp>
        <p:nvSpPr>
          <p:cNvPr id="875" name="Google Shape;875;p131"/>
          <p:cNvSpPr txBox="1"/>
          <p:nvPr>
            <p:ph type="title"/>
          </p:nvPr>
        </p:nvSpPr>
        <p:spPr>
          <a:xfrm>
            <a:off x="285925" y="309700"/>
            <a:ext cx="5449500" cy="20553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59. (3626) (Refer to Figure 23, area 3.) What is the floor of the Savannah Class C airspace at the shelf area (outer circle)?</a:t>
            </a:r>
            <a:endParaRPr/>
          </a:p>
        </p:txBody>
      </p:sp>
      <p:sp>
        <p:nvSpPr>
          <p:cNvPr id="876" name="Google Shape;876;p131"/>
          <p:cNvSpPr txBox="1"/>
          <p:nvPr>
            <p:ph idx="1" type="body"/>
          </p:nvPr>
        </p:nvSpPr>
        <p:spPr>
          <a:xfrm>
            <a:off x="364850" y="2364775"/>
            <a:ext cx="5301300" cy="43548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1,300 feet AGL.</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1,300 feet MSL.</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1,700 feet MSL.</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Within the outer magenta circle of Savannah Class C airspace, there is a number 41 directly above the number 13. These depict the floor and ceiling of the Class C airspace; the floor being 1,300 feet MSL and the ceiling being 4,100 feet MSL.</a:t>
            </a:r>
            <a:endParaRPr b="0" i="0" u="none" strike="noStrike">
              <a:solidFill>
                <a:srgbClr val="274E13"/>
              </a:solidFill>
              <a:latin typeface="Courier New"/>
              <a:ea typeface="Courier New"/>
              <a:cs typeface="Courier New"/>
              <a:sym typeface="Courier New"/>
            </a:endParaRPr>
          </a:p>
        </p:txBody>
      </p:sp>
      <p:pic>
        <p:nvPicPr>
          <p:cNvPr id="877" name="Google Shape;877;p131"/>
          <p:cNvPicPr preferRelativeResize="0"/>
          <p:nvPr/>
        </p:nvPicPr>
        <p:blipFill>
          <a:blip r:embed="rId3">
            <a:alphaModFix/>
          </a:blip>
          <a:stretch>
            <a:fillRect/>
          </a:stretch>
        </p:blipFill>
        <p:spPr>
          <a:xfrm>
            <a:off x="5887825" y="152400"/>
            <a:ext cx="4681660" cy="6553200"/>
          </a:xfrm>
          <a:prstGeom prst="rect">
            <a:avLst/>
          </a:prstGeom>
          <a:noFill/>
          <a:ln>
            <a:noFill/>
          </a:ln>
        </p:spPr>
      </p:pic>
    </p:spTree>
  </p:cSld>
  <p:clrMapOvr>
    <a:masterClrMapping/>
  </p:clrMapOvr>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1" name="Shape 881"/>
        <p:cNvGrpSpPr/>
        <p:nvPr/>
      </p:nvGrpSpPr>
      <p:grpSpPr>
        <a:xfrm>
          <a:off x="0" y="0"/>
          <a:ext cx="0" cy="0"/>
          <a:chOff x="0" y="0"/>
          <a:chExt cx="0" cy="0"/>
        </a:xfrm>
      </p:grpSpPr>
      <p:sp>
        <p:nvSpPr>
          <p:cNvPr id="882" name="Google Shape;882;p132"/>
          <p:cNvSpPr txBox="1"/>
          <p:nvPr>
            <p:ph type="title"/>
          </p:nvPr>
        </p:nvSpPr>
        <p:spPr>
          <a:xfrm>
            <a:off x="378300" y="205800"/>
            <a:ext cx="5126100" cy="22860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60. (3627) (Refer to Figure 20, area 1.) What minimum radio equipment is required to land and take off at Norfolk International?</a:t>
            </a:r>
            <a:endParaRPr/>
          </a:p>
        </p:txBody>
      </p:sp>
      <p:sp>
        <p:nvSpPr>
          <p:cNvPr id="883" name="Google Shape;883;p132"/>
          <p:cNvSpPr txBox="1"/>
          <p:nvPr>
            <p:ph idx="1" type="body"/>
          </p:nvPr>
        </p:nvSpPr>
        <p:spPr>
          <a:xfrm>
            <a:off x="551475" y="2664975"/>
            <a:ext cx="4953000" cy="37638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Mode C transponder and omnireceiver.</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Mode C transponder and two-way radio.</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Mode C transponder, omnireceiver, and DME.</a:t>
            </a:r>
            <a:endParaRPr/>
          </a:p>
        </p:txBody>
      </p:sp>
      <p:pic>
        <p:nvPicPr>
          <p:cNvPr id="884" name="Google Shape;884;p132"/>
          <p:cNvPicPr preferRelativeResize="0"/>
          <p:nvPr/>
        </p:nvPicPr>
        <p:blipFill>
          <a:blip r:embed="rId3">
            <a:alphaModFix/>
          </a:blip>
          <a:stretch>
            <a:fillRect/>
          </a:stretch>
        </p:blipFill>
        <p:spPr>
          <a:xfrm>
            <a:off x="5656875" y="152400"/>
            <a:ext cx="4681660" cy="65532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5"/>
          <p:cNvSpPr txBox="1"/>
          <p:nvPr>
            <p:ph type="title"/>
          </p:nvPr>
        </p:nvSpPr>
        <p:spPr>
          <a:xfrm>
            <a:off x="320575" y="64925"/>
            <a:ext cx="5160600" cy="24846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6. (3068.2) (Refer to figure 20, area 1.) The NALF Fentress (NFE) Airport is in what type of airspace?</a:t>
            </a:r>
            <a:endParaRPr/>
          </a:p>
        </p:txBody>
      </p:sp>
      <p:sp>
        <p:nvSpPr>
          <p:cNvPr id="164" name="Google Shape;164;p25"/>
          <p:cNvSpPr txBox="1"/>
          <p:nvPr>
            <p:ph idx="1" type="body"/>
          </p:nvPr>
        </p:nvSpPr>
        <p:spPr>
          <a:xfrm>
            <a:off x="320575" y="2942050"/>
            <a:ext cx="5160600" cy="36483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Class C.</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Class E.</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Class G.</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The Nalf Fentress (NFE) airport is halfway between areas 1 and 2 in Figure 20. It is inside a magenta dashed line indicating Class E airspace starts at the surface. Answer (A) is incorrect because Class C airspace is indicated with a solid magenta line. Answer (C) is incorrect because Class G airspace would be indicated with solid (shaded) magenta or blue lines. </a:t>
            </a:r>
            <a:endParaRPr b="0" i="0" u="none" strike="noStrike">
              <a:solidFill>
                <a:srgbClr val="274E13"/>
              </a:solidFill>
              <a:latin typeface="Courier New"/>
              <a:ea typeface="Courier New"/>
              <a:cs typeface="Courier New"/>
              <a:sym typeface="Courier New"/>
            </a:endParaRPr>
          </a:p>
        </p:txBody>
      </p:sp>
      <p:pic>
        <p:nvPicPr>
          <p:cNvPr id="165" name="Google Shape;165;p25"/>
          <p:cNvPicPr preferRelativeResize="0"/>
          <p:nvPr/>
        </p:nvPicPr>
        <p:blipFill>
          <a:blip r:embed="rId3">
            <a:alphaModFix/>
          </a:blip>
          <a:stretch>
            <a:fillRect/>
          </a:stretch>
        </p:blipFill>
        <p:spPr>
          <a:xfrm>
            <a:off x="5633575" y="152400"/>
            <a:ext cx="4681660" cy="6553200"/>
          </a:xfrm>
          <a:prstGeom prst="rect">
            <a:avLst/>
          </a:prstGeom>
          <a:noFill/>
          <a:ln>
            <a:noFill/>
          </a:ln>
        </p:spPr>
      </p:pic>
    </p:spTree>
  </p:cSld>
  <p:clrMapOvr>
    <a:masterClrMapping/>
  </p:clrMapOvr>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8" name="Shape 888"/>
        <p:cNvGrpSpPr/>
        <p:nvPr/>
      </p:nvGrpSpPr>
      <p:grpSpPr>
        <a:xfrm>
          <a:off x="0" y="0"/>
          <a:ext cx="0" cy="0"/>
          <a:chOff x="0" y="0"/>
          <a:chExt cx="0" cy="0"/>
        </a:xfrm>
      </p:grpSpPr>
      <p:sp>
        <p:nvSpPr>
          <p:cNvPr id="889" name="Google Shape;889;p133"/>
          <p:cNvSpPr txBox="1"/>
          <p:nvPr>
            <p:ph type="title"/>
          </p:nvPr>
        </p:nvSpPr>
        <p:spPr>
          <a:xfrm>
            <a:off x="378300" y="205800"/>
            <a:ext cx="5126100" cy="22860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60. (3627) (Refer to Figure 20, area 1.) What minimum radio equipment is required to land and take off at Norfolk International?</a:t>
            </a:r>
            <a:endParaRPr/>
          </a:p>
        </p:txBody>
      </p:sp>
      <p:sp>
        <p:nvSpPr>
          <p:cNvPr id="890" name="Google Shape;890;p133"/>
          <p:cNvSpPr txBox="1"/>
          <p:nvPr>
            <p:ph idx="1" type="body"/>
          </p:nvPr>
        </p:nvSpPr>
        <p:spPr>
          <a:xfrm>
            <a:off x="551475" y="2664975"/>
            <a:ext cx="4953000" cy="37638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Mode C transponder and omnireceiver.</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Mode C transponder and two-way radio.</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Mode C transponder, omnireceiver, and DME.</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Norfolk International is in Class C airspace. To operate within Class C airspace, an aircraft must have two-way communications capability and a Mode C transponder.</a:t>
            </a:r>
            <a:endParaRPr/>
          </a:p>
        </p:txBody>
      </p:sp>
      <p:pic>
        <p:nvPicPr>
          <p:cNvPr id="891" name="Google Shape;891;p133"/>
          <p:cNvPicPr preferRelativeResize="0"/>
          <p:nvPr/>
        </p:nvPicPr>
        <p:blipFill>
          <a:blip r:embed="rId3">
            <a:alphaModFix/>
          </a:blip>
          <a:stretch>
            <a:fillRect/>
          </a:stretch>
        </p:blipFill>
        <p:spPr>
          <a:xfrm>
            <a:off x="5656875" y="152400"/>
            <a:ext cx="4681660" cy="6553200"/>
          </a:xfrm>
          <a:prstGeom prst="rect">
            <a:avLst/>
          </a:prstGeom>
          <a:noFill/>
          <a:ln>
            <a:noFill/>
          </a:ln>
        </p:spPr>
      </p:pic>
    </p:spTree>
  </p:cSld>
  <p:clrMapOvr>
    <a:masterClrMapping/>
  </p:clrMapOvr>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5" name="Shape 895"/>
        <p:cNvGrpSpPr/>
        <p:nvPr/>
      </p:nvGrpSpPr>
      <p:grpSpPr>
        <a:xfrm>
          <a:off x="0" y="0"/>
          <a:ext cx="0" cy="0"/>
          <a:chOff x="0" y="0"/>
          <a:chExt cx="0" cy="0"/>
        </a:xfrm>
      </p:grpSpPr>
      <p:sp>
        <p:nvSpPr>
          <p:cNvPr id="896" name="Google Shape;896;p134"/>
          <p:cNvSpPr txBox="1"/>
          <p:nvPr>
            <p:ph type="title"/>
          </p:nvPr>
        </p:nvSpPr>
        <p:spPr>
          <a:xfrm>
            <a:off x="401375" y="263525"/>
            <a:ext cx="4167900" cy="21360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61. (3628) (Refer to Figure 25.) At which airports is fixed-wing Special VFR not authorized?</a:t>
            </a:r>
            <a:endParaRPr/>
          </a:p>
        </p:txBody>
      </p:sp>
      <p:sp>
        <p:nvSpPr>
          <p:cNvPr id="897" name="Google Shape;897;p134"/>
          <p:cNvSpPr txBox="1"/>
          <p:nvPr>
            <p:ph idx="1" type="body"/>
          </p:nvPr>
        </p:nvSpPr>
        <p:spPr>
          <a:xfrm>
            <a:off x="228200" y="2942050"/>
            <a:ext cx="4341000" cy="3775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Fort Worth Meacham and Fort Worth Spinks.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Dallas-Fort Worth International and Dallas Love Field.</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Addison and Dallas Executive.</a:t>
            </a:r>
            <a:endParaRPr b="0" i="0" u="none" strike="noStrike">
              <a:solidFill>
                <a:srgbClr val="274E13"/>
              </a:solidFill>
              <a:latin typeface="Courier New"/>
              <a:ea typeface="Courier New"/>
              <a:cs typeface="Courier New"/>
              <a:sym typeface="Courier New"/>
            </a:endParaRPr>
          </a:p>
        </p:txBody>
      </p:sp>
      <p:pic>
        <p:nvPicPr>
          <p:cNvPr id="898" name="Google Shape;898;p134"/>
          <p:cNvPicPr preferRelativeResize="0"/>
          <p:nvPr/>
        </p:nvPicPr>
        <p:blipFill>
          <a:blip r:embed="rId3">
            <a:alphaModFix/>
          </a:blip>
          <a:stretch>
            <a:fillRect/>
          </a:stretch>
        </p:blipFill>
        <p:spPr>
          <a:xfrm>
            <a:off x="4721675" y="152400"/>
            <a:ext cx="7317927" cy="5805631"/>
          </a:xfrm>
          <a:prstGeom prst="rect">
            <a:avLst/>
          </a:prstGeom>
          <a:noFill/>
          <a:ln>
            <a:noFill/>
          </a:ln>
        </p:spPr>
      </p:pic>
    </p:spTree>
  </p:cSld>
  <p:clrMapOvr>
    <a:masterClrMapping/>
  </p:clrMapOvr>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2" name="Shape 902"/>
        <p:cNvGrpSpPr/>
        <p:nvPr/>
      </p:nvGrpSpPr>
      <p:grpSpPr>
        <a:xfrm>
          <a:off x="0" y="0"/>
          <a:ext cx="0" cy="0"/>
          <a:chOff x="0" y="0"/>
          <a:chExt cx="0" cy="0"/>
        </a:xfrm>
      </p:grpSpPr>
      <p:sp>
        <p:nvSpPr>
          <p:cNvPr id="903" name="Google Shape;903;p135"/>
          <p:cNvSpPr txBox="1"/>
          <p:nvPr>
            <p:ph type="title"/>
          </p:nvPr>
        </p:nvSpPr>
        <p:spPr>
          <a:xfrm>
            <a:off x="401375" y="263525"/>
            <a:ext cx="4167900" cy="21360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61. (3628) (Refer to Figure 25.) At which airports is fixed-wing Special VFR not authorized?</a:t>
            </a:r>
            <a:endParaRPr/>
          </a:p>
        </p:txBody>
      </p:sp>
      <p:sp>
        <p:nvSpPr>
          <p:cNvPr id="904" name="Google Shape;904;p135"/>
          <p:cNvSpPr txBox="1"/>
          <p:nvPr>
            <p:ph idx="1" type="body"/>
          </p:nvPr>
        </p:nvSpPr>
        <p:spPr>
          <a:xfrm>
            <a:off x="228200" y="2942050"/>
            <a:ext cx="4341000" cy="3775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Fort Worth Meacham and Fort Worth Spinks.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Dallas-Fort Worth International and Dallas Love Field.</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Addison and Dallas Executive.</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Special VFR operations by fixed-wing aircraft are prohibited in some Class B, C, and D airspaces due to the volume of IFR traffic. These airspaces are depicted by the notation 'No SVFR' over the airport information.</a:t>
            </a:r>
            <a:endParaRPr b="0" i="0" u="none" strike="noStrike">
              <a:solidFill>
                <a:srgbClr val="274E13"/>
              </a:solidFill>
              <a:latin typeface="Courier New"/>
              <a:ea typeface="Courier New"/>
              <a:cs typeface="Courier New"/>
              <a:sym typeface="Courier New"/>
            </a:endParaRPr>
          </a:p>
        </p:txBody>
      </p:sp>
      <p:pic>
        <p:nvPicPr>
          <p:cNvPr id="905" name="Google Shape;905;p135"/>
          <p:cNvPicPr preferRelativeResize="0"/>
          <p:nvPr/>
        </p:nvPicPr>
        <p:blipFill>
          <a:blip r:embed="rId3">
            <a:alphaModFix/>
          </a:blip>
          <a:stretch>
            <a:fillRect/>
          </a:stretch>
        </p:blipFill>
        <p:spPr>
          <a:xfrm>
            <a:off x="4721675" y="152400"/>
            <a:ext cx="7317927" cy="5805631"/>
          </a:xfrm>
          <a:prstGeom prst="rect">
            <a:avLst/>
          </a:prstGeom>
          <a:noFill/>
          <a:ln>
            <a:noFill/>
          </a:ln>
        </p:spPr>
      </p:pic>
    </p:spTree>
  </p:cSld>
  <p:clrMapOvr>
    <a:masterClrMapping/>
  </p:clrMapOvr>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9" name="Shape 909"/>
        <p:cNvGrpSpPr/>
        <p:nvPr/>
      </p:nvGrpSpPr>
      <p:grpSpPr>
        <a:xfrm>
          <a:off x="0" y="0"/>
          <a:ext cx="0" cy="0"/>
          <a:chOff x="0" y="0"/>
          <a:chExt cx="0" cy="0"/>
        </a:xfrm>
      </p:grpSpPr>
      <p:sp>
        <p:nvSpPr>
          <p:cNvPr id="910" name="Google Shape;910;p136"/>
          <p:cNvSpPr txBox="1"/>
          <p:nvPr>
            <p:ph type="title"/>
          </p:nvPr>
        </p:nvSpPr>
        <p:spPr>
          <a:xfrm>
            <a:off x="459100" y="298150"/>
            <a:ext cx="5022300" cy="24246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62. (3629) (Refer to Figure 22, area 3.) The vertical limits of that portion of Class E airspace designated as a Federal Airway over Magee Airport are</a:t>
            </a:r>
            <a:endParaRPr/>
          </a:p>
        </p:txBody>
      </p:sp>
      <p:sp>
        <p:nvSpPr>
          <p:cNvPr id="911" name="Google Shape;911;p136"/>
          <p:cNvSpPr txBox="1"/>
          <p:nvPr>
            <p:ph idx="1" type="body"/>
          </p:nvPr>
        </p:nvSpPr>
        <p:spPr>
          <a:xfrm>
            <a:off x="285925" y="3242250"/>
            <a:ext cx="5195400" cy="33138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700 feet MSL to 12,500 feet MSL.</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7,500 feet MSL to 17,999 feet MSL.</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1,200 feet AGL to 17,999 feet MSL.</a:t>
            </a:r>
            <a:endParaRPr/>
          </a:p>
        </p:txBody>
      </p:sp>
      <p:pic>
        <p:nvPicPr>
          <p:cNvPr id="912" name="Google Shape;912;p136"/>
          <p:cNvPicPr preferRelativeResize="0"/>
          <p:nvPr/>
        </p:nvPicPr>
        <p:blipFill>
          <a:blip r:embed="rId3">
            <a:alphaModFix/>
          </a:blip>
          <a:stretch>
            <a:fillRect/>
          </a:stretch>
        </p:blipFill>
        <p:spPr>
          <a:xfrm>
            <a:off x="5633800" y="152400"/>
            <a:ext cx="4681660" cy="6553200"/>
          </a:xfrm>
          <a:prstGeom prst="rect">
            <a:avLst/>
          </a:prstGeom>
          <a:noFill/>
          <a:ln>
            <a:noFill/>
          </a:ln>
        </p:spPr>
      </p:pic>
    </p:spTree>
  </p:cSld>
  <p:clrMapOvr>
    <a:masterClrMapping/>
  </p:clrMapOvr>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6" name="Shape 916"/>
        <p:cNvGrpSpPr/>
        <p:nvPr/>
      </p:nvGrpSpPr>
      <p:grpSpPr>
        <a:xfrm>
          <a:off x="0" y="0"/>
          <a:ext cx="0" cy="0"/>
          <a:chOff x="0" y="0"/>
          <a:chExt cx="0" cy="0"/>
        </a:xfrm>
      </p:grpSpPr>
      <p:sp>
        <p:nvSpPr>
          <p:cNvPr id="917" name="Google Shape;917;p137"/>
          <p:cNvSpPr txBox="1"/>
          <p:nvPr>
            <p:ph type="title"/>
          </p:nvPr>
        </p:nvSpPr>
        <p:spPr>
          <a:xfrm>
            <a:off x="459100" y="298150"/>
            <a:ext cx="5022300" cy="24246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62. (3629) (Refer to Figure 22, area 3.) The vertical limits of that portion of Class E airspace designated as a Federal Airway over Magee Airport are</a:t>
            </a:r>
            <a:endParaRPr/>
          </a:p>
        </p:txBody>
      </p:sp>
      <p:sp>
        <p:nvSpPr>
          <p:cNvPr id="918" name="Google Shape;918;p137"/>
          <p:cNvSpPr txBox="1"/>
          <p:nvPr>
            <p:ph idx="1" type="body"/>
          </p:nvPr>
        </p:nvSpPr>
        <p:spPr>
          <a:xfrm>
            <a:off x="285925" y="3242250"/>
            <a:ext cx="5195400" cy="33138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700 feet MSL to 12,500 feet MSL.</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7,500 feet MSL to 17,999 feet MSL.</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1,200 feet AGL to 17,999 feet MSL.</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The VOR and L/MF Airway System consists of airways designated from 1,200 feet above the surface (in some instances higher) up to, but not including, 18,000 feet MSL.</a:t>
            </a:r>
            <a:endParaRPr/>
          </a:p>
        </p:txBody>
      </p:sp>
      <p:pic>
        <p:nvPicPr>
          <p:cNvPr id="919" name="Google Shape;919;p137"/>
          <p:cNvPicPr preferRelativeResize="0"/>
          <p:nvPr/>
        </p:nvPicPr>
        <p:blipFill>
          <a:blip r:embed="rId3">
            <a:alphaModFix/>
          </a:blip>
          <a:stretch>
            <a:fillRect/>
          </a:stretch>
        </p:blipFill>
        <p:spPr>
          <a:xfrm>
            <a:off x="5633800" y="152400"/>
            <a:ext cx="4681660" cy="6553200"/>
          </a:xfrm>
          <a:prstGeom prst="rect">
            <a:avLst/>
          </a:prstGeom>
          <a:noFill/>
          <a:ln>
            <a:noFill/>
          </a:ln>
        </p:spPr>
      </p:pic>
    </p:spTree>
  </p:cSld>
  <p:clrMapOvr>
    <a:masterClrMapping/>
  </p:clrMapOvr>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3" name="Shape 923"/>
        <p:cNvGrpSpPr/>
        <p:nvPr/>
      </p:nvGrpSpPr>
      <p:grpSpPr>
        <a:xfrm>
          <a:off x="0" y="0"/>
          <a:ext cx="0" cy="0"/>
          <a:chOff x="0" y="0"/>
          <a:chExt cx="0" cy="0"/>
        </a:xfrm>
      </p:grpSpPr>
      <p:sp>
        <p:nvSpPr>
          <p:cNvPr id="924" name="Google Shape;924;p138"/>
          <p:cNvSpPr txBox="1"/>
          <p:nvPr>
            <p:ph type="title"/>
          </p:nvPr>
        </p:nvSpPr>
        <p:spPr>
          <a:xfrm>
            <a:off x="482200" y="367425"/>
            <a:ext cx="5010900" cy="22629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63. (3631) (Refer to Figure 20, area 5.) The CAUTION box denotes what hazard to aircraft?</a:t>
            </a:r>
            <a:endParaRPr/>
          </a:p>
        </p:txBody>
      </p:sp>
      <p:sp>
        <p:nvSpPr>
          <p:cNvPr id="925" name="Google Shape;925;p138"/>
          <p:cNvSpPr txBox="1"/>
          <p:nvPr>
            <p:ph idx="1" type="body"/>
          </p:nvPr>
        </p:nvSpPr>
        <p:spPr>
          <a:xfrm>
            <a:off x="482200" y="3022875"/>
            <a:ext cx="5010900" cy="33828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Unmarked balloon on cable to 3,008 feet MSL.</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Unmarked balloon on cable to 3,008 feet AGL.</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Unmarked blimp hangers at 308 feet MSL.</a:t>
            </a:r>
            <a:endParaRPr b="0" i="0" u="none" strike="noStrike">
              <a:solidFill>
                <a:srgbClr val="274E13"/>
              </a:solidFill>
              <a:latin typeface="Courier New"/>
              <a:ea typeface="Courier New"/>
              <a:cs typeface="Courier New"/>
              <a:sym typeface="Courier New"/>
            </a:endParaRPr>
          </a:p>
        </p:txBody>
      </p:sp>
      <p:pic>
        <p:nvPicPr>
          <p:cNvPr id="926" name="Google Shape;926;p138"/>
          <p:cNvPicPr preferRelativeResize="0"/>
          <p:nvPr/>
        </p:nvPicPr>
        <p:blipFill>
          <a:blip r:embed="rId3">
            <a:alphaModFix/>
          </a:blip>
          <a:stretch>
            <a:fillRect/>
          </a:stretch>
        </p:blipFill>
        <p:spPr>
          <a:xfrm>
            <a:off x="5645500" y="152400"/>
            <a:ext cx="4681660" cy="6553200"/>
          </a:xfrm>
          <a:prstGeom prst="rect">
            <a:avLst/>
          </a:prstGeom>
          <a:noFill/>
          <a:ln>
            <a:noFill/>
          </a:ln>
        </p:spPr>
      </p:pic>
    </p:spTree>
  </p:cSld>
  <p:clrMapOvr>
    <a:masterClrMapping/>
  </p:clrMapOvr>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0" name="Shape 930"/>
        <p:cNvGrpSpPr/>
        <p:nvPr/>
      </p:nvGrpSpPr>
      <p:grpSpPr>
        <a:xfrm>
          <a:off x="0" y="0"/>
          <a:ext cx="0" cy="0"/>
          <a:chOff x="0" y="0"/>
          <a:chExt cx="0" cy="0"/>
        </a:xfrm>
      </p:grpSpPr>
      <p:sp>
        <p:nvSpPr>
          <p:cNvPr id="931" name="Google Shape;931;p139"/>
          <p:cNvSpPr txBox="1"/>
          <p:nvPr>
            <p:ph type="title"/>
          </p:nvPr>
        </p:nvSpPr>
        <p:spPr>
          <a:xfrm>
            <a:off x="482200" y="367425"/>
            <a:ext cx="5010900" cy="22629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63. (3631) (Refer to Figure 20, area 5.) The CAUTION box denotes what hazard to aircraft?</a:t>
            </a:r>
            <a:endParaRPr/>
          </a:p>
        </p:txBody>
      </p:sp>
      <p:sp>
        <p:nvSpPr>
          <p:cNvPr id="932" name="Google Shape;932;p139"/>
          <p:cNvSpPr txBox="1"/>
          <p:nvPr>
            <p:ph idx="1" type="body"/>
          </p:nvPr>
        </p:nvSpPr>
        <p:spPr>
          <a:xfrm>
            <a:off x="482200" y="3022875"/>
            <a:ext cx="5010900" cy="33828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Unmarked balloon on cable to 3,008 feet MSL.</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Unmarked balloon on cable to 3,008 feet AGL.</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Unmarked blimp hangers at 308 feet MSL.</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Reference FAA Legend 1. The boxed caution reads, 'CAUTION: UNMARKED BALLOON ON CABLE TO 3,008 MSL.'</a:t>
            </a:r>
            <a:endParaRPr b="0" i="0" u="none" strike="noStrike">
              <a:solidFill>
                <a:srgbClr val="274E13"/>
              </a:solidFill>
              <a:latin typeface="Courier New"/>
              <a:ea typeface="Courier New"/>
              <a:cs typeface="Courier New"/>
              <a:sym typeface="Courier New"/>
            </a:endParaRPr>
          </a:p>
        </p:txBody>
      </p:sp>
      <p:pic>
        <p:nvPicPr>
          <p:cNvPr id="933" name="Google Shape;933;p139"/>
          <p:cNvPicPr preferRelativeResize="0"/>
          <p:nvPr/>
        </p:nvPicPr>
        <p:blipFill>
          <a:blip r:embed="rId3">
            <a:alphaModFix/>
          </a:blip>
          <a:stretch>
            <a:fillRect/>
          </a:stretch>
        </p:blipFill>
        <p:spPr>
          <a:xfrm>
            <a:off x="5645500" y="152400"/>
            <a:ext cx="4681660" cy="6553200"/>
          </a:xfrm>
          <a:prstGeom prst="rect">
            <a:avLst/>
          </a:prstGeom>
          <a:noFill/>
          <a:ln>
            <a:noFill/>
          </a:ln>
        </p:spPr>
      </p:pic>
    </p:spTree>
  </p:cSld>
  <p:clrMapOvr>
    <a:masterClrMapping/>
  </p:clrMapOvr>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7" name="Shape 937"/>
        <p:cNvGrpSpPr/>
        <p:nvPr/>
      </p:nvGrpSpPr>
      <p:grpSpPr>
        <a:xfrm>
          <a:off x="0" y="0"/>
          <a:ext cx="0" cy="0"/>
          <a:chOff x="0" y="0"/>
          <a:chExt cx="0" cy="0"/>
        </a:xfrm>
      </p:grpSpPr>
      <p:sp>
        <p:nvSpPr>
          <p:cNvPr id="938" name="Google Shape;938;p140"/>
          <p:cNvSpPr txBox="1"/>
          <p:nvPr>
            <p:ph type="title"/>
          </p:nvPr>
        </p:nvSpPr>
        <p:spPr>
          <a:xfrm>
            <a:off x="320700" y="194250"/>
            <a:ext cx="5160600" cy="2528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64. (3632) (Refer to Figure 20, area 2.) The flag symbol at Lake Drummond represents a</a:t>
            </a:r>
            <a:endParaRPr/>
          </a:p>
        </p:txBody>
      </p:sp>
      <p:sp>
        <p:nvSpPr>
          <p:cNvPr id="939" name="Google Shape;939;p140"/>
          <p:cNvSpPr txBox="1"/>
          <p:nvPr>
            <p:ph idx="1" type="body"/>
          </p:nvPr>
        </p:nvSpPr>
        <p:spPr>
          <a:xfrm>
            <a:off x="320575" y="2884325"/>
            <a:ext cx="5160600" cy="35790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compulsory reporting point for Norfolk Class C airspace.</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compulsory reporting point for Hampton Roads Airport.</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visual checkpoint used to identify position for initial callup to Norfolk Approach Control.</a:t>
            </a:r>
            <a:endParaRPr b="0" i="0" u="none" strike="noStrike">
              <a:solidFill>
                <a:srgbClr val="274E13"/>
              </a:solidFill>
              <a:latin typeface="Courier New"/>
              <a:ea typeface="Courier New"/>
              <a:cs typeface="Courier New"/>
              <a:sym typeface="Courier New"/>
            </a:endParaRPr>
          </a:p>
        </p:txBody>
      </p:sp>
      <p:pic>
        <p:nvPicPr>
          <p:cNvPr id="940" name="Google Shape;940;p140"/>
          <p:cNvPicPr preferRelativeResize="0"/>
          <p:nvPr/>
        </p:nvPicPr>
        <p:blipFill>
          <a:blip r:embed="rId3">
            <a:alphaModFix/>
          </a:blip>
          <a:stretch>
            <a:fillRect/>
          </a:stretch>
        </p:blipFill>
        <p:spPr>
          <a:xfrm>
            <a:off x="5633700" y="152400"/>
            <a:ext cx="4681660" cy="6553200"/>
          </a:xfrm>
          <a:prstGeom prst="rect">
            <a:avLst/>
          </a:prstGeom>
          <a:noFill/>
          <a:ln>
            <a:noFill/>
          </a:ln>
        </p:spPr>
      </p:pic>
    </p:spTree>
  </p:cSld>
  <p:clrMapOvr>
    <a:masterClrMapping/>
  </p:clrMapOvr>
</p:sld>
</file>

<file path=ppt/slides/slide1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4" name="Shape 944"/>
        <p:cNvGrpSpPr/>
        <p:nvPr/>
      </p:nvGrpSpPr>
      <p:grpSpPr>
        <a:xfrm>
          <a:off x="0" y="0"/>
          <a:ext cx="0" cy="0"/>
          <a:chOff x="0" y="0"/>
          <a:chExt cx="0" cy="0"/>
        </a:xfrm>
      </p:grpSpPr>
      <p:sp>
        <p:nvSpPr>
          <p:cNvPr id="945" name="Google Shape;945;p141"/>
          <p:cNvSpPr txBox="1"/>
          <p:nvPr>
            <p:ph type="title"/>
          </p:nvPr>
        </p:nvSpPr>
        <p:spPr>
          <a:xfrm>
            <a:off x="320700" y="194250"/>
            <a:ext cx="5160600" cy="2528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64. (3632) (Refer to Figure 20, area 2.) The flag symbol at Lake Drummond represents a</a:t>
            </a:r>
            <a:endParaRPr/>
          </a:p>
        </p:txBody>
      </p:sp>
      <p:sp>
        <p:nvSpPr>
          <p:cNvPr id="946" name="Google Shape;946;p141"/>
          <p:cNvSpPr txBox="1"/>
          <p:nvPr>
            <p:ph idx="1" type="body"/>
          </p:nvPr>
        </p:nvSpPr>
        <p:spPr>
          <a:xfrm>
            <a:off x="320575" y="2884325"/>
            <a:ext cx="5160600" cy="35790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compulsory reporting point for Norfolk Class C airspace.</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compulsory reporting point for Hampton Roads Airport.</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visual checkpoint used to identify position for initial callup to Norfolk Approach Control.</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Reference FAA Legend 1. The flag symbol represents a visual checkpoint used to identify position for initial callup to Norfolk Approach Control.</a:t>
            </a:r>
            <a:endParaRPr b="0" i="0" u="none" strike="noStrike">
              <a:solidFill>
                <a:srgbClr val="274E13"/>
              </a:solidFill>
              <a:latin typeface="Courier New"/>
              <a:ea typeface="Courier New"/>
              <a:cs typeface="Courier New"/>
              <a:sym typeface="Courier New"/>
            </a:endParaRPr>
          </a:p>
        </p:txBody>
      </p:sp>
      <p:pic>
        <p:nvPicPr>
          <p:cNvPr id="947" name="Google Shape;947;p141"/>
          <p:cNvPicPr preferRelativeResize="0"/>
          <p:nvPr/>
        </p:nvPicPr>
        <p:blipFill>
          <a:blip r:embed="rId3">
            <a:alphaModFix/>
          </a:blip>
          <a:stretch>
            <a:fillRect/>
          </a:stretch>
        </p:blipFill>
        <p:spPr>
          <a:xfrm>
            <a:off x="5633700" y="152400"/>
            <a:ext cx="4681660" cy="6553200"/>
          </a:xfrm>
          <a:prstGeom prst="rect">
            <a:avLst/>
          </a:prstGeom>
          <a:noFill/>
          <a:ln>
            <a:noFill/>
          </a:ln>
        </p:spPr>
      </p:pic>
    </p:spTree>
  </p:cSld>
  <p:clrMapOvr>
    <a:masterClrMapping/>
  </p:clrMapOvr>
</p:sld>
</file>

<file path=ppt/slides/slide1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1" name="Shape 951"/>
        <p:cNvGrpSpPr/>
        <p:nvPr/>
      </p:nvGrpSpPr>
      <p:grpSpPr>
        <a:xfrm>
          <a:off x="0" y="0"/>
          <a:ext cx="0" cy="0"/>
          <a:chOff x="0" y="0"/>
          <a:chExt cx="0" cy="0"/>
        </a:xfrm>
      </p:grpSpPr>
      <p:sp>
        <p:nvSpPr>
          <p:cNvPr id="952" name="Google Shape;952;p142"/>
          <p:cNvSpPr txBox="1"/>
          <p:nvPr>
            <p:ph type="title"/>
          </p:nvPr>
        </p:nvSpPr>
        <p:spPr>
          <a:xfrm>
            <a:off x="424475" y="355875"/>
            <a:ext cx="5068500" cy="25632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65. (3633) (Refer to Figure 20, area 2.) The elevation of the Chesapeake Regional Airport is</a:t>
            </a:r>
            <a:endParaRPr/>
          </a:p>
        </p:txBody>
      </p:sp>
      <p:sp>
        <p:nvSpPr>
          <p:cNvPr id="953" name="Google Shape;953;p142"/>
          <p:cNvSpPr txBox="1"/>
          <p:nvPr>
            <p:ph idx="1" type="body"/>
          </p:nvPr>
        </p:nvSpPr>
        <p:spPr>
          <a:xfrm>
            <a:off x="262850" y="3311525"/>
            <a:ext cx="5230200" cy="32328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19 feet.</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55 feet.</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230 feet.</a:t>
            </a:r>
            <a:endParaRPr b="0" i="0" u="none" strike="noStrike">
              <a:solidFill>
                <a:srgbClr val="274E13"/>
              </a:solidFill>
              <a:latin typeface="Courier New"/>
              <a:ea typeface="Courier New"/>
              <a:cs typeface="Courier New"/>
              <a:sym typeface="Courier New"/>
            </a:endParaRPr>
          </a:p>
        </p:txBody>
      </p:sp>
      <p:pic>
        <p:nvPicPr>
          <p:cNvPr id="954" name="Google Shape;954;p142"/>
          <p:cNvPicPr preferRelativeResize="0"/>
          <p:nvPr/>
        </p:nvPicPr>
        <p:blipFill>
          <a:blip r:embed="rId3">
            <a:alphaModFix/>
          </a:blip>
          <a:stretch>
            <a:fillRect/>
          </a:stretch>
        </p:blipFill>
        <p:spPr>
          <a:xfrm>
            <a:off x="5645450" y="152400"/>
            <a:ext cx="4681660" cy="65532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7. (3069) Normal VFR operations in Class D airspace with an operating control tower require the ceiling and visibility to be at least</a:t>
            </a:r>
            <a:endParaRPr/>
          </a:p>
        </p:txBody>
      </p:sp>
      <p:sp>
        <p:nvSpPr>
          <p:cNvPr id="171" name="Google Shape;171;p2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1,000 feet and 1 mile.</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1,000 feet and 3 miles.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2,500 feet and 3 miles.</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1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8" name="Shape 958"/>
        <p:cNvGrpSpPr/>
        <p:nvPr/>
      </p:nvGrpSpPr>
      <p:grpSpPr>
        <a:xfrm>
          <a:off x="0" y="0"/>
          <a:ext cx="0" cy="0"/>
          <a:chOff x="0" y="0"/>
          <a:chExt cx="0" cy="0"/>
        </a:xfrm>
      </p:grpSpPr>
      <p:sp>
        <p:nvSpPr>
          <p:cNvPr id="959" name="Google Shape;959;p143"/>
          <p:cNvSpPr txBox="1"/>
          <p:nvPr>
            <p:ph type="title"/>
          </p:nvPr>
        </p:nvSpPr>
        <p:spPr>
          <a:xfrm>
            <a:off x="424475" y="355875"/>
            <a:ext cx="5068500" cy="25632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65. (3633) (Refer to Figure 20, area 2.) The elevation of the Chesapeake Regional Airport is</a:t>
            </a:r>
            <a:endParaRPr/>
          </a:p>
        </p:txBody>
      </p:sp>
      <p:sp>
        <p:nvSpPr>
          <p:cNvPr id="960" name="Google Shape;960;p143"/>
          <p:cNvSpPr txBox="1"/>
          <p:nvPr>
            <p:ph idx="1" type="body"/>
          </p:nvPr>
        </p:nvSpPr>
        <p:spPr>
          <a:xfrm>
            <a:off x="262850" y="3311525"/>
            <a:ext cx="5230200" cy="32328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19 feet.</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55 feet.</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230 feet.</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Reference FAA Legend 1. The airport elevation is noted in the airport information, beneath the airport symbol. The elevation of Chesapeake Regional Airport is 19 feet.</a:t>
            </a:r>
            <a:endParaRPr b="0" i="0" u="none" strike="noStrike">
              <a:solidFill>
                <a:srgbClr val="274E13"/>
              </a:solidFill>
              <a:latin typeface="Courier New"/>
              <a:ea typeface="Courier New"/>
              <a:cs typeface="Courier New"/>
              <a:sym typeface="Courier New"/>
            </a:endParaRPr>
          </a:p>
        </p:txBody>
      </p:sp>
      <p:pic>
        <p:nvPicPr>
          <p:cNvPr id="961" name="Google Shape;961;p143"/>
          <p:cNvPicPr preferRelativeResize="0"/>
          <p:nvPr/>
        </p:nvPicPr>
        <p:blipFill>
          <a:blip r:embed="rId3">
            <a:alphaModFix/>
          </a:blip>
          <a:stretch>
            <a:fillRect/>
          </a:stretch>
        </p:blipFill>
        <p:spPr>
          <a:xfrm>
            <a:off x="5645450" y="152400"/>
            <a:ext cx="4681660" cy="6553200"/>
          </a:xfrm>
          <a:prstGeom prst="rect">
            <a:avLst/>
          </a:prstGeom>
          <a:noFill/>
          <a:ln>
            <a:noFill/>
          </a:ln>
        </p:spPr>
      </p:pic>
    </p:spTree>
  </p:cSld>
  <p:clrMapOvr>
    <a:masterClrMapping/>
  </p:clrMapOvr>
</p:sld>
</file>

<file path=ppt/slides/slide1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5" name="Shape 965"/>
        <p:cNvGrpSpPr/>
        <p:nvPr/>
      </p:nvGrpSpPr>
      <p:grpSpPr>
        <a:xfrm>
          <a:off x="0" y="0"/>
          <a:ext cx="0" cy="0"/>
          <a:chOff x="0" y="0"/>
          <a:chExt cx="0" cy="0"/>
        </a:xfrm>
      </p:grpSpPr>
      <p:sp>
        <p:nvSpPr>
          <p:cNvPr id="966" name="Google Shape;966;p144"/>
          <p:cNvSpPr txBox="1"/>
          <p:nvPr>
            <p:ph type="title"/>
          </p:nvPr>
        </p:nvSpPr>
        <p:spPr>
          <a:xfrm>
            <a:off x="470700" y="367425"/>
            <a:ext cx="5045400" cy="23205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66. (3634) (Refer to Figure 21.) The terrain elevation of the light tan area between Minot (area 1) and Audubon Lake (area 2) varies from</a:t>
            </a:r>
            <a:endParaRPr/>
          </a:p>
        </p:txBody>
      </p:sp>
      <p:sp>
        <p:nvSpPr>
          <p:cNvPr id="967" name="Google Shape;967;p144"/>
          <p:cNvSpPr txBox="1"/>
          <p:nvPr>
            <p:ph idx="1" type="body"/>
          </p:nvPr>
        </p:nvSpPr>
        <p:spPr>
          <a:xfrm>
            <a:off x="470650" y="2838150"/>
            <a:ext cx="5045400" cy="35445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sea level to 2,000 feet MSL.</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2,000 feet to 2,500 feet MSL.</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2,000 feet to 2,700 feet MSL.</a:t>
            </a:r>
            <a:endParaRPr b="0" i="0" u="none" strike="noStrike">
              <a:solidFill>
                <a:srgbClr val="274E13"/>
              </a:solidFill>
              <a:latin typeface="Courier New"/>
              <a:ea typeface="Courier New"/>
              <a:cs typeface="Courier New"/>
              <a:sym typeface="Courier New"/>
            </a:endParaRPr>
          </a:p>
        </p:txBody>
      </p:sp>
      <p:pic>
        <p:nvPicPr>
          <p:cNvPr id="968" name="Google Shape;968;p144"/>
          <p:cNvPicPr preferRelativeResize="0"/>
          <p:nvPr/>
        </p:nvPicPr>
        <p:blipFill>
          <a:blip r:embed="rId3">
            <a:alphaModFix/>
          </a:blip>
          <a:stretch>
            <a:fillRect/>
          </a:stretch>
        </p:blipFill>
        <p:spPr>
          <a:xfrm>
            <a:off x="5668500" y="152400"/>
            <a:ext cx="4681660" cy="6553200"/>
          </a:xfrm>
          <a:prstGeom prst="rect">
            <a:avLst/>
          </a:prstGeom>
          <a:noFill/>
          <a:ln>
            <a:noFill/>
          </a:ln>
        </p:spPr>
      </p:pic>
    </p:spTree>
  </p:cSld>
  <p:clrMapOvr>
    <a:masterClrMapping/>
  </p:clrMapOvr>
</p:sld>
</file>

<file path=ppt/slides/slide1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2" name="Shape 972"/>
        <p:cNvGrpSpPr/>
        <p:nvPr/>
      </p:nvGrpSpPr>
      <p:grpSpPr>
        <a:xfrm>
          <a:off x="0" y="0"/>
          <a:ext cx="0" cy="0"/>
          <a:chOff x="0" y="0"/>
          <a:chExt cx="0" cy="0"/>
        </a:xfrm>
      </p:grpSpPr>
      <p:sp>
        <p:nvSpPr>
          <p:cNvPr id="973" name="Google Shape;973;p145"/>
          <p:cNvSpPr txBox="1"/>
          <p:nvPr>
            <p:ph type="title"/>
          </p:nvPr>
        </p:nvSpPr>
        <p:spPr>
          <a:xfrm>
            <a:off x="470700" y="367425"/>
            <a:ext cx="5045400" cy="23205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66. (3634) (Refer to Figure 21.) The terrain elevation of the light tan area between Minot (area 1) and Audubon Lake (area 2) varies from</a:t>
            </a:r>
            <a:endParaRPr/>
          </a:p>
        </p:txBody>
      </p:sp>
      <p:sp>
        <p:nvSpPr>
          <p:cNvPr id="974" name="Google Shape;974;p145"/>
          <p:cNvSpPr txBox="1"/>
          <p:nvPr>
            <p:ph idx="1" type="body"/>
          </p:nvPr>
        </p:nvSpPr>
        <p:spPr>
          <a:xfrm>
            <a:off x="470650" y="2838150"/>
            <a:ext cx="5045400" cy="35445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sea level to 2,000 feet MSL.</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2,000 feet to 2,500 feet MSL.</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2,000 feet to 2,700 feet MSL.</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Reference FAA Legend 1. The contour line which borders the tan area is labeled 2,000 feet. There are no higher contour levels depicted inside the tan area. Answer (A) is incorrect because the light tan area indicates between 2,000-3,000 ft MSL. Answer (C) is incorrect because contour intervals are 500 ft, not 700.</a:t>
            </a:r>
            <a:endParaRPr b="0" i="0" u="none" strike="noStrike">
              <a:solidFill>
                <a:srgbClr val="274E13"/>
              </a:solidFill>
              <a:latin typeface="Courier New"/>
              <a:ea typeface="Courier New"/>
              <a:cs typeface="Courier New"/>
              <a:sym typeface="Courier New"/>
            </a:endParaRPr>
          </a:p>
        </p:txBody>
      </p:sp>
      <p:pic>
        <p:nvPicPr>
          <p:cNvPr id="975" name="Google Shape;975;p145"/>
          <p:cNvPicPr preferRelativeResize="0"/>
          <p:nvPr/>
        </p:nvPicPr>
        <p:blipFill>
          <a:blip r:embed="rId3">
            <a:alphaModFix/>
          </a:blip>
          <a:stretch>
            <a:fillRect/>
          </a:stretch>
        </p:blipFill>
        <p:spPr>
          <a:xfrm>
            <a:off x="5668500" y="152400"/>
            <a:ext cx="4681660" cy="6553200"/>
          </a:xfrm>
          <a:prstGeom prst="rect">
            <a:avLst/>
          </a:prstGeom>
          <a:noFill/>
          <a:ln>
            <a:noFill/>
          </a:ln>
        </p:spPr>
      </p:pic>
    </p:spTree>
  </p:cSld>
  <p:clrMapOvr>
    <a:masterClrMapping/>
  </p:clrMapOvr>
</p:sld>
</file>

<file path=ppt/slides/slide1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9" name="Shape 979"/>
        <p:cNvGrpSpPr/>
        <p:nvPr/>
      </p:nvGrpSpPr>
      <p:grpSpPr>
        <a:xfrm>
          <a:off x="0" y="0"/>
          <a:ext cx="0" cy="0"/>
          <a:chOff x="0" y="0"/>
          <a:chExt cx="0" cy="0"/>
        </a:xfrm>
      </p:grpSpPr>
      <p:sp>
        <p:nvSpPr>
          <p:cNvPr id="980" name="Google Shape;980;p146"/>
          <p:cNvSpPr txBox="1"/>
          <p:nvPr>
            <p:ph type="title"/>
          </p:nvPr>
        </p:nvSpPr>
        <p:spPr>
          <a:xfrm>
            <a:off x="320575" y="286600"/>
            <a:ext cx="5160900" cy="2447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67. (3635) (Refer to Figure 21.) Which public use airports depicted are indicated as having fuel?</a:t>
            </a:r>
            <a:endParaRPr/>
          </a:p>
        </p:txBody>
      </p:sp>
      <p:sp>
        <p:nvSpPr>
          <p:cNvPr id="981" name="Google Shape;981;p146"/>
          <p:cNvSpPr txBox="1"/>
          <p:nvPr>
            <p:ph idx="1" type="body"/>
          </p:nvPr>
        </p:nvSpPr>
        <p:spPr>
          <a:xfrm>
            <a:off x="378300" y="3207600"/>
            <a:ext cx="5103300" cy="33135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Minot Intl. (area 1) and Garrison (area 2).</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Minot Intl. (area 1).</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Mercer County Regional Airport (area 3).</a:t>
            </a:r>
            <a:endParaRPr b="0" i="0" u="none" strike="noStrike">
              <a:solidFill>
                <a:srgbClr val="274E13"/>
              </a:solidFill>
              <a:latin typeface="Courier New"/>
              <a:ea typeface="Courier New"/>
              <a:cs typeface="Courier New"/>
              <a:sym typeface="Courier New"/>
            </a:endParaRPr>
          </a:p>
        </p:txBody>
      </p:sp>
      <p:pic>
        <p:nvPicPr>
          <p:cNvPr id="982" name="Google Shape;982;p146"/>
          <p:cNvPicPr preferRelativeResize="0"/>
          <p:nvPr/>
        </p:nvPicPr>
        <p:blipFill>
          <a:blip r:embed="rId3">
            <a:alphaModFix/>
          </a:blip>
          <a:stretch>
            <a:fillRect/>
          </a:stretch>
        </p:blipFill>
        <p:spPr>
          <a:xfrm>
            <a:off x="5991700" y="475675"/>
            <a:ext cx="4681660" cy="6553200"/>
          </a:xfrm>
          <a:prstGeom prst="rect">
            <a:avLst/>
          </a:prstGeom>
          <a:noFill/>
          <a:ln>
            <a:noFill/>
          </a:ln>
        </p:spPr>
      </p:pic>
    </p:spTree>
  </p:cSld>
  <p:clrMapOvr>
    <a:masterClrMapping/>
  </p:clrMapOvr>
</p:sld>
</file>

<file path=ppt/slides/slide1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6" name="Shape 986"/>
        <p:cNvGrpSpPr/>
        <p:nvPr/>
      </p:nvGrpSpPr>
      <p:grpSpPr>
        <a:xfrm>
          <a:off x="0" y="0"/>
          <a:ext cx="0" cy="0"/>
          <a:chOff x="0" y="0"/>
          <a:chExt cx="0" cy="0"/>
        </a:xfrm>
      </p:grpSpPr>
      <p:sp>
        <p:nvSpPr>
          <p:cNvPr id="987" name="Google Shape;987;p147"/>
          <p:cNvSpPr txBox="1"/>
          <p:nvPr>
            <p:ph type="title"/>
          </p:nvPr>
        </p:nvSpPr>
        <p:spPr>
          <a:xfrm>
            <a:off x="320575" y="286600"/>
            <a:ext cx="5160900" cy="2447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67. (3635) (Refer to Figure 21.) Which public use airports depicted are indicated as having fuel?</a:t>
            </a:r>
            <a:endParaRPr/>
          </a:p>
        </p:txBody>
      </p:sp>
      <p:sp>
        <p:nvSpPr>
          <p:cNvPr id="988" name="Google Shape;988;p147"/>
          <p:cNvSpPr txBox="1"/>
          <p:nvPr>
            <p:ph idx="1" type="body"/>
          </p:nvPr>
        </p:nvSpPr>
        <p:spPr>
          <a:xfrm>
            <a:off x="378300" y="3207600"/>
            <a:ext cx="5103300" cy="33135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Minot Intl. (area 1) and Garrison (area 2).</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Minot Intl. (area 1).</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Mercer County Regional Airport (area 3).</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Reference FAA Legend 1. Minot International Airport is depicted as having fuel, as indicated by the ticks around the basic airport symbol.</a:t>
            </a:r>
            <a:endParaRPr b="0" i="0" u="none" strike="noStrike">
              <a:solidFill>
                <a:srgbClr val="274E13"/>
              </a:solidFill>
              <a:latin typeface="Courier New"/>
              <a:ea typeface="Courier New"/>
              <a:cs typeface="Courier New"/>
              <a:sym typeface="Courier New"/>
            </a:endParaRPr>
          </a:p>
        </p:txBody>
      </p:sp>
      <p:pic>
        <p:nvPicPr>
          <p:cNvPr id="989" name="Google Shape;989;p147"/>
          <p:cNvPicPr preferRelativeResize="0"/>
          <p:nvPr/>
        </p:nvPicPr>
        <p:blipFill>
          <a:blip r:embed="rId3">
            <a:alphaModFix/>
          </a:blip>
          <a:stretch>
            <a:fillRect/>
          </a:stretch>
        </p:blipFill>
        <p:spPr>
          <a:xfrm>
            <a:off x="5991700" y="475675"/>
            <a:ext cx="4681660" cy="6553200"/>
          </a:xfrm>
          <a:prstGeom prst="rect">
            <a:avLst/>
          </a:prstGeom>
          <a:noFill/>
          <a:ln>
            <a:noFill/>
          </a:ln>
        </p:spPr>
      </p:pic>
    </p:spTree>
  </p:cSld>
  <p:clrMapOvr>
    <a:masterClrMapping/>
  </p:clrMapOvr>
</p:sld>
</file>

<file path=ppt/slides/slide1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3" name="Shape 993"/>
        <p:cNvGrpSpPr/>
        <p:nvPr/>
      </p:nvGrpSpPr>
      <p:grpSpPr>
        <a:xfrm>
          <a:off x="0" y="0"/>
          <a:ext cx="0" cy="0"/>
          <a:chOff x="0" y="0"/>
          <a:chExt cx="0" cy="0"/>
        </a:xfrm>
      </p:grpSpPr>
      <p:sp>
        <p:nvSpPr>
          <p:cNvPr id="994" name="Google Shape;994;p148"/>
          <p:cNvSpPr txBox="1"/>
          <p:nvPr>
            <p:ph type="title"/>
          </p:nvPr>
        </p:nvSpPr>
        <p:spPr>
          <a:xfrm>
            <a:off x="251300" y="240425"/>
            <a:ext cx="5206800" cy="23553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68. (3636) (Refer to Figure 23.) The flag symbols at Statesboro Bullock County Airport, Claxton-Evans County Airport, and Ridgeland Airport are</a:t>
            </a:r>
            <a:endParaRPr/>
          </a:p>
        </p:txBody>
      </p:sp>
      <p:sp>
        <p:nvSpPr>
          <p:cNvPr id="995" name="Google Shape;995;p148"/>
          <p:cNvSpPr txBox="1"/>
          <p:nvPr>
            <p:ph idx="1" type="body"/>
          </p:nvPr>
        </p:nvSpPr>
        <p:spPr>
          <a:xfrm>
            <a:off x="436025" y="3115250"/>
            <a:ext cx="5068500" cy="33597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outer boundaries of Savannah Class C airspace.</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airports with special traffic patterns.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visual checkpoints to identify position for initial callup prior to entering Savannah Class C airspace.</a:t>
            </a:r>
            <a:endParaRPr b="0" i="0" u="none" strike="noStrike">
              <a:solidFill>
                <a:srgbClr val="274E13"/>
              </a:solidFill>
              <a:latin typeface="Courier New"/>
              <a:ea typeface="Courier New"/>
              <a:cs typeface="Courier New"/>
              <a:sym typeface="Courier New"/>
            </a:endParaRPr>
          </a:p>
        </p:txBody>
      </p:sp>
      <p:pic>
        <p:nvPicPr>
          <p:cNvPr id="996" name="Google Shape;996;p148"/>
          <p:cNvPicPr preferRelativeResize="0"/>
          <p:nvPr/>
        </p:nvPicPr>
        <p:blipFill>
          <a:blip r:embed="rId3">
            <a:alphaModFix/>
          </a:blip>
          <a:stretch>
            <a:fillRect/>
          </a:stretch>
        </p:blipFill>
        <p:spPr>
          <a:xfrm>
            <a:off x="5656925" y="152400"/>
            <a:ext cx="4681660" cy="6553200"/>
          </a:xfrm>
          <a:prstGeom prst="rect">
            <a:avLst/>
          </a:prstGeom>
          <a:noFill/>
          <a:ln>
            <a:noFill/>
          </a:ln>
        </p:spPr>
      </p:pic>
    </p:spTree>
  </p:cSld>
  <p:clrMapOvr>
    <a:masterClrMapping/>
  </p:clrMapOvr>
</p:sld>
</file>

<file path=ppt/slides/slide1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0" name="Shape 1000"/>
        <p:cNvGrpSpPr/>
        <p:nvPr/>
      </p:nvGrpSpPr>
      <p:grpSpPr>
        <a:xfrm>
          <a:off x="0" y="0"/>
          <a:ext cx="0" cy="0"/>
          <a:chOff x="0" y="0"/>
          <a:chExt cx="0" cy="0"/>
        </a:xfrm>
      </p:grpSpPr>
      <p:sp>
        <p:nvSpPr>
          <p:cNvPr id="1001" name="Google Shape;1001;p149"/>
          <p:cNvSpPr txBox="1"/>
          <p:nvPr>
            <p:ph type="title"/>
          </p:nvPr>
        </p:nvSpPr>
        <p:spPr>
          <a:xfrm>
            <a:off x="251300" y="240425"/>
            <a:ext cx="5206800" cy="23553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68. (3636) (Refer to Figure 23.) The flag symbols at Statesboro Bullock County Airport, Claxton-Evans County Airport, and Ridgeland Airport are</a:t>
            </a:r>
            <a:endParaRPr/>
          </a:p>
        </p:txBody>
      </p:sp>
      <p:sp>
        <p:nvSpPr>
          <p:cNvPr id="1002" name="Google Shape;1002;p149"/>
          <p:cNvSpPr txBox="1"/>
          <p:nvPr>
            <p:ph idx="1" type="body"/>
          </p:nvPr>
        </p:nvSpPr>
        <p:spPr>
          <a:xfrm>
            <a:off x="436025" y="3115250"/>
            <a:ext cx="5068500" cy="33597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outer boundaries of Savannah Class C airspace.</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airports with special traffic patterns.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visual checkpoints to identify position for initial callup prior to entering Savannah Class C airspace.</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Reference FAA Legend 1. 'Visual check point' is the name for the flag symbol.</a:t>
            </a:r>
            <a:endParaRPr b="0" i="0" u="none" strike="noStrike">
              <a:solidFill>
                <a:srgbClr val="274E13"/>
              </a:solidFill>
              <a:latin typeface="Courier New"/>
              <a:ea typeface="Courier New"/>
              <a:cs typeface="Courier New"/>
              <a:sym typeface="Courier New"/>
            </a:endParaRPr>
          </a:p>
        </p:txBody>
      </p:sp>
      <p:pic>
        <p:nvPicPr>
          <p:cNvPr id="1003" name="Google Shape;1003;p149"/>
          <p:cNvPicPr preferRelativeResize="0"/>
          <p:nvPr/>
        </p:nvPicPr>
        <p:blipFill>
          <a:blip r:embed="rId3">
            <a:alphaModFix/>
          </a:blip>
          <a:stretch>
            <a:fillRect/>
          </a:stretch>
        </p:blipFill>
        <p:spPr>
          <a:xfrm>
            <a:off x="5656925" y="152400"/>
            <a:ext cx="4681660" cy="6553200"/>
          </a:xfrm>
          <a:prstGeom prst="rect">
            <a:avLst/>
          </a:prstGeom>
          <a:noFill/>
          <a:ln>
            <a:noFill/>
          </a:ln>
        </p:spPr>
      </p:pic>
    </p:spTree>
  </p:cSld>
  <p:clrMapOvr>
    <a:masterClrMapping/>
  </p:clrMapOvr>
</p:sld>
</file>

<file path=ppt/slides/slide1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7" name="Shape 1007"/>
        <p:cNvGrpSpPr/>
        <p:nvPr/>
      </p:nvGrpSpPr>
      <p:grpSpPr>
        <a:xfrm>
          <a:off x="0" y="0"/>
          <a:ext cx="0" cy="0"/>
          <a:chOff x="0" y="0"/>
          <a:chExt cx="0" cy="0"/>
        </a:xfrm>
      </p:grpSpPr>
      <p:sp>
        <p:nvSpPr>
          <p:cNvPr id="1008" name="Google Shape;1008;p150"/>
          <p:cNvSpPr txBox="1"/>
          <p:nvPr>
            <p:ph type="title"/>
          </p:nvPr>
        </p:nvSpPr>
        <p:spPr>
          <a:xfrm>
            <a:off x="262850" y="194250"/>
            <a:ext cx="5218500" cy="26670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69. (3637) (Refer to Figure 23, area 3.) What is the height of the lighted obstacle approximately 6 nautical miles southwest of Savannah International?</a:t>
            </a:r>
            <a:endParaRPr/>
          </a:p>
        </p:txBody>
      </p:sp>
      <p:sp>
        <p:nvSpPr>
          <p:cNvPr id="1009" name="Google Shape;1009;p150"/>
          <p:cNvSpPr txBox="1"/>
          <p:nvPr>
            <p:ph idx="1" type="body"/>
          </p:nvPr>
        </p:nvSpPr>
        <p:spPr>
          <a:xfrm>
            <a:off x="378300" y="3057525"/>
            <a:ext cx="5103000" cy="3475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1,500 feet MSL.</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1,531 feet AGL.</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1,548 feet MSL.</a:t>
            </a:r>
            <a:endParaRPr/>
          </a:p>
        </p:txBody>
      </p:sp>
      <p:pic>
        <p:nvPicPr>
          <p:cNvPr id="1010" name="Google Shape;1010;p150"/>
          <p:cNvPicPr preferRelativeResize="0"/>
          <p:nvPr/>
        </p:nvPicPr>
        <p:blipFill>
          <a:blip r:embed="rId3">
            <a:alphaModFix/>
          </a:blip>
          <a:stretch>
            <a:fillRect/>
          </a:stretch>
        </p:blipFill>
        <p:spPr>
          <a:xfrm>
            <a:off x="5633750" y="152400"/>
            <a:ext cx="4681660" cy="6553200"/>
          </a:xfrm>
          <a:prstGeom prst="rect">
            <a:avLst/>
          </a:prstGeom>
          <a:noFill/>
          <a:ln>
            <a:noFill/>
          </a:ln>
        </p:spPr>
      </p:pic>
    </p:spTree>
  </p:cSld>
  <p:clrMapOvr>
    <a:masterClrMapping/>
  </p:clrMapOvr>
</p:sld>
</file>

<file path=ppt/slides/slide1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4" name="Shape 1014"/>
        <p:cNvGrpSpPr/>
        <p:nvPr/>
      </p:nvGrpSpPr>
      <p:grpSpPr>
        <a:xfrm>
          <a:off x="0" y="0"/>
          <a:ext cx="0" cy="0"/>
          <a:chOff x="0" y="0"/>
          <a:chExt cx="0" cy="0"/>
        </a:xfrm>
      </p:grpSpPr>
      <p:sp>
        <p:nvSpPr>
          <p:cNvPr id="1015" name="Google Shape;1015;p151"/>
          <p:cNvSpPr txBox="1"/>
          <p:nvPr>
            <p:ph type="title"/>
          </p:nvPr>
        </p:nvSpPr>
        <p:spPr>
          <a:xfrm>
            <a:off x="262850" y="194250"/>
            <a:ext cx="5218500" cy="26670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69. (3637) (Refer to Figure 23, area 3.) What is the height of the lighted obstacle approximately 6 nautical miles southwest of Savannah International?</a:t>
            </a:r>
            <a:endParaRPr/>
          </a:p>
        </p:txBody>
      </p:sp>
      <p:sp>
        <p:nvSpPr>
          <p:cNvPr id="1016" name="Google Shape;1016;p151"/>
          <p:cNvSpPr txBox="1"/>
          <p:nvPr>
            <p:ph idx="1" type="body"/>
          </p:nvPr>
        </p:nvSpPr>
        <p:spPr>
          <a:xfrm>
            <a:off x="378300" y="3057525"/>
            <a:ext cx="5103000" cy="3475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1,500 feet MSL.</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1,531 feet AGL.</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1,548 feet MSL.</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Reference FAA Legend 1. The top number, printed in bold, is the height of the obstruction above mean sea level. The second number, printed in parentheses, is the height of the obstruction above ground level. The obstruction is shown as 1,548 feet MSL and 1,534 feet AGL.</a:t>
            </a:r>
            <a:endParaRPr/>
          </a:p>
        </p:txBody>
      </p:sp>
      <p:pic>
        <p:nvPicPr>
          <p:cNvPr id="1017" name="Google Shape;1017;p151"/>
          <p:cNvPicPr preferRelativeResize="0"/>
          <p:nvPr/>
        </p:nvPicPr>
        <p:blipFill>
          <a:blip r:embed="rId3">
            <a:alphaModFix/>
          </a:blip>
          <a:stretch>
            <a:fillRect/>
          </a:stretch>
        </p:blipFill>
        <p:spPr>
          <a:xfrm>
            <a:off x="5633750" y="152400"/>
            <a:ext cx="4681660" cy="6553200"/>
          </a:xfrm>
          <a:prstGeom prst="rect">
            <a:avLst/>
          </a:prstGeom>
          <a:noFill/>
          <a:ln>
            <a:noFill/>
          </a:ln>
        </p:spPr>
      </p:pic>
    </p:spTree>
  </p:cSld>
  <p:clrMapOvr>
    <a:masterClrMapping/>
  </p:clrMapOvr>
</p:sld>
</file>

<file path=ppt/slides/slide1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1" name="Shape 1021"/>
        <p:cNvGrpSpPr/>
        <p:nvPr/>
      </p:nvGrpSpPr>
      <p:grpSpPr>
        <a:xfrm>
          <a:off x="0" y="0"/>
          <a:ext cx="0" cy="0"/>
          <a:chOff x="0" y="0"/>
          <a:chExt cx="0" cy="0"/>
        </a:xfrm>
      </p:grpSpPr>
      <p:sp>
        <p:nvSpPr>
          <p:cNvPr id="1022" name="Google Shape;1022;p15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70. (3637.1) Which is true concerning the blue and magenta colors used to depict airports on Sectional Aeronautical Charts?</a:t>
            </a:r>
            <a:endParaRPr/>
          </a:p>
        </p:txBody>
      </p:sp>
      <p:sp>
        <p:nvSpPr>
          <p:cNvPr id="1023" name="Google Shape;1023;p15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Airports with control towers underlying Class A, B, and C airspace are shown in blue, Class D and E airspace are magenta.</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Airports with control towers underlying Class C, D, and E airspace are shown in magenta.</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Airports with control towers underlying Class B, C, D, and E airspace are shown in blue.</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7. (3069) Normal VFR operations in Class D airspace with an operating control tower require the ceiling and visibility to be at least</a:t>
            </a:r>
            <a:endParaRPr/>
          </a:p>
        </p:txBody>
      </p:sp>
      <p:sp>
        <p:nvSpPr>
          <p:cNvPr id="177" name="Google Shape;177;p2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1,000 feet and 1 mile.</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1,000 feet and 3 miles.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2,500 feet and 3 miles.</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Except as provided in 14 CFR 91.157, no person may operate an aircraft, under VFR, within the lateral boundaries of the surface areas of Class B, Class C, Class D, or Class E airspace designated for an airport when the ceiling is less than 1,000 feet. The flight visibility and cloud clearance for VFR operations in Class D airspace is 3 SM visibility, and 500 feet below, 1,000 feet above, 2,000 feet horizontal from all clouds.</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1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7" name="Shape 1027"/>
        <p:cNvGrpSpPr/>
        <p:nvPr/>
      </p:nvGrpSpPr>
      <p:grpSpPr>
        <a:xfrm>
          <a:off x="0" y="0"/>
          <a:ext cx="0" cy="0"/>
          <a:chOff x="0" y="0"/>
          <a:chExt cx="0" cy="0"/>
        </a:xfrm>
      </p:grpSpPr>
      <p:sp>
        <p:nvSpPr>
          <p:cNvPr id="1028" name="Google Shape;1028;p15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70. (3637.1) Which is true concerning the blue and magenta colors used to depict airports on Sectional Aeronautical Charts?</a:t>
            </a:r>
            <a:endParaRPr/>
          </a:p>
        </p:txBody>
      </p:sp>
      <p:sp>
        <p:nvSpPr>
          <p:cNvPr id="1029" name="Google Shape;1029;p15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Airports with control towers underlying Class A, B, and C airspace are shown in blue, Class D and E airspace are magenta.</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Airports with control towers underlying Class C, D, and E airspace are shown in magenta.</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Airports with control towers underlying Class B, C, D, and E airspace are shown in blue.</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Reference FAA Legend 1. Airports having control towers are shown in blue, all others in magenta. Answer (A) is incorrect because Class A airspace is not depicted on a Sectional; Class C airspace is magenta; and Class E airspace is both blue and magenta depending on where the floor of the airspace starts. Answer (B) is incorrect because airports with control towers are shown in blue.</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1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3" name="Shape 1033"/>
        <p:cNvGrpSpPr/>
        <p:nvPr/>
      </p:nvGrpSpPr>
      <p:grpSpPr>
        <a:xfrm>
          <a:off x="0" y="0"/>
          <a:ext cx="0" cy="0"/>
          <a:chOff x="0" y="0"/>
          <a:chExt cx="0" cy="0"/>
        </a:xfrm>
      </p:grpSpPr>
      <p:sp>
        <p:nvSpPr>
          <p:cNvPr id="1034" name="Google Shape;1034;p154"/>
          <p:cNvSpPr txBox="1"/>
          <p:nvPr>
            <p:ph type="title"/>
          </p:nvPr>
        </p:nvSpPr>
        <p:spPr>
          <a:xfrm>
            <a:off x="343650" y="263525"/>
            <a:ext cx="5160900" cy="28056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667"/>
              <a:buNone/>
            </a:pPr>
            <a:r>
              <a:rPr b="0" i="0" lang="en-US" u="none" strike="noStrike">
                <a:latin typeface="Times New Roman"/>
                <a:ea typeface="Times New Roman"/>
                <a:cs typeface="Times New Roman"/>
                <a:sym typeface="Times New Roman"/>
              </a:rPr>
              <a:t>71. (3638) (Refer to Figure 23, area 3.) The top of the group obstruction approximately 11 nautical miles from the Savannah VORTAC on the 009° radial is</a:t>
            </a:r>
            <a:endParaRPr b="0" i="0" u="none" strike="noStrike">
              <a:solidFill>
                <a:srgbClr val="000000"/>
              </a:solidFill>
              <a:latin typeface="Courier New"/>
              <a:ea typeface="Courier New"/>
              <a:cs typeface="Courier New"/>
              <a:sym typeface="Courier New"/>
            </a:endParaRPr>
          </a:p>
        </p:txBody>
      </p:sp>
      <p:sp>
        <p:nvSpPr>
          <p:cNvPr id="1035" name="Google Shape;1035;p154"/>
          <p:cNvSpPr txBox="1"/>
          <p:nvPr>
            <p:ph idx="1" type="body"/>
          </p:nvPr>
        </p:nvSpPr>
        <p:spPr>
          <a:xfrm>
            <a:off x="412925" y="3149875"/>
            <a:ext cx="5091600" cy="33483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400 feet AGL.</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454 feet MSL.</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432 feet MSL.</a:t>
            </a:r>
            <a:endParaRPr b="0" i="0" u="none" strike="noStrike">
              <a:solidFill>
                <a:srgbClr val="274E13"/>
              </a:solidFill>
              <a:latin typeface="Courier New"/>
              <a:ea typeface="Courier New"/>
              <a:cs typeface="Courier New"/>
              <a:sym typeface="Courier New"/>
            </a:endParaRPr>
          </a:p>
        </p:txBody>
      </p:sp>
      <p:pic>
        <p:nvPicPr>
          <p:cNvPr id="1036" name="Google Shape;1036;p154"/>
          <p:cNvPicPr preferRelativeResize="0"/>
          <p:nvPr/>
        </p:nvPicPr>
        <p:blipFill>
          <a:blip r:embed="rId3">
            <a:alphaModFix/>
          </a:blip>
          <a:stretch>
            <a:fillRect/>
          </a:stretch>
        </p:blipFill>
        <p:spPr>
          <a:xfrm>
            <a:off x="5656950" y="152400"/>
            <a:ext cx="4681660" cy="6553200"/>
          </a:xfrm>
          <a:prstGeom prst="rect">
            <a:avLst/>
          </a:prstGeom>
          <a:noFill/>
          <a:ln>
            <a:noFill/>
          </a:ln>
        </p:spPr>
      </p:pic>
    </p:spTree>
  </p:cSld>
  <p:clrMapOvr>
    <a:masterClrMapping/>
  </p:clrMapOvr>
</p:sld>
</file>

<file path=ppt/slides/slide1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0" name="Shape 1040"/>
        <p:cNvGrpSpPr/>
        <p:nvPr/>
      </p:nvGrpSpPr>
      <p:grpSpPr>
        <a:xfrm>
          <a:off x="0" y="0"/>
          <a:ext cx="0" cy="0"/>
          <a:chOff x="0" y="0"/>
          <a:chExt cx="0" cy="0"/>
        </a:xfrm>
      </p:grpSpPr>
      <p:sp>
        <p:nvSpPr>
          <p:cNvPr id="1041" name="Google Shape;1041;p155"/>
          <p:cNvSpPr txBox="1"/>
          <p:nvPr>
            <p:ph type="title"/>
          </p:nvPr>
        </p:nvSpPr>
        <p:spPr>
          <a:xfrm>
            <a:off x="343650" y="263525"/>
            <a:ext cx="5160900" cy="28056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667"/>
              <a:buNone/>
            </a:pPr>
            <a:r>
              <a:rPr b="0" i="0" lang="en-US" u="none" strike="noStrike">
                <a:latin typeface="Times New Roman"/>
                <a:ea typeface="Times New Roman"/>
                <a:cs typeface="Times New Roman"/>
                <a:sym typeface="Times New Roman"/>
              </a:rPr>
              <a:t>71. (3638) (Refer to Figure 23, area 3.) The top of the group obstruction approximately 11 nautical miles from the Savannah VORTAC on the 009° radial is</a:t>
            </a:r>
            <a:endParaRPr b="0" i="0" u="none" strike="noStrike">
              <a:solidFill>
                <a:srgbClr val="000000"/>
              </a:solidFill>
              <a:latin typeface="Courier New"/>
              <a:ea typeface="Courier New"/>
              <a:cs typeface="Courier New"/>
              <a:sym typeface="Courier New"/>
            </a:endParaRPr>
          </a:p>
        </p:txBody>
      </p:sp>
      <p:sp>
        <p:nvSpPr>
          <p:cNvPr id="1042" name="Google Shape;1042;p155"/>
          <p:cNvSpPr txBox="1"/>
          <p:nvPr>
            <p:ph idx="1" type="body"/>
          </p:nvPr>
        </p:nvSpPr>
        <p:spPr>
          <a:xfrm>
            <a:off x="412925" y="3149875"/>
            <a:ext cx="5091600" cy="33483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400 feet AGL.</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454 feet MSL.</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432 feet MSL.</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Reference FAA Legend 1. On Figure 24, area 3, the group obstruction near the 009 deg radial has the word "stacks" below "454." The bold number (454) indicates the height of the obstruction above mean sea level.</a:t>
            </a:r>
            <a:endParaRPr b="0" i="0" u="none" strike="noStrike">
              <a:solidFill>
                <a:srgbClr val="274E13"/>
              </a:solidFill>
              <a:latin typeface="Courier New"/>
              <a:ea typeface="Courier New"/>
              <a:cs typeface="Courier New"/>
              <a:sym typeface="Courier New"/>
            </a:endParaRPr>
          </a:p>
        </p:txBody>
      </p:sp>
      <p:pic>
        <p:nvPicPr>
          <p:cNvPr id="1043" name="Google Shape;1043;p155"/>
          <p:cNvPicPr preferRelativeResize="0"/>
          <p:nvPr/>
        </p:nvPicPr>
        <p:blipFill>
          <a:blip r:embed="rId3">
            <a:alphaModFix/>
          </a:blip>
          <a:stretch>
            <a:fillRect/>
          </a:stretch>
        </p:blipFill>
        <p:spPr>
          <a:xfrm>
            <a:off x="5656950" y="152400"/>
            <a:ext cx="4681660" cy="6553200"/>
          </a:xfrm>
          <a:prstGeom prst="rect">
            <a:avLst/>
          </a:prstGeom>
          <a:noFill/>
          <a:ln>
            <a:noFill/>
          </a:ln>
        </p:spPr>
      </p:pic>
    </p:spTree>
  </p:cSld>
  <p:clrMapOvr>
    <a:masterClrMapping/>
  </p:clrMapOvr>
</p:sld>
</file>

<file path=ppt/slides/slide1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7" name="Shape 1047"/>
        <p:cNvGrpSpPr/>
        <p:nvPr/>
      </p:nvGrpSpPr>
      <p:grpSpPr>
        <a:xfrm>
          <a:off x="0" y="0"/>
          <a:ext cx="0" cy="0"/>
          <a:chOff x="0" y="0"/>
          <a:chExt cx="0" cy="0"/>
        </a:xfrm>
      </p:grpSpPr>
      <p:sp>
        <p:nvSpPr>
          <p:cNvPr id="1048" name="Google Shape;1048;p156"/>
          <p:cNvSpPr txBox="1"/>
          <p:nvPr>
            <p:ph type="title"/>
          </p:nvPr>
        </p:nvSpPr>
        <p:spPr>
          <a:xfrm>
            <a:off x="309025" y="240425"/>
            <a:ext cx="4272000" cy="3059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667"/>
              <a:buNone/>
            </a:pPr>
            <a:r>
              <a:rPr b="0" i="0" lang="en-US" u="none" strike="noStrike">
                <a:latin typeface="Times New Roman"/>
                <a:ea typeface="Times New Roman"/>
                <a:cs typeface="Times New Roman"/>
                <a:sym typeface="Times New Roman"/>
              </a:rPr>
              <a:t>72. (3639) (Refer to Figure 24, area 1.) What minimum altitude is necessary to vertically clear the obstacle on the northeast side of Airpark East Airport by 500 feet?</a:t>
            </a:r>
            <a:endParaRPr/>
          </a:p>
        </p:txBody>
      </p:sp>
      <p:sp>
        <p:nvSpPr>
          <p:cNvPr id="1049" name="Google Shape;1049;p156"/>
          <p:cNvSpPr txBox="1"/>
          <p:nvPr>
            <p:ph idx="1" type="body"/>
          </p:nvPr>
        </p:nvSpPr>
        <p:spPr>
          <a:xfrm>
            <a:off x="170475" y="3426976"/>
            <a:ext cx="4410600" cy="32211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1,010 feet MSL</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1,273 feet MSL.</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1,283 feet MSL.</a:t>
            </a:r>
            <a:endParaRPr b="0" i="0" u="none" strike="noStrike">
              <a:solidFill>
                <a:srgbClr val="274E13"/>
              </a:solidFill>
              <a:latin typeface="Courier New"/>
              <a:ea typeface="Courier New"/>
              <a:cs typeface="Courier New"/>
              <a:sym typeface="Courier New"/>
            </a:endParaRPr>
          </a:p>
        </p:txBody>
      </p:sp>
      <p:pic>
        <p:nvPicPr>
          <p:cNvPr id="1050" name="Google Shape;1050;p156"/>
          <p:cNvPicPr preferRelativeResize="0"/>
          <p:nvPr/>
        </p:nvPicPr>
        <p:blipFill>
          <a:blip r:embed="rId3">
            <a:alphaModFix/>
          </a:blip>
          <a:stretch>
            <a:fillRect/>
          </a:stretch>
        </p:blipFill>
        <p:spPr>
          <a:xfrm>
            <a:off x="4733475" y="152400"/>
            <a:ext cx="7306124" cy="5796267"/>
          </a:xfrm>
          <a:prstGeom prst="rect">
            <a:avLst/>
          </a:prstGeom>
          <a:noFill/>
          <a:ln>
            <a:noFill/>
          </a:ln>
        </p:spPr>
      </p:pic>
    </p:spTree>
  </p:cSld>
  <p:clrMapOvr>
    <a:masterClrMapping/>
  </p:clrMapOvr>
</p:sld>
</file>

<file path=ppt/slides/slide1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4" name="Shape 1054"/>
        <p:cNvGrpSpPr/>
        <p:nvPr/>
      </p:nvGrpSpPr>
      <p:grpSpPr>
        <a:xfrm>
          <a:off x="0" y="0"/>
          <a:ext cx="0" cy="0"/>
          <a:chOff x="0" y="0"/>
          <a:chExt cx="0" cy="0"/>
        </a:xfrm>
      </p:grpSpPr>
      <p:sp>
        <p:nvSpPr>
          <p:cNvPr id="1055" name="Google Shape;1055;p157"/>
          <p:cNvSpPr txBox="1"/>
          <p:nvPr>
            <p:ph type="title"/>
          </p:nvPr>
        </p:nvSpPr>
        <p:spPr>
          <a:xfrm>
            <a:off x="309025" y="240425"/>
            <a:ext cx="4272000" cy="3059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667"/>
              <a:buNone/>
            </a:pPr>
            <a:r>
              <a:rPr b="0" i="0" lang="en-US" u="none" strike="noStrike">
                <a:latin typeface="Times New Roman"/>
                <a:ea typeface="Times New Roman"/>
                <a:cs typeface="Times New Roman"/>
                <a:sym typeface="Times New Roman"/>
              </a:rPr>
              <a:t>72. (3639) (Refer to Figure 24, area 1.) What minimum altitude is necessary to vertically clear the obstacle on the northeast side of Airpark East Airport by 500 feet?</a:t>
            </a:r>
            <a:endParaRPr/>
          </a:p>
        </p:txBody>
      </p:sp>
      <p:sp>
        <p:nvSpPr>
          <p:cNvPr id="1056" name="Google Shape;1056;p157"/>
          <p:cNvSpPr txBox="1"/>
          <p:nvPr>
            <p:ph idx="1" type="body"/>
          </p:nvPr>
        </p:nvSpPr>
        <p:spPr>
          <a:xfrm>
            <a:off x="170475" y="3426976"/>
            <a:ext cx="4410600" cy="32211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1,010 feet MSL</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1,273 feet MSL.</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1,283 feet MSL.</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The elevation of the top of the obstacle is shown as 773 feet MSL. Add the 500-foot vertical clearance specified by the question to the height (MSL) of the obstacle: 773 feet MSL + 500 = 1,273 feet MSL minimum altitude</a:t>
            </a:r>
            <a:endParaRPr b="0" i="0" u="none" strike="noStrike">
              <a:solidFill>
                <a:srgbClr val="274E13"/>
              </a:solidFill>
              <a:latin typeface="Courier New"/>
              <a:ea typeface="Courier New"/>
              <a:cs typeface="Courier New"/>
              <a:sym typeface="Courier New"/>
            </a:endParaRPr>
          </a:p>
        </p:txBody>
      </p:sp>
      <p:pic>
        <p:nvPicPr>
          <p:cNvPr id="1057" name="Google Shape;1057;p157"/>
          <p:cNvPicPr preferRelativeResize="0"/>
          <p:nvPr/>
        </p:nvPicPr>
        <p:blipFill>
          <a:blip r:embed="rId3">
            <a:alphaModFix/>
          </a:blip>
          <a:stretch>
            <a:fillRect/>
          </a:stretch>
        </p:blipFill>
        <p:spPr>
          <a:xfrm>
            <a:off x="4733475" y="152400"/>
            <a:ext cx="7306124" cy="5796267"/>
          </a:xfrm>
          <a:prstGeom prst="rect">
            <a:avLst/>
          </a:prstGeom>
          <a:noFill/>
          <a:ln>
            <a:noFill/>
          </a:ln>
        </p:spPr>
      </p:pic>
    </p:spTree>
  </p:cSld>
  <p:clrMapOvr>
    <a:masterClrMapping/>
  </p:clrMapOvr>
</p:sld>
</file>

<file path=ppt/slides/slide1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1" name="Shape 1061"/>
        <p:cNvGrpSpPr/>
        <p:nvPr/>
      </p:nvGrpSpPr>
      <p:grpSpPr>
        <a:xfrm>
          <a:off x="0" y="0"/>
          <a:ext cx="0" cy="0"/>
          <a:chOff x="0" y="0"/>
          <a:chExt cx="0" cy="0"/>
        </a:xfrm>
      </p:grpSpPr>
      <p:sp>
        <p:nvSpPr>
          <p:cNvPr id="1062" name="Google Shape;1062;p158"/>
          <p:cNvSpPr txBox="1"/>
          <p:nvPr>
            <p:ph type="title"/>
          </p:nvPr>
        </p:nvSpPr>
        <p:spPr>
          <a:xfrm>
            <a:off x="285900" y="228875"/>
            <a:ext cx="4294800" cy="27363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73. (3640) (Refer to Figure 24, area 2.) What minimum altitude is necessary to vertically clear the obstacle on the southeast side of Winnsboro Airport by 500 feet?</a:t>
            </a:r>
            <a:endParaRPr/>
          </a:p>
        </p:txBody>
      </p:sp>
      <p:sp>
        <p:nvSpPr>
          <p:cNvPr id="1063" name="Google Shape;1063;p158"/>
          <p:cNvSpPr txBox="1"/>
          <p:nvPr>
            <p:ph idx="1" type="body"/>
          </p:nvPr>
        </p:nvSpPr>
        <p:spPr>
          <a:xfrm>
            <a:off x="285925" y="3519325"/>
            <a:ext cx="4294800" cy="3094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823 feet MSL.</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1,013 feet MSL.</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1,403 feet MSL.</a:t>
            </a:r>
            <a:endParaRPr b="0" i="0" u="none" strike="noStrike">
              <a:solidFill>
                <a:srgbClr val="274E13"/>
              </a:solidFill>
              <a:latin typeface="Courier New"/>
              <a:ea typeface="Courier New"/>
              <a:cs typeface="Courier New"/>
              <a:sym typeface="Courier New"/>
            </a:endParaRPr>
          </a:p>
        </p:txBody>
      </p:sp>
      <p:pic>
        <p:nvPicPr>
          <p:cNvPr id="1064" name="Google Shape;1064;p158"/>
          <p:cNvPicPr preferRelativeResize="0"/>
          <p:nvPr/>
        </p:nvPicPr>
        <p:blipFill>
          <a:blip r:embed="rId3">
            <a:alphaModFix/>
          </a:blip>
          <a:stretch>
            <a:fillRect/>
          </a:stretch>
        </p:blipFill>
        <p:spPr>
          <a:xfrm>
            <a:off x="4733125" y="152400"/>
            <a:ext cx="7306476" cy="5796547"/>
          </a:xfrm>
          <a:prstGeom prst="rect">
            <a:avLst/>
          </a:prstGeom>
          <a:noFill/>
          <a:ln>
            <a:noFill/>
          </a:ln>
        </p:spPr>
      </p:pic>
    </p:spTree>
  </p:cSld>
  <p:clrMapOvr>
    <a:masterClrMapping/>
  </p:clrMapOvr>
</p:sld>
</file>

<file path=ppt/slides/slide1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8" name="Shape 1068"/>
        <p:cNvGrpSpPr/>
        <p:nvPr/>
      </p:nvGrpSpPr>
      <p:grpSpPr>
        <a:xfrm>
          <a:off x="0" y="0"/>
          <a:ext cx="0" cy="0"/>
          <a:chOff x="0" y="0"/>
          <a:chExt cx="0" cy="0"/>
        </a:xfrm>
      </p:grpSpPr>
      <p:sp>
        <p:nvSpPr>
          <p:cNvPr id="1069" name="Google Shape;1069;p159"/>
          <p:cNvSpPr txBox="1"/>
          <p:nvPr>
            <p:ph type="title"/>
          </p:nvPr>
        </p:nvSpPr>
        <p:spPr>
          <a:xfrm>
            <a:off x="285900" y="228875"/>
            <a:ext cx="4294800" cy="27363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73. (3640) (Refer to Figure 24, area 2.) What minimum altitude is necessary to vertically clear the obstacle on the southeast side of Winnsboro Airport by 500 feet?</a:t>
            </a:r>
            <a:endParaRPr/>
          </a:p>
        </p:txBody>
      </p:sp>
      <p:sp>
        <p:nvSpPr>
          <p:cNvPr id="1070" name="Google Shape;1070;p159"/>
          <p:cNvSpPr txBox="1"/>
          <p:nvPr>
            <p:ph idx="1" type="body"/>
          </p:nvPr>
        </p:nvSpPr>
        <p:spPr>
          <a:xfrm>
            <a:off x="285925" y="3519325"/>
            <a:ext cx="4294800" cy="3094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823 feet MSL.</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1,013 feet MSL.</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1,403 feet MSL.</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The elevation of the top of the obstacle is shown as 903 feet MSL. Add the 500-foot vertical clearance specified by the question to the height (MSL) of the obstacle: 903 feet MSL + 500 = 1,403 feet MSL</a:t>
            </a:r>
            <a:endParaRPr b="0" i="0" u="none" strike="noStrike">
              <a:solidFill>
                <a:srgbClr val="274E13"/>
              </a:solidFill>
              <a:latin typeface="Courier New"/>
              <a:ea typeface="Courier New"/>
              <a:cs typeface="Courier New"/>
              <a:sym typeface="Courier New"/>
            </a:endParaRPr>
          </a:p>
        </p:txBody>
      </p:sp>
      <p:pic>
        <p:nvPicPr>
          <p:cNvPr id="1071" name="Google Shape;1071;p159"/>
          <p:cNvPicPr preferRelativeResize="0"/>
          <p:nvPr/>
        </p:nvPicPr>
        <p:blipFill>
          <a:blip r:embed="rId3">
            <a:alphaModFix/>
          </a:blip>
          <a:stretch>
            <a:fillRect/>
          </a:stretch>
        </p:blipFill>
        <p:spPr>
          <a:xfrm>
            <a:off x="4733125" y="152400"/>
            <a:ext cx="7306476" cy="5796547"/>
          </a:xfrm>
          <a:prstGeom prst="rect">
            <a:avLst/>
          </a:prstGeom>
          <a:noFill/>
          <a:ln>
            <a:noFill/>
          </a:ln>
        </p:spPr>
      </p:pic>
    </p:spTree>
  </p:cSld>
  <p:clrMapOvr>
    <a:masterClrMapping/>
  </p:clrMapOvr>
</p:sld>
</file>

<file path=ppt/slides/slide1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5" name="Shape 1075"/>
        <p:cNvGrpSpPr/>
        <p:nvPr/>
      </p:nvGrpSpPr>
      <p:grpSpPr>
        <a:xfrm>
          <a:off x="0" y="0"/>
          <a:ext cx="0" cy="0"/>
          <a:chOff x="0" y="0"/>
          <a:chExt cx="0" cy="0"/>
        </a:xfrm>
      </p:grpSpPr>
      <p:sp>
        <p:nvSpPr>
          <p:cNvPr id="1076" name="Google Shape;1076;p160"/>
          <p:cNvSpPr txBox="1"/>
          <p:nvPr>
            <p:ph type="title"/>
          </p:nvPr>
        </p:nvSpPr>
        <p:spPr>
          <a:xfrm>
            <a:off x="297600" y="309700"/>
            <a:ext cx="4317900" cy="25746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1200"/>
              </a:spcAft>
              <a:buSzPts val="2667"/>
              <a:buNone/>
            </a:pPr>
            <a:r>
              <a:rPr b="0" i="0" lang="en-US" u="none" strike="noStrike">
                <a:latin typeface="Times New Roman"/>
                <a:ea typeface="Times New Roman"/>
                <a:cs typeface="Times New Roman"/>
                <a:sym typeface="Times New Roman"/>
              </a:rPr>
              <a:t>74. (3642) (Refer to Figure 25, area 8.) What minimum altitude is required to fly over the Cedar Hill TV towers in the congested area south of Dallas Executive (RBD)?</a:t>
            </a:r>
            <a:endParaRPr/>
          </a:p>
        </p:txBody>
      </p:sp>
      <p:sp>
        <p:nvSpPr>
          <p:cNvPr id="1077" name="Google Shape;1077;p160"/>
          <p:cNvSpPr txBox="1"/>
          <p:nvPr>
            <p:ph idx="1" type="body"/>
          </p:nvPr>
        </p:nvSpPr>
        <p:spPr>
          <a:xfrm>
            <a:off x="297600" y="3588626"/>
            <a:ext cx="4317900" cy="29904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2,655 feet MSL.</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3,549 feet MSL.</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3,449 feet MSL.</a:t>
            </a:r>
            <a:endParaRPr b="0" i="0" u="none" strike="noStrike">
              <a:solidFill>
                <a:srgbClr val="274E13"/>
              </a:solidFill>
              <a:latin typeface="Courier New"/>
              <a:ea typeface="Courier New"/>
              <a:cs typeface="Courier New"/>
              <a:sym typeface="Courier New"/>
            </a:endParaRPr>
          </a:p>
        </p:txBody>
      </p:sp>
      <p:pic>
        <p:nvPicPr>
          <p:cNvPr id="1078" name="Google Shape;1078;p160"/>
          <p:cNvPicPr preferRelativeResize="0"/>
          <p:nvPr/>
        </p:nvPicPr>
        <p:blipFill>
          <a:blip r:embed="rId3">
            <a:alphaModFix/>
          </a:blip>
          <a:stretch>
            <a:fillRect/>
          </a:stretch>
        </p:blipFill>
        <p:spPr>
          <a:xfrm>
            <a:off x="4767900" y="152400"/>
            <a:ext cx="7271702" cy="5768959"/>
          </a:xfrm>
          <a:prstGeom prst="rect">
            <a:avLst/>
          </a:prstGeom>
          <a:noFill/>
          <a:ln>
            <a:noFill/>
          </a:ln>
        </p:spPr>
      </p:pic>
    </p:spTree>
  </p:cSld>
  <p:clrMapOvr>
    <a:masterClrMapping/>
  </p:clrMapOvr>
</p:sld>
</file>

<file path=ppt/slides/slide1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2" name="Shape 1082"/>
        <p:cNvGrpSpPr/>
        <p:nvPr/>
      </p:nvGrpSpPr>
      <p:grpSpPr>
        <a:xfrm>
          <a:off x="0" y="0"/>
          <a:ext cx="0" cy="0"/>
          <a:chOff x="0" y="0"/>
          <a:chExt cx="0" cy="0"/>
        </a:xfrm>
      </p:grpSpPr>
      <p:sp>
        <p:nvSpPr>
          <p:cNvPr id="1083" name="Google Shape;1083;p161"/>
          <p:cNvSpPr txBox="1"/>
          <p:nvPr>
            <p:ph type="title"/>
          </p:nvPr>
        </p:nvSpPr>
        <p:spPr>
          <a:xfrm>
            <a:off x="297600" y="309700"/>
            <a:ext cx="4317900" cy="25746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1200"/>
              </a:spcAft>
              <a:buSzPts val="2667"/>
              <a:buNone/>
            </a:pPr>
            <a:r>
              <a:rPr b="0" i="0" lang="en-US" u="none" strike="noStrike">
                <a:latin typeface="Times New Roman"/>
                <a:ea typeface="Times New Roman"/>
                <a:cs typeface="Times New Roman"/>
                <a:sym typeface="Times New Roman"/>
              </a:rPr>
              <a:t>74. (3642) (Refer to Figure 25, area 8.) What minimum altitude is required to fly over the Cedar Hill TV towers in the congested area south of Dallas Executive (RBD)?</a:t>
            </a:r>
            <a:endParaRPr/>
          </a:p>
        </p:txBody>
      </p:sp>
      <p:sp>
        <p:nvSpPr>
          <p:cNvPr id="1084" name="Google Shape;1084;p161"/>
          <p:cNvSpPr txBox="1"/>
          <p:nvPr>
            <p:ph idx="1" type="body"/>
          </p:nvPr>
        </p:nvSpPr>
        <p:spPr>
          <a:xfrm>
            <a:off x="297475" y="3611701"/>
            <a:ext cx="4317900" cy="29904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2,655 feet MSL.</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3,549 feet MSL.</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3,449 feet MSL.</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The height of the tower is 2,549 MSL. A 1,000-foot clearance is required between obstructions and aircraft over a congested area. 2,549 MSL + 1,000 = 3,549 MSL</a:t>
            </a:r>
            <a:endParaRPr b="0" i="0" u="none" strike="noStrike">
              <a:solidFill>
                <a:srgbClr val="274E13"/>
              </a:solidFill>
              <a:latin typeface="Courier New"/>
              <a:ea typeface="Courier New"/>
              <a:cs typeface="Courier New"/>
              <a:sym typeface="Courier New"/>
            </a:endParaRPr>
          </a:p>
        </p:txBody>
      </p:sp>
      <p:pic>
        <p:nvPicPr>
          <p:cNvPr id="1085" name="Google Shape;1085;p161"/>
          <p:cNvPicPr preferRelativeResize="0"/>
          <p:nvPr/>
        </p:nvPicPr>
        <p:blipFill>
          <a:blip r:embed="rId3">
            <a:alphaModFix/>
          </a:blip>
          <a:stretch>
            <a:fillRect/>
          </a:stretch>
        </p:blipFill>
        <p:spPr>
          <a:xfrm>
            <a:off x="4767900" y="152400"/>
            <a:ext cx="7271702" cy="5768959"/>
          </a:xfrm>
          <a:prstGeom prst="rect">
            <a:avLst/>
          </a:prstGeom>
          <a:noFill/>
          <a:ln>
            <a:noFill/>
          </a:ln>
        </p:spPr>
      </p:pic>
    </p:spTree>
  </p:cSld>
  <p:clrMapOvr>
    <a:masterClrMapping/>
  </p:clrMapOvr>
</p:sld>
</file>

<file path=ppt/slides/slide1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9" name="Shape 1089"/>
        <p:cNvGrpSpPr/>
        <p:nvPr/>
      </p:nvGrpSpPr>
      <p:grpSpPr>
        <a:xfrm>
          <a:off x="0" y="0"/>
          <a:ext cx="0" cy="0"/>
          <a:chOff x="0" y="0"/>
          <a:chExt cx="0" cy="0"/>
        </a:xfrm>
      </p:grpSpPr>
      <p:sp>
        <p:nvSpPr>
          <p:cNvPr id="1090" name="Google Shape;1090;p16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75. (3779) The vertical limit of Class C airspace above the primary airport is normally</a:t>
            </a:r>
            <a:endParaRPr/>
          </a:p>
        </p:txBody>
      </p:sp>
      <p:sp>
        <p:nvSpPr>
          <p:cNvPr id="1091" name="Google Shape;1091;p16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1,200 feet AGL.</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3,000 feet AGL.</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4,000 feet AGL.</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8. (3117) A blue segmented circle on a Sectional Chart depicts which class airspace?</a:t>
            </a:r>
            <a:endParaRPr/>
          </a:p>
        </p:txBody>
      </p:sp>
      <p:sp>
        <p:nvSpPr>
          <p:cNvPr id="183" name="Google Shape;183;p2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Class B.</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Class C.</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Class D.</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1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5" name="Shape 1095"/>
        <p:cNvGrpSpPr/>
        <p:nvPr/>
      </p:nvGrpSpPr>
      <p:grpSpPr>
        <a:xfrm>
          <a:off x="0" y="0"/>
          <a:ext cx="0" cy="0"/>
          <a:chOff x="0" y="0"/>
          <a:chExt cx="0" cy="0"/>
        </a:xfrm>
      </p:grpSpPr>
      <p:sp>
        <p:nvSpPr>
          <p:cNvPr id="1096" name="Google Shape;1096;p16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75. (3779) The vertical limit of Class C airspace above the primary airport is normally</a:t>
            </a:r>
            <a:endParaRPr/>
          </a:p>
        </p:txBody>
      </p:sp>
      <p:sp>
        <p:nvSpPr>
          <p:cNvPr id="1097" name="Google Shape;1097;p16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1,200 feet AGL.</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3,000 feet AGL.</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4,000 feet AGL.</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Class C airspace consists of two circles, both centered on the primary/Class C airspace airport. The surface area has a radius of 5 NM. The shelf area usually has a radius of 10 NM. The airspace of the surface area usually extends from the surface of the Class C airspace airport up to 4,000 feet above that airport. The airspace area between the 5 and 10 NM rings usually begins at a height of 1,200 feet AGL and extends to the same altitude cap as the inner circle. These dimensions may be varied to meet individual situations.</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1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1" name="Shape 1101"/>
        <p:cNvGrpSpPr/>
        <p:nvPr/>
      </p:nvGrpSpPr>
      <p:grpSpPr>
        <a:xfrm>
          <a:off x="0" y="0"/>
          <a:ext cx="0" cy="0"/>
          <a:chOff x="0" y="0"/>
          <a:chExt cx="0" cy="0"/>
        </a:xfrm>
      </p:grpSpPr>
      <p:sp>
        <p:nvSpPr>
          <p:cNvPr id="1102" name="Google Shape;1102;p16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76. (3780) The radius of the procedural Outer Area of Class C airspace is normally</a:t>
            </a:r>
            <a:endParaRPr/>
          </a:p>
        </p:txBody>
      </p:sp>
      <p:sp>
        <p:nvSpPr>
          <p:cNvPr id="1103" name="Google Shape;1103;p16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10 NM.</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20 NM.</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30 NM.</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1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7" name="Shape 1107"/>
        <p:cNvGrpSpPr/>
        <p:nvPr/>
      </p:nvGrpSpPr>
      <p:grpSpPr>
        <a:xfrm>
          <a:off x="0" y="0"/>
          <a:ext cx="0" cy="0"/>
          <a:chOff x="0" y="0"/>
          <a:chExt cx="0" cy="0"/>
        </a:xfrm>
      </p:grpSpPr>
      <p:sp>
        <p:nvSpPr>
          <p:cNvPr id="1108" name="Google Shape;1108;p16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76. (3780) The radius of the procedural Outer Area of Class C airspace is normally</a:t>
            </a:r>
            <a:endParaRPr/>
          </a:p>
        </p:txBody>
      </p:sp>
      <p:sp>
        <p:nvSpPr>
          <p:cNvPr id="1109" name="Google Shape;1109;p165"/>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10 NM.</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20 NM.</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30 NM.</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The normal radius of the outer area will be 20 NM.</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1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3" name="Shape 1113"/>
        <p:cNvGrpSpPr/>
        <p:nvPr/>
      </p:nvGrpSpPr>
      <p:grpSpPr>
        <a:xfrm>
          <a:off x="0" y="0"/>
          <a:ext cx="0" cy="0"/>
          <a:chOff x="0" y="0"/>
          <a:chExt cx="0" cy="0"/>
        </a:xfrm>
      </p:grpSpPr>
      <p:sp>
        <p:nvSpPr>
          <p:cNvPr id="1114" name="Google Shape;1114;p16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77. (3781) All operations within Class C airspace must be in</a:t>
            </a:r>
            <a:endParaRPr/>
          </a:p>
        </p:txBody>
      </p:sp>
      <p:sp>
        <p:nvSpPr>
          <p:cNvPr id="1115" name="Google Shape;1115;p16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accordance with instrument flight rules.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compliance with ATC clearances and instructions.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an aircraft equipped with a 4096-code transponder with Mode C encoding capability.</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1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9" name="Shape 1119"/>
        <p:cNvGrpSpPr/>
        <p:nvPr/>
      </p:nvGrpSpPr>
      <p:grpSpPr>
        <a:xfrm>
          <a:off x="0" y="0"/>
          <a:ext cx="0" cy="0"/>
          <a:chOff x="0" y="0"/>
          <a:chExt cx="0" cy="0"/>
        </a:xfrm>
      </p:grpSpPr>
      <p:sp>
        <p:nvSpPr>
          <p:cNvPr id="1120" name="Google Shape;1120;p16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77. (3781) All operations within Class C airspace must be in</a:t>
            </a:r>
            <a:endParaRPr/>
          </a:p>
        </p:txBody>
      </p:sp>
      <p:sp>
        <p:nvSpPr>
          <p:cNvPr id="1121" name="Google Shape;1121;p16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accordance with instrument flight rules.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compliance with ATC clearances and instructions.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an aircraft equipped with a 4096-code transponder with Mode C encoding capability.</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Aircraft operating in Class C airspace must have a Mode C transponder. Answer (A) is incorrect because visual flight rules are also used within Class C airspace. Answer (B) is incorrect because an ATC clearance is not required to operate within Class C airspace.</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1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5" name="Shape 1125"/>
        <p:cNvGrpSpPr/>
        <p:nvPr/>
      </p:nvGrpSpPr>
      <p:grpSpPr>
        <a:xfrm>
          <a:off x="0" y="0"/>
          <a:ext cx="0" cy="0"/>
          <a:chOff x="0" y="0"/>
          <a:chExt cx="0" cy="0"/>
        </a:xfrm>
      </p:grpSpPr>
      <p:sp>
        <p:nvSpPr>
          <p:cNvPr id="1126" name="Google Shape;1126;p16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78. (3782) Under what condition may an aircraft operate from a satellite airport within Class C airspace?</a:t>
            </a:r>
            <a:endParaRPr/>
          </a:p>
        </p:txBody>
      </p:sp>
      <p:sp>
        <p:nvSpPr>
          <p:cNvPr id="1127" name="Google Shape;1127;p16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The pilot must file a flight plan prior to departure.</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The pilot must monitor ATC until clear of the Class C airspace.</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The pilot must contact ATC as soon as practicable after takeoff.</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1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1" name="Shape 1131"/>
        <p:cNvGrpSpPr/>
        <p:nvPr/>
      </p:nvGrpSpPr>
      <p:grpSpPr>
        <a:xfrm>
          <a:off x="0" y="0"/>
          <a:ext cx="0" cy="0"/>
          <a:chOff x="0" y="0"/>
          <a:chExt cx="0" cy="0"/>
        </a:xfrm>
      </p:grpSpPr>
      <p:sp>
        <p:nvSpPr>
          <p:cNvPr id="1132" name="Google Shape;1132;p16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78. (3782) Under what condition may an aircraft operate from a satellite airport within Class C airspace?</a:t>
            </a:r>
            <a:endParaRPr/>
          </a:p>
        </p:txBody>
      </p:sp>
      <p:sp>
        <p:nvSpPr>
          <p:cNvPr id="1133" name="Google Shape;1133;p169"/>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The pilot must file a flight plan prior to departure.</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The pilot must monitor ATC until clear of the Class C airspace.</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The pilot must contact ATC as soon as practicable after takeoff.</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For aircraft departing a satellite airport, two-way radio communication must be established as soon as practicable and thereafter maintained with ATC while within the area. Answer (A) is incorrect because Class C airspace does not require flight plans, and a pilot must maintain contact with ATC in Class C airspace. Answer (B) is incorrect because Class C airspace does not require flight plans, and a pilot must maintain contact with ATC in Class C airspace. </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1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7" name="Shape 1137"/>
        <p:cNvGrpSpPr/>
        <p:nvPr/>
      </p:nvGrpSpPr>
      <p:grpSpPr>
        <a:xfrm>
          <a:off x="0" y="0"/>
          <a:ext cx="0" cy="0"/>
          <a:chOff x="0" y="0"/>
          <a:chExt cx="0" cy="0"/>
        </a:xfrm>
      </p:grpSpPr>
      <p:sp>
        <p:nvSpPr>
          <p:cNvPr id="1138" name="Google Shape;1138;p17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79. (3783) Under what condition, if any, may pilots fly through a restricted area?</a:t>
            </a:r>
            <a:endParaRPr/>
          </a:p>
        </p:txBody>
      </p:sp>
      <p:sp>
        <p:nvSpPr>
          <p:cNvPr id="1139" name="Google Shape;1139;p17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When flying on airways with an ATC clearance.</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With the controlling agency's authorization.</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Regulations do not allow this.</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1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3" name="Shape 1143"/>
        <p:cNvGrpSpPr/>
        <p:nvPr/>
      </p:nvGrpSpPr>
      <p:grpSpPr>
        <a:xfrm>
          <a:off x="0" y="0"/>
          <a:ext cx="0" cy="0"/>
          <a:chOff x="0" y="0"/>
          <a:chExt cx="0" cy="0"/>
        </a:xfrm>
      </p:grpSpPr>
      <p:sp>
        <p:nvSpPr>
          <p:cNvPr id="1144" name="Google Shape;1144;p17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79. (3783) Under what condition, if any, may pilots fly through a restricted area?</a:t>
            </a:r>
            <a:endParaRPr/>
          </a:p>
        </p:txBody>
      </p:sp>
      <p:sp>
        <p:nvSpPr>
          <p:cNvPr id="1145" name="Google Shape;1145;p17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When flying on airways with an ATC clearance.</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With the controlling agency's authorization.</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Regulations do not allow this.</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Restricted Areas can be penetrated but only with the permission of the controlling agency. No person may operate an aircraft within a restricted area contrary to the restrictions imposed unless they have the permission of the using or controlling agency as appropriate. Penetration of Restricted Areas without authorization from the using or controlling agency may be fatal to the aircraft and its occupants.</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1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9" name="Shape 1149"/>
        <p:cNvGrpSpPr/>
        <p:nvPr/>
      </p:nvGrpSpPr>
      <p:grpSpPr>
        <a:xfrm>
          <a:off x="0" y="0"/>
          <a:ext cx="0" cy="0"/>
          <a:chOff x="0" y="0"/>
          <a:chExt cx="0" cy="0"/>
        </a:xfrm>
      </p:grpSpPr>
      <p:sp>
        <p:nvSpPr>
          <p:cNvPr id="1150" name="Google Shape;1150;p17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80. (3783.1) Flight through a restricted area should not be accomplished unless the pilot has</a:t>
            </a:r>
            <a:endParaRPr/>
          </a:p>
        </p:txBody>
      </p:sp>
      <p:sp>
        <p:nvSpPr>
          <p:cNvPr id="1151" name="Google Shape;1151;p17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filed an IFR flight plan.</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received prior authorization from the controlling agency.</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received prior permission from the commanding officer of the nearest military base.</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8. (3117) A blue segmented circle on a Sectional Chart depicts which class airspace?</a:t>
            </a:r>
            <a:endParaRPr/>
          </a:p>
        </p:txBody>
      </p:sp>
      <p:sp>
        <p:nvSpPr>
          <p:cNvPr id="189" name="Google Shape;189;p29"/>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Class B.</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Class C.</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Class D.</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A blue segmented circle on a sectional chart depicts Class D airspace which means a control tower is in operation. Answer (A) is incorrect because Class B airspace is depicted by a solid blue line. Answer (B) is incorrect because Class C airspace is depicted by a solid magenta line. </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1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5" name="Shape 1155"/>
        <p:cNvGrpSpPr/>
        <p:nvPr/>
      </p:nvGrpSpPr>
      <p:grpSpPr>
        <a:xfrm>
          <a:off x="0" y="0"/>
          <a:ext cx="0" cy="0"/>
          <a:chOff x="0" y="0"/>
          <a:chExt cx="0" cy="0"/>
        </a:xfrm>
      </p:grpSpPr>
      <p:sp>
        <p:nvSpPr>
          <p:cNvPr id="1156" name="Google Shape;1156;p17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80. (3783.1) Flight through a restricted area should not be accomplished unless the pilot has</a:t>
            </a:r>
            <a:endParaRPr/>
          </a:p>
        </p:txBody>
      </p:sp>
      <p:sp>
        <p:nvSpPr>
          <p:cNvPr id="1157" name="Google Shape;1157;p17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filed an IFR flight plan.</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received prior authorization from the controlling agency.</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received prior permission from the commanding officer of the nearest military base.</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Restricted Areas denote the existence of unusual, often invisible hazards to aircraft such as artillery firing, aerial gunnery, or guided missiles. Authorization must be received prior to entering any Restricted Areas.</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1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1" name="Shape 1161"/>
        <p:cNvGrpSpPr/>
        <p:nvPr/>
      </p:nvGrpSpPr>
      <p:grpSpPr>
        <a:xfrm>
          <a:off x="0" y="0"/>
          <a:ext cx="0" cy="0"/>
          <a:chOff x="0" y="0"/>
          <a:chExt cx="0" cy="0"/>
        </a:xfrm>
      </p:grpSpPr>
      <p:sp>
        <p:nvSpPr>
          <p:cNvPr id="1162" name="Google Shape;1162;p17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81. (3785) What action should a pilot take when operating under VFR in a Military Operations Area (MOA)?</a:t>
            </a:r>
            <a:endParaRPr/>
          </a:p>
        </p:txBody>
      </p:sp>
      <p:sp>
        <p:nvSpPr>
          <p:cNvPr id="1163" name="Google Shape;1163;p17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Obtain a clearance from the controlling agency prior to entering the MOA.</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Operate only on the airways that transverse the MOA.</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Exercise extreme caution when military activity is being conducted.</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1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7" name="Shape 1167"/>
        <p:cNvGrpSpPr/>
        <p:nvPr/>
      </p:nvGrpSpPr>
      <p:grpSpPr>
        <a:xfrm>
          <a:off x="0" y="0"/>
          <a:ext cx="0" cy="0"/>
          <a:chOff x="0" y="0"/>
          <a:chExt cx="0" cy="0"/>
        </a:xfrm>
      </p:grpSpPr>
      <p:sp>
        <p:nvSpPr>
          <p:cNvPr id="1168" name="Google Shape;1168;p17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81. (3785) What action should a pilot take when operating under VFR in a Military Operations Area (MOA)?</a:t>
            </a:r>
            <a:endParaRPr/>
          </a:p>
        </p:txBody>
      </p:sp>
      <p:sp>
        <p:nvSpPr>
          <p:cNvPr id="1169" name="Google Shape;1169;p175"/>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Obtain a clearance from the controlling agency prior to entering the MOA.</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Operate only on the airways that transverse the MOA.</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Exercise extreme caution when military activity is being conducted.</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Pilots operating under VFR should exercise extreme caution while flying within a MOA when military activity is being conducted. No clearance is necessary to enter a MOA.</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1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3" name="Shape 1173"/>
        <p:cNvGrpSpPr/>
        <p:nvPr/>
      </p:nvGrpSpPr>
      <p:grpSpPr>
        <a:xfrm>
          <a:off x="0" y="0"/>
          <a:ext cx="0" cy="0"/>
          <a:chOff x="0" y="0"/>
          <a:chExt cx="0" cy="0"/>
        </a:xfrm>
      </p:grpSpPr>
      <p:sp>
        <p:nvSpPr>
          <p:cNvPr id="1174" name="Google Shape;1174;p17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82. (3786) Responsibility for collision avoidance in an alert area rests with</a:t>
            </a:r>
            <a:endParaRPr/>
          </a:p>
        </p:txBody>
      </p:sp>
      <p:sp>
        <p:nvSpPr>
          <p:cNvPr id="1175" name="Google Shape;1175;p17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the controlling agency.</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all pilots.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Air Traffic Control.</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1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9" name="Shape 1179"/>
        <p:cNvGrpSpPr/>
        <p:nvPr/>
      </p:nvGrpSpPr>
      <p:grpSpPr>
        <a:xfrm>
          <a:off x="0" y="0"/>
          <a:ext cx="0" cy="0"/>
          <a:chOff x="0" y="0"/>
          <a:chExt cx="0" cy="0"/>
        </a:xfrm>
      </p:grpSpPr>
      <p:sp>
        <p:nvSpPr>
          <p:cNvPr id="1180" name="Google Shape;1180;p17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82. (3786) Responsibility for collision avoidance in an alert area rests with</a:t>
            </a:r>
            <a:endParaRPr/>
          </a:p>
        </p:txBody>
      </p:sp>
      <p:sp>
        <p:nvSpPr>
          <p:cNvPr id="1181" name="Google Shape;1181;p17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the controlling agency.</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all pilots.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Air Traffic Control.</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All activity within an Alert Area shall be conducted in accordance with FAA regulations, without waiver, and pilots of participating aircraft, as well as pilots transiting the area, shall be equally responsible for collision avoidance.</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1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5" name="Shape 1185"/>
        <p:cNvGrpSpPr/>
        <p:nvPr/>
      </p:nvGrpSpPr>
      <p:grpSpPr>
        <a:xfrm>
          <a:off x="0" y="0"/>
          <a:ext cx="0" cy="0"/>
          <a:chOff x="0" y="0"/>
          <a:chExt cx="0" cy="0"/>
        </a:xfrm>
      </p:grpSpPr>
      <p:sp>
        <p:nvSpPr>
          <p:cNvPr id="1186" name="Google Shape;1186;p17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83. (3787) The lateral dimensions of Class D airspace are based on</a:t>
            </a:r>
            <a:endParaRPr/>
          </a:p>
        </p:txBody>
      </p:sp>
      <p:sp>
        <p:nvSpPr>
          <p:cNvPr id="1187" name="Google Shape;1187;p17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the number of airports that lie within the Class D airspace.</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5 statute miles from the geographical center of the primary airport.</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the instrument procedures for which the controlled airspace is established.</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1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1" name="Shape 1191"/>
        <p:cNvGrpSpPr/>
        <p:nvPr/>
      </p:nvGrpSpPr>
      <p:grpSpPr>
        <a:xfrm>
          <a:off x="0" y="0"/>
          <a:ext cx="0" cy="0"/>
          <a:chOff x="0" y="0"/>
          <a:chExt cx="0" cy="0"/>
        </a:xfrm>
      </p:grpSpPr>
      <p:sp>
        <p:nvSpPr>
          <p:cNvPr id="1192" name="Google Shape;1192;p17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83. (3787) The lateral dimensions of Class D airspace are based on</a:t>
            </a:r>
            <a:endParaRPr/>
          </a:p>
        </p:txBody>
      </p:sp>
      <p:sp>
        <p:nvSpPr>
          <p:cNvPr id="1193" name="Google Shape;1193;p179"/>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the number of airports that lie within the Class D airspace.</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5 statute miles from the geographical center of the primary airport.</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the instrument procedures for which the controlled airspace is established.</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The dimensions of Class D airspace are as needed for each individual circumstance. The airspace may include extensions necessary for IFR arrival and departure paths.</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1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7" name="Shape 1197"/>
        <p:cNvGrpSpPr/>
        <p:nvPr/>
      </p:nvGrpSpPr>
      <p:grpSpPr>
        <a:xfrm>
          <a:off x="0" y="0"/>
          <a:ext cx="0" cy="0"/>
          <a:chOff x="0" y="0"/>
          <a:chExt cx="0" cy="0"/>
        </a:xfrm>
      </p:grpSpPr>
      <p:sp>
        <p:nvSpPr>
          <p:cNvPr id="1198" name="Google Shape;1198;p18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84. (3787.1) When a control tower, located on an airport within Class D airspace, ceases operation for the day, what happens to the airspace designation?</a:t>
            </a:r>
            <a:endParaRPr/>
          </a:p>
        </p:txBody>
      </p:sp>
      <p:sp>
        <p:nvSpPr>
          <p:cNvPr id="1199" name="Google Shape;1199;p18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The airspace designation normally will not change.</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The airspace remains Class D airspace as long as a weather observer or automated weather system is available.</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The airspace reverts to Class E or a combination of Class E and G airspace during the hours the tower is not in operation.</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1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3" name="Shape 1203"/>
        <p:cNvGrpSpPr/>
        <p:nvPr/>
      </p:nvGrpSpPr>
      <p:grpSpPr>
        <a:xfrm>
          <a:off x="0" y="0"/>
          <a:ext cx="0" cy="0"/>
          <a:chOff x="0" y="0"/>
          <a:chExt cx="0" cy="0"/>
        </a:xfrm>
      </p:grpSpPr>
      <p:sp>
        <p:nvSpPr>
          <p:cNvPr id="1204" name="Google Shape;1204;p18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84. (3787.1) When a control tower, located on an airport within Class D airspace, ceases operation for the day, what happens to the airspace designation?</a:t>
            </a:r>
            <a:endParaRPr/>
          </a:p>
        </p:txBody>
      </p:sp>
      <p:sp>
        <p:nvSpPr>
          <p:cNvPr id="1205" name="Google Shape;1205;p18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The airspace designation normally will not change.</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The airspace remains Class D airspace as long as a weather observer or automated weather system is available.</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The airspace reverts to Class E or a combination of Class E and G airspace during the hours the tower is not in operation.</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By definition, Class D airspace surrounds airports that have an operational control tower. Class D airspace reverts to Class E airspace (if the weather observer is present or the weather system is automated) or Class G airspace (at the airports where the tower controllers are also the weather observers). Answer (A) is incorrect because the tower must be operational for the airspace to be designated Class D. Answer (B) is incorrect because the airspace will revert to Class E if the tower is closed but the weather observer is present or an automated weather system is available.</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1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9" name="Shape 1209"/>
        <p:cNvGrpSpPr/>
        <p:nvPr/>
      </p:nvGrpSpPr>
      <p:grpSpPr>
        <a:xfrm>
          <a:off x="0" y="0"/>
          <a:ext cx="0" cy="0"/>
          <a:chOff x="0" y="0"/>
          <a:chExt cx="0" cy="0"/>
        </a:xfrm>
      </p:grpSpPr>
      <p:sp>
        <p:nvSpPr>
          <p:cNvPr id="1210" name="Google Shape;1210;p18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667"/>
              <a:buNone/>
            </a:pPr>
            <a:r>
              <a:rPr b="0" i="0" lang="en-US" u="none" strike="noStrike">
                <a:latin typeface="Times New Roman"/>
                <a:ea typeface="Times New Roman"/>
                <a:cs typeface="Times New Roman"/>
                <a:sym typeface="Times New Roman"/>
              </a:rPr>
              <a:t>85. (3788) A non-tower satellite airport, within the same Class D airspace as that designated for the primary airport, requires radio communications be established and maintained with the</a:t>
            </a:r>
            <a:endParaRPr/>
          </a:p>
        </p:txBody>
      </p:sp>
      <p:sp>
        <p:nvSpPr>
          <p:cNvPr id="1211" name="Google Shape;1211;p18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satellite airport's UNICOM.</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associated Flight Service Station.</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primary airport's control tower.</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9. (3118) Airspace at an airport with a part-time control tower is classified as Class D airspace only</a:t>
            </a:r>
            <a:endParaRPr/>
          </a:p>
        </p:txBody>
      </p:sp>
      <p:sp>
        <p:nvSpPr>
          <p:cNvPr id="195" name="Google Shape;195;p3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when the weather minimums are below basic VFR.</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when the associated control tower is in operation.</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when the associated Flight Service Station is in operation.</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1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5" name="Shape 1215"/>
        <p:cNvGrpSpPr/>
        <p:nvPr/>
      </p:nvGrpSpPr>
      <p:grpSpPr>
        <a:xfrm>
          <a:off x="0" y="0"/>
          <a:ext cx="0" cy="0"/>
          <a:chOff x="0" y="0"/>
          <a:chExt cx="0" cy="0"/>
        </a:xfrm>
      </p:grpSpPr>
      <p:sp>
        <p:nvSpPr>
          <p:cNvPr id="1216" name="Google Shape;1216;p18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667"/>
              <a:buNone/>
            </a:pPr>
            <a:r>
              <a:rPr b="0" i="0" lang="en-US" u="none" strike="noStrike">
                <a:latin typeface="Times New Roman"/>
                <a:ea typeface="Times New Roman"/>
                <a:cs typeface="Times New Roman"/>
                <a:sym typeface="Times New Roman"/>
              </a:rPr>
              <a:t>85. (3788) A non-tower satellite airport, within the same Class D airspace as that designated for the primary airport, requires radio communications be established and maintained with the</a:t>
            </a:r>
            <a:endParaRPr/>
          </a:p>
        </p:txBody>
      </p:sp>
      <p:sp>
        <p:nvSpPr>
          <p:cNvPr id="1217" name="Google Shape;1217;p18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satellite airport's UNICOM.</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associated Flight Service Station.</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primary airport's control tower.</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Radio communications must be established and maintained with the primary control tower even when operating to and from a non-tower airport located within the lateral limits of Class D airspace. On takeoff from a satellite airport, communication must be established as soon as practicable after takeoff.</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1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1" name="Shape 1221"/>
        <p:cNvGrpSpPr/>
        <p:nvPr/>
      </p:nvGrpSpPr>
      <p:grpSpPr>
        <a:xfrm>
          <a:off x="0" y="0"/>
          <a:ext cx="0" cy="0"/>
          <a:chOff x="0" y="0"/>
          <a:chExt cx="0" cy="0"/>
        </a:xfrm>
      </p:grpSpPr>
      <p:sp>
        <p:nvSpPr>
          <p:cNvPr id="1222" name="Google Shape;1222;p18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86. (3799) Which initial action should a pilot take prior to entering Class C airspace?</a:t>
            </a:r>
            <a:endParaRPr/>
          </a:p>
        </p:txBody>
      </p:sp>
      <p:sp>
        <p:nvSpPr>
          <p:cNvPr id="1223" name="Google Shape;1223;p18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Contact approach control on the appropriate frequency.</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Contact the tower and request permission to enter.</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Contact the FSS for traffic advisories.</a:t>
            </a:r>
            <a:r>
              <a:rPr b="0" i="0" lang="en-US" u="none" strike="noStrike">
                <a:solidFill>
                  <a:srgbClr val="274E13"/>
                </a:solidFill>
                <a:latin typeface="Times New Roman"/>
                <a:ea typeface="Times New Roman"/>
                <a:cs typeface="Times New Roman"/>
                <a:sym typeface="Times New Roman"/>
              </a:rPr>
              <a:t>.</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1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7" name="Shape 1227"/>
        <p:cNvGrpSpPr/>
        <p:nvPr/>
      </p:nvGrpSpPr>
      <p:grpSpPr>
        <a:xfrm>
          <a:off x="0" y="0"/>
          <a:ext cx="0" cy="0"/>
          <a:chOff x="0" y="0"/>
          <a:chExt cx="0" cy="0"/>
        </a:xfrm>
      </p:grpSpPr>
      <p:sp>
        <p:nvSpPr>
          <p:cNvPr id="1228" name="Google Shape;1228;p18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86. (3799) Which initial action should a pilot take prior to entering Class C airspace?</a:t>
            </a:r>
            <a:endParaRPr/>
          </a:p>
        </p:txBody>
      </p:sp>
      <p:sp>
        <p:nvSpPr>
          <p:cNvPr id="1229" name="Google Shape;1229;p185"/>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Contact approach control on the appropriate frequency.</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Contact the tower and request permission to enter.</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Contact the FSS for traffic advisories.</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Radio contact is required to operate in Class C airspace, but permission is not required.</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1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3" name="Shape 1233"/>
        <p:cNvGrpSpPr/>
        <p:nvPr/>
      </p:nvGrpSpPr>
      <p:grpSpPr>
        <a:xfrm>
          <a:off x="0" y="0"/>
          <a:ext cx="0" cy="0"/>
          <a:chOff x="0" y="0"/>
          <a:chExt cx="0" cy="0"/>
        </a:xfrm>
      </p:grpSpPr>
      <p:sp>
        <p:nvSpPr>
          <p:cNvPr id="1234" name="Google Shape;1234;p186"/>
          <p:cNvSpPr txBox="1"/>
          <p:nvPr>
            <p:ph type="title"/>
          </p:nvPr>
        </p:nvSpPr>
        <p:spPr>
          <a:xfrm>
            <a:off x="251300" y="355875"/>
            <a:ext cx="5241600" cy="13854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87. (3816) (Refer to Figure 68.) The line from point A to point B of the wind triangle represents</a:t>
            </a:r>
            <a:endParaRPr/>
          </a:p>
        </p:txBody>
      </p:sp>
      <p:sp>
        <p:nvSpPr>
          <p:cNvPr id="1235" name="Google Shape;1235;p186"/>
          <p:cNvSpPr txBox="1"/>
          <p:nvPr>
            <p:ph idx="1" type="body"/>
          </p:nvPr>
        </p:nvSpPr>
        <p:spPr>
          <a:xfrm>
            <a:off x="353275" y="2607250"/>
            <a:ext cx="5139600" cy="40779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true heading and airspeed.</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true course and groundspeed.</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groundspeed and true heading.</a:t>
            </a:r>
            <a:endParaRPr b="0" i="0" u="none" strike="noStrike">
              <a:solidFill>
                <a:srgbClr val="274E13"/>
              </a:solidFill>
              <a:latin typeface="Courier New"/>
              <a:ea typeface="Courier New"/>
              <a:cs typeface="Courier New"/>
              <a:sym typeface="Courier New"/>
            </a:endParaRPr>
          </a:p>
        </p:txBody>
      </p:sp>
      <p:pic>
        <p:nvPicPr>
          <p:cNvPr id="1236" name="Google Shape;1236;p186"/>
          <p:cNvPicPr preferRelativeResize="0"/>
          <p:nvPr/>
        </p:nvPicPr>
        <p:blipFill>
          <a:blip r:embed="rId3">
            <a:alphaModFix/>
          </a:blip>
          <a:stretch>
            <a:fillRect/>
          </a:stretch>
        </p:blipFill>
        <p:spPr>
          <a:xfrm>
            <a:off x="5492875" y="600600"/>
            <a:ext cx="6394323" cy="3661749"/>
          </a:xfrm>
          <a:prstGeom prst="rect">
            <a:avLst/>
          </a:prstGeom>
          <a:noFill/>
          <a:ln>
            <a:noFill/>
          </a:ln>
        </p:spPr>
      </p:pic>
    </p:spTree>
  </p:cSld>
  <p:clrMapOvr>
    <a:masterClrMapping/>
  </p:clrMapOvr>
</p:sld>
</file>

<file path=ppt/slides/slide1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0" name="Shape 1240"/>
        <p:cNvGrpSpPr/>
        <p:nvPr/>
      </p:nvGrpSpPr>
      <p:grpSpPr>
        <a:xfrm>
          <a:off x="0" y="0"/>
          <a:ext cx="0" cy="0"/>
          <a:chOff x="0" y="0"/>
          <a:chExt cx="0" cy="0"/>
        </a:xfrm>
      </p:grpSpPr>
      <p:sp>
        <p:nvSpPr>
          <p:cNvPr id="1241" name="Google Shape;1241;p187"/>
          <p:cNvSpPr txBox="1"/>
          <p:nvPr>
            <p:ph type="title"/>
          </p:nvPr>
        </p:nvSpPr>
        <p:spPr>
          <a:xfrm>
            <a:off x="251300" y="355875"/>
            <a:ext cx="5241600" cy="13854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87. (3816) (Refer to Figure 68.) The line from point A to point B of the wind triangle represents</a:t>
            </a:r>
            <a:endParaRPr/>
          </a:p>
        </p:txBody>
      </p:sp>
      <p:sp>
        <p:nvSpPr>
          <p:cNvPr id="1242" name="Google Shape;1242;p187"/>
          <p:cNvSpPr txBox="1"/>
          <p:nvPr>
            <p:ph idx="1" type="body"/>
          </p:nvPr>
        </p:nvSpPr>
        <p:spPr>
          <a:xfrm>
            <a:off x="353275" y="2607250"/>
            <a:ext cx="5139600" cy="40779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true heading and airspeed.</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true course and groundspeed.</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groundspeed and true heading.</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The line A to B of the wind triangle represents true heading and the true airspeed. It is the vector sum of the lines C to B (the true course and ground speed) and C to A (the wind direction and speed).Answer (B) is incorrect because this is represented by the line from point C to B. Answer (C) is incorrect because these values are defined by separate lines of the wind triangle</a:t>
            </a:r>
            <a:endParaRPr b="0" i="0" u="none" strike="noStrike">
              <a:solidFill>
                <a:srgbClr val="274E13"/>
              </a:solidFill>
              <a:latin typeface="Courier New"/>
              <a:ea typeface="Courier New"/>
              <a:cs typeface="Courier New"/>
              <a:sym typeface="Courier New"/>
            </a:endParaRPr>
          </a:p>
        </p:txBody>
      </p:sp>
      <p:pic>
        <p:nvPicPr>
          <p:cNvPr id="1243" name="Google Shape;1243;p187"/>
          <p:cNvPicPr preferRelativeResize="0"/>
          <p:nvPr/>
        </p:nvPicPr>
        <p:blipFill>
          <a:blip r:embed="rId3">
            <a:alphaModFix/>
          </a:blip>
          <a:stretch>
            <a:fillRect/>
          </a:stretch>
        </p:blipFill>
        <p:spPr>
          <a:xfrm>
            <a:off x="5492875" y="600600"/>
            <a:ext cx="6394323" cy="3661749"/>
          </a:xfrm>
          <a:prstGeom prst="rect">
            <a:avLst/>
          </a:prstGeom>
          <a:noFill/>
          <a:ln>
            <a:noFill/>
          </a:ln>
        </p:spPr>
      </p:pic>
    </p:spTree>
  </p:cSld>
  <p:clrMapOvr>
    <a:masterClrMapping/>
  </p:clrMapOvr>
</p:sld>
</file>

<file path=ppt/slides/slide1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7" name="Shape 1247"/>
        <p:cNvGrpSpPr/>
        <p:nvPr/>
      </p:nvGrpSpPr>
      <p:grpSpPr>
        <a:xfrm>
          <a:off x="0" y="0"/>
          <a:ext cx="0" cy="0"/>
          <a:chOff x="0" y="0"/>
          <a:chExt cx="0" cy="0"/>
        </a:xfrm>
      </p:grpSpPr>
      <p:sp>
        <p:nvSpPr>
          <p:cNvPr id="1248" name="Google Shape;1248;p188"/>
          <p:cNvSpPr txBox="1"/>
          <p:nvPr>
            <p:ph type="title"/>
          </p:nvPr>
        </p:nvSpPr>
        <p:spPr>
          <a:xfrm>
            <a:off x="228200" y="228875"/>
            <a:ext cx="5288100" cy="20550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88. (3817) (Refer to Figure 68.) The line from point C to point B of the wind triangle represents</a:t>
            </a:r>
            <a:endParaRPr/>
          </a:p>
        </p:txBody>
      </p:sp>
      <p:sp>
        <p:nvSpPr>
          <p:cNvPr id="1249" name="Google Shape;1249;p188"/>
          <p:cNvSpPr txBox="1"/>
          <p:nvPr>
            <p:ph idx="1" type="body"/>
          </p:nvPr>
        </p:nvSpPr>
        <p:spPr>
          <a:xfrm>
            <a:off x="343650" y="2595700"/>
            <a:ext cx="5172600" cy="40524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airspeed and heading.</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groundspeed and true course.</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true heading and groundspeed.</a:t>
            </a:r>
            <a:endParaRPr b="0" i="0" u="none" strike="noStrike">
              <a:solidFill>
                <a:srgbClr val="274E13"/>
              </a:solidFill>
              <a:latin typeface="Courier New"/>
              <a:ea typeface="Courier New"/>
              <a:cs typeface="Courier New"/>
              <a:sym typeface="Courier New"/>
            </a:endParaRPr>
          </a:p>
        </p:txBody>
      </p:sp>
      <p:pic>
        <p:nvPicPr>
          <p:cNvPr id="1250" name="Google Shape;1250;p188"/>
          <p:cNvPicPr preferRelativeResize="0"/>
          <p:nvPr/>
        </p:nvPicPr>
        <p:blipFill>
          <a:blip r:embed="rId3">
            <a:alphaModFix/>
          </a:blip>
          <a:stretch>
            <a:fillRect/>
          </a:stretch>
        </p:blipFill>
        <p:spPr>
          <a:xfrm>
            <a:off x="5668650" y="704450"/>
            <a:ext cx="6370950" cy="3648365"/>
          </a:xfrm>
          <a:prstGeom prst="rect">
            <a:avLst/>
          </a:prstGeom>
          <a:noFill/>
          <a:ln>
            <a:noFill/>
          </a:ln>
        </p:spPr>
      </p:pic>
    </p:spTree>
  </p:cSld>
  <p:clrMapOvr>
    <a:masterClrMapping/>
  </p:clrMapOvr>
</p:sld>
</file>

<file path=ppt/slides/slide1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4" name="Shape 1254"/>
        <p:cNvGrpSpPr/>
        <p:nvPr/>
      </p:nvGrpSpPr>
      <p:grpSpPr>
        <a:xfrm>
          <a:off x="0" y="0"/>
          <a:ext cx="0" cy="0"/>
          <a:chOff x="0" y="0"/>
          <a:chExt cx="0" cy="0"/>
        </a:xfrm>
      </p:grpSpPr>
      <p:sp>
        <p:nvSpPr>
          <p:cNvPr id="1255" name="Google Shape;1255;p189"/>
          <p:cNvSpPr txBox="1"/>
          <p:nvPr>
            <p:ph type="title"/>
          </p:nvPr>
        </p:nvSpPr>
        <p:spPr>
          <a:xfrm>
            <a:off x="228200" y="228875"/>
            <a:ext cx="5288100" cy="20550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88. (3817) (Refer to Figure 68.) The line from point C to point B of the wind triangle represents</a:t>
            </a:r>
            <a:endParaRPr/>
          </a:p>
        </p:txBody>
      </p:sp>
      <p:sp>
        <p:nvSpPr>
          <p:cNvPr id="1256" name="Google Shape;1256;p189"/>
          <p:cNvSpPr txBox="1"/>
          <p:nvPr>
            <p:ph idx="1" type="body"/>
          </p:nvPr>
        </p:nvSpPr>
        <p:spPr>
          <a:xfrm>
            <a:off x="343650" y="2595700"/>
            <a:ext cx="5172600" cy="40524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airspeed and heading.</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groundspeed and true course.</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true heading and groundspeed.</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The line from point C to B of the wind triangle represents the ground speed and true course.Answer (A) is incorrect because this is represented by the line from point A to B. Answer (C) is incorrect because these are values are defined by separate lines of the wind triangle</a:t>
            </a:r>
            <a:endParaRPr b="0" i="0" u="none" strike="noStrike">
              <a:solidFill>
                <a:srgbClr val="274E13"/>
              </a:solidFill>
              <a:latin typeface="Courier New"/>
              <a:ea typeface="Courier New"/>
              <a:cs typeface="Courier New"/>
              <a:sym typeface="Courier New"/>
            </a:endParaRPr>
          </a:p>
        </p:txBody>
      </p:sp>
      <p:pic>
        <p:nvPicPr>
          <p:cNvPr id="1257" name="Google Shape;1257;p189"/>
          <p:cNvPicPr preferRelativeResize="0"/>
          <p:nvPr/>
        </p:nvPicPr>
        <p:blipFill>
          <a:blip r:embed="rId3">
            <a:alphaModFix/>
          </a:blip>
          <a:stretch>
            <a:fillRect/>
          </a:stretch>
        </p:blipFill>
        <p:spPr>
          <a:xfrm>
            <a:off x="5668650" y="704450"/>
            <a:ext cx="6370950" cy="3648365"/>
          </a:xfrm>
          <a:prstGeom prst="rect">
            <a:avLst/>
          </a:prstGeom>
          <a:noFill/>
          <a:ln>
            <a:noFill/>
          </a:ln>
        </p:spPr>
      </p:pic>
    </p:spTree>
  </p:cSld>
  <p:clrMapOvr>
    <a:masterClrMapping/>
  </p:clrMapOvr>
</p:sld>
</file>

<file path=ppt/slides/slide1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1" name="Shape 1261"/>
        <p:cNvGrpSpPr/>
        <p:nvPr/>
      </p:nvGrpSpPr>
      <p:grpSpPr>
        <a:xfrm>
          <a:off x="0" y="0"/>
          <a:ext cx="0" cy="0"/>
          <a:chOff x="0" y="0"/>
          <a:chExt cx="0" cy="0"/>
        </a:xfrm>
      </p:grpSpPr>
      <p:sp>
        <p:nvSpPr>
          <p:cNvPr id="1262" name="Google Shape;1262;p19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89. (3831) Pilots flying over a national wildlife refuge are requested to fly no lower than</a:t>
            </a:r>
            <a:endParaRPr/>
          </a:p>
        </p:txBody>
      </p:sp>
      <p:sp>
        <p:nvSpPr>
          <p:cNvPr id="1263" name="Google Shape;1263;p19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1,000 feet AGL.</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2,000 feet AGL.</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3,000 feet AGL.</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1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7" name="Shape 1267"/>
        <p:cNvGrpSpPr/>
        <p:nvPr/>
      </p:nvGrpSpPr>
      <p:grpSpPr>
        <a:xfrm>
          <a:off x="0" y="0"/>
          <a:ext cx="0" cy="0"/>
          <a:chOff x="0" y="0"/>
          <a:chExt cx="0" cy="0"/>
        </a:xfrm>
      </p:grpSpPr>
      <p:sp>
        <p:nvSpPr>
          <p:cNvPr id="1268" name="Google Shape;1268;p19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89. (3831) Pilots flying over a national wildlife refuge are requested to fly no lower than</a:t>
            </a:r>
            <a:endParaRPr/>
          </a:p>
        </p:txBody>
      </p:sp>
      <p:sp>
        <p:nvSpPr>
          <p:cNvPr id="1269" name="Google Shape;1269;p19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1,000 feet AGL.</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2,000 feet AGL.</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3,000 feet AGL.</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All aircraft are requested to maintain a minimum altitude of 2,000 feet above the surface of the following: National Parks, monuments, seashores, lakeshores, recreation areas and scenic riverways administered by the National Park Service, National Wildlife Refuges, Big Game Refuges, Game Ranges and Wildlife Ranges administered by the U.S. Fish and Wildlife Service, and Wilderness and Primitive areas administered by the U.S. Forest Service.</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1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3" name="Shape 1273"/>
        <p:cNvGrpSpPr/>
        <p:nvPr/>
      </p:nvGrpSpPr>
      <p:grpSpPr>
        <a:xfrm>
          <a:off x="0" y="0"/>
          <a:ext cx="0" cy="0"/>
          <a:chOff x="0" y="0"/>
          <a:chExt cx="0" cy="0"/>
        </a:xfrm>
      </p:grpSpPr>
      <p:sp>
        <p:nvSpPr>
          <p:cNvPr id="1274" name="Google Shape;1274;p192"/>
          <p:cNvSpPr txBox="1"/>
          <p:nvPr>
            <p:ph type="title"/>
          </p:nvPr>
        </p:nvSpPr>
        <p:spPr>
          <a:xfrm>
            <a:off x="285925" y="133525"/>
            <a:ext cx="3382800" cy="3270300"/>
          </a:xfrm>
          <a:prstGeom prst="rect">
            <a:avLst/>
          </a:prstGeom>
          <a:noFill/>
          <a:ln>
            <a:noFill/>
          </a:ln>
        </p:spPr>
        <p:txBody>
          <a:bodyPr anchorCtr="0" anchor="ctr" bIns="45700" lIns="91425" spcFirstLastPara="1" rIns="91425" wrap="square" tIns="45700">
            <a:normAutofit fontScale="90000"/>
          </a:bodyPr>
          <a:lstStyle/>
          <a:p>
            <a:pPr indent="0" lvl="0" marL="0" marR="0" rtl="0" algn="l">
              <a:lnSpc>
                <a:spcPct val="100000"/>
              </a:lnSpc>
              <a:spcBef>
                <a:spcPts val="0"/>
              </a:spcBef>
              <a:spcAft>
                <a:spcPts val="1200"/>
              </a:spcAft>
              <a:buSzPct val="111111"/>
              <a:buNone/>
            </a:pPr>
            <a:r>
              <a:rPr b="0" i="0" lang="en-US" u="none" strike="noStrike">
                <a:latin typeface="Times New Roman"/>
                <a:ea typeface="Times New Roman"/>
                <a:cs typeface="Times New Roman"/>
                <a:sym typeface="Times New Roman"/>
              </a:rPr>
              <a:t>1. (3533) (Refer to Figure 20, area 3; and Figure 28.) The VOR is tuned to Elizabeth City VOR/DME, and the aircraft is positioned over Shawboro, a small town 3 NM west of Currituck County Regional (ONX). Which VOR indication is correct?</a:t>
            </a:r>
            <a:endParaRPr/>
          </a:p>
        </p:txBody>
      </p:sp>
      <p:sp>
        <p:nvSpPr>
          <p:cNvPr id="1275" name="Google Shape;1275;p192"/>
          <p:cNvSpPr txBox="1"/>
          <p:nvPr>
            <p:ph idx="1" type="body"/>
          </p:nvPr>
        </p:nvSpPr>
        <p:spPr>
          <a:xfrm>
            <a:off x="470650" y="3657875"/>
            <a:ext cx="3198000" cy="31173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2.</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5.</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8.</a:t>
            </a:r>
            <a:endParaRPr b="0" i="0" u="none" strike="noStrike">
              <a:solidFill>
                <a:srgbClr val="274E13"/>
              </a:solidFill>
              <a:latin typeface="Courier New"/>
              <a:ea typeface="Courier New"/>
              <a:cs typeface="Courier New"/>
              <a:sym typeface="Courier New"/>
            </a:endParaRPr>
          </a:p>
        </p:txBody>
      </p:sp>
      <p:pic>
        <p:nvPicPr>
          <p:cNvPr id="1276" name="Google Shape;1276;p192"/>
          <p:cNvPicPr preferRelativeResize="0"/>
          <p:nvPr/>
        </p:nvPicPr>
        <p:blipFill>
          <a:blip r:embed="rId3">
            <a:alphaModFix/>
          </a:blip>
          <a:stretch>
            <a:fillRect/>
          </a:stretch>
        </p:blipFill>
        <p:spPr>
          <a:xfrm>
            <a:off x="3821125" y="152400"/>
            <a:ext cx="4681660" cy="6553200"/>
          </a:xfrm>
          <a:prstGeom prst="rect">
            <a:avLst/>
          </a:prstGeom>
          <a:noFill/>
          <a:ln>
            <a:noFill/>
          </a:ln>
        </p:spPr>
      </p:pic>
      <p:pic>
        <p:nvPicPr>
          <p:cNvPr id="1277" name="Google Shape;1277;p192"/>
          <p:cNvPicPr preferRelativeResize="0"/>
          <p:nvPr/>
        </p:nvPicPr>
        <p:blipFill>
          <a:blip r:embed="rId4">
            <a:alphaModFix/>
          </a:blip>
          <a:stretch>
            <a:fillRect/>
          </a:stretch>
        </p:blipFill>
        <p:spPr>
          <a:xfrm>
            <a:off x="8655185" y="152400"/>
            <a:ext cx="3384415" cy="317789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9. (3118) Airspace at an airport with a part-time control tower is classified as Class D airspace only</a:t>
            </a:r>
            <a:endParaRPr/>
          </a:p>
        </p:txBody>
      </p:sp>
      <p:sp>
        <p:nvSpPr>
          <p:cNvPr id="201" name="Google Shape;201;p3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when the weather minimums are below basic VFR.</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when the associated control tower is in operation.</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when the associated Flight Service Station is in operation.</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Class D airspace means a control tower is in operation. If the tower closes, it reverts to Class E airspace. Answer (A) is incorrect because weather minimums have nothing to do with airspace classifications. Answer (C) is incorrect because an FSS has nothing to do with the class of airspace. </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1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1" name="Shape 1281"/>
        <p:cNvGrpSpPr/>
        <p:nvPr/>
      </p:nvGrpSpPr>
      <p:grpSpPr>
        <a:xfrm>
          <a:off x="0" y="0"/>
          <a:ext cx="0" cy="0"/>
          <a:chOff x="0" y="0"/>
          <a:chExt cx="0" cy="0"/>
        </a:xfrm>
      </p:grpSpPr>
      <p:sp>
        <p:nvSpPr>
          <p:cNvPr id="1282" name="Google Shape;1282;p193"/>
          <p:cNvSpPr txBox="1"/>
          <p:nvPr>
            <p:ph type="title"/>
          </p:nvPr>
        </p:nvSpPr>
        <p:spPr>
          <a:xfrm>
            <a:off x="285925" y="133525"/>
            <a:ext cx="3382800" cy="3270300"/>
          </a:xfrm>
          <a:prstGeom prst="rect">
            <a:avLst/>
          </a:prstGeom>
          <a:noFill/>
          <a:ln>
            <a:noFill/>
          </a:ln>
        </p:spPr>
        <p:txBody>
          <a:bodyPr anchorCtr="0" anchor="ctr" bIns="45700" lIns="91425" spcFirstLastPara="1" rIns="91425" wrap="square" tIns="45700">
            <a:normAutofit fontScale="90000"/>
          </a:bodyPr>
          <a:lstStyle/>
          <a:p>
            <a:pPr indent="0" lvl="0" marL="0" marR="0" rtl="0" algn="l">
              <a:lnSpc>
                <a:spcPct val="100000"/>
              </a:lnSpc>
              <a:spcBef>
                <a:spcPts val="0"/>
              </a:spcBef>
              <a:spcAft>
                <a:spcPts val="1200"/>
              </a:spcAft>
              <a:buSzPct val="111111"/>
              <a:buNone/>
            </a:pPr>
            <a:r>
              <a:rPr b="0" i="0" lang="en-US" u="none" strike="noStrike">
                <a:latin typeface="Times New Roman"/>
                <a:ea typeface="Times New Roman"/>
                <a:cs typeface="Times New Roman"/>
                <a:sym typeface="Times New Roman"/>
              </a:rPr>
              <a:t>1. (3533) (Refer to Figure 20, area 3; and Figure 28.) The VOR is tuned to Elizabeth City VOR/DME, and the aircraft is positioned over Shawboro, a small town 3 NM west of Currituck County Regional (ONX). Which VOR indication is correct?</a:t>
            </a:r>
            <a:endParaRPr/>
          </a:p>
        </p:txBody>
      </p:sp>
      <p:sp>
        <p:nvSpPr>
          <p:cNvPr id="1283" name="Google Shape;1283;p193"/>
          <p:cNvSpPr txBox="1"/>
          <p:nvPr>
            <p:ph idx="1" type="body"/>
          </p:nvPr>
        </p:nvSpPr>
        <p:spPr>
          <a:xfrm>
            <a:off x="470650" y="3657875"/>
            <a:ext cx="3198000" cy="3117300"/>
          </a:xfrm>
          <a:prstGeom prst="rect">
            <a:avLst/>
          </a:prstGeom>
          <a:noFill/>
          <a:ln>
            <a:noFill/>
          </a:ln>
        </p:spPr>
        <p:txBody>
          <a:bodyPr anchorCtr="0" anchor="t" bIns="45700" lIns="91425" spcFirstLastPara="1" rIns="91425" wrap="square" tIns="45700">
            <a:normAutofit fontScale="85000" lnSpcReduction="10000"/>
          </a:bodyPr>
          <a:lstStyle/>
          <a:p>
            <a:pPr indent="0" lvl="1" marL="640080" rtl="0" algn="l">
              <a:lnSpc>
                <a:spcPct val="100000"/>
              </a:lnSpc>
              <a:spcBef>
                <a:spcPts val="500"/>
              </a:spcBef>
              <a:spcAft>
                <a:spcPts val="0"/>
              </a:spcAft>
              <a:buSzPct val="100000"/>
              <a:buNone/>
            </a:pPr>
            <a:r>
              <a:rPr b="0" i="0" lang="en-US" u="none" strike="noStrike">
                <a:solidFill>
                  <a:srgbClr val="073763"/>
                </a:solidFill>
                <a:latin typeface="Times New Roman"/>
                <a:ea typeface="Times New Roman"/>
                <a:cs typeface="Times New Roman"/>
                <a:sym typeface="Times New Roman"/>
              </a:rPr>
              <a:t>a. 2.</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5.</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8.</a:t>
            </a:r>
            <a:endParaRPr/>
          </a:p>
          <a:p>
            <a:pPr indent="0" lvl="0" marL="0" rtl="0" algn="l">
              <a:lnSpc>
                <a:spcPct val="100000"/>
              </a:lnSpc>
              <a:spcBef>
                <a:spcPts val="1000"/>
              </a:spcBef>
              <a:spcAft>
                <a:spcPts val="0"/>
              </a:spcAft>
              <a:buClr>
                <a:srgbClr val="385623"/>
              </a:buClr>
              <a:buSzPct val="100000"/>
              <a:buFont typeface="Times New Roman"/>
              <a:buNone/>
            </a:pPr>
            <a:r>
              <a:rPr b="0" i="0" lang="en-US" u="none" strike="noStrike">
                <a:solidFill>
                  <a:srgbClr val="274E13"/>
                </a:solidFill>
                <a:latin typeface="Times New Roman"/>
                <a:ea typeface="Times New Roman"/>
                <a:cs typeface="Times New Roman"/>
                <a:sym typeface="Times New Roman"/>
              </a:rPr>
              <a:t>1. Locate the Shawboro Airport and the Elizabeth City VOR in FAA Figure 20. Draw the radial (magnetic course FROM) of the Elizabeth City VOR on which Shawboro lies (030°). 2. When over Shawboro on the 030° radial, the CDI should be centered with a 030° FROM indication or a 210° TO indication (the reciprocal). Dials 5 and 9 satisfy these conditions.</a:t>
            </a:r>
            <a:endParaRPr b="0" i="0" u="none" strike="noStrike">
              <a:solidFill>
                <a:srgbClr val="274E13"/>
              </a:solidFill>
              <a:latin typeface="Courier New"/>
              <a:ea typeface="Courier New"/>
              <a:cs typeface="Courier New"/>
              <a:sym typeface="Courier New"/>
            </a:endParaRPr>
          </a:p>
        </p:txBody>
      </p:sp>
      <p:pic>
        <p:nvPicPr>
          <p:cNvPr id="1284" name="Google Shape;1284;p193"/>
          <p:cNvPicPr preferRelativeResize="0"/>
          <p:nvPr/>
        </p:nvPicPr>
        <p:blipFill>
          <a:blip r:embed="rId3">
            <a:alphaModFix/>
          </a:blip>
          <a:stretch>
            <a:fillRect/>
          </a:stretch>
        </p:blipFill>
        <p:spPr>
          <a:xfrm>
            <a:off x="3821125" y="152400"/>
            <a:ext cx="4681660" cy="6553200"/>
          </a:xfrm>
          <a:prstGeom prst="rect">
            <a:avLst/>
          </a:prstGeom>
          <a:noFill/>
          <a:ln>
            <a:noFill/>
          </a:ln>
        </p:spPr>
      </p:pic>
      <p:pic>
        <p:nvPicPr>
          <p:cNvPr id="1285" name="Google Shape;1285;p193"/>
          <p:cNvPicPr preferRelativeResize="0"/>
          <p:nvPr/>
        </p:nvPicPr>
        <p:blipFill>
          <a:blip r:embed="rId4">
            <a:alphaModFix/>
          </a:blip>
          <a:stretch>
            <a:fillRect/>
          </a:stretch>
        </p:blipFill>
        <p:spPr>
          <a:xfrm>
            <a:off x="8655185" y="152400"/>
            <a:ext cx="3384415" cy="3177898"/>
          </a:xfrm>
          <a:prstGeom prst="rect">
            <a:avLst/>
          </a:prstGeom>
          <a:noFill/>
          <a:ln>
            <a:noFill/>
          </a:ln>
        </p:spPr>
      </p:pic>
    </p:spTree>
  </p:cSld>
  <p:clrMapOvr>
    <a:masterClrMapping/>
  </p:clrMapOvr>
</p:sld>
</file>

<file path=ppt/slides/slide1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9" name="Shape 1289"/>
        <p:cNvGrpSpPr/>
        <p:nvPr/>
      </p:nvGrpSpPr>
      <p:grpSpPr>
        <a:xfrm>
          <a:off x="0" y="0"/>
          <a:ext cx="0" cy="0"/>
          <a:chOff x="0" y="0"/>
          <a:chExt cx="0" cy="0"/>
        </a:xfrm>
      </p:grpSpPr>
      <p:sp>
        <p:nvSpPr>
          <p:cNvPr id="1290" name="Google Shape;1290;p194"/>
          <p:cNvSpPr txBox="1"/>
          <p:nvPr>
            <p:ph type="title"/>
          </p:nvPr>
        </p:nvSpPr>
        <p:spPr>
          <a:xfrm>
            <a:off x="470700" y="194250"/>
            <a:ext cx="4086900" cy="2863500"/>
          </a:xfrm>
          <a:prstGeom prst="rect">
            <a:avLst/>
          </a:prstGeom>
          <a:noFill/>
          <a:ln>
            <a:noFill/>
          </a:ln>
        </p:spPr>
        <p:txBody>
          <a:bodyPr anchorCtr="0" anchor="ctr" bIns="45700" lIns="91425" spcFirstLastPara="1" rIns="91425" wrap="square" tIns="45700">
            <a:normAutofit fontScale="90000"/>
          </a:bodyPr>
          <a:lstStyle/>
          <a:p>
            <a:pPr indent="0" lvl="0" marL="0" marR="0" rtl="0" algn="l">
              <a:lnSpc>
                <a:spcPct val="100000"/>
              </a:lnSpc>
              <a:spcBef>
                <a:spcPts val="0"/>
              </a:spcBef>
              <a:spcAft>
                <a:spcPts val="1200"/>
              </a:spcAft>
              <a:buSzPct val="111111"/>
              <a:buNone/>
            </a:pPr>
            <a:r>
              <a:rPr b="0" i="0" lang="en-US" u="none" strike="noStrike">
                <a:latin typeface="Times New Roman"/>
                <a:ea typeface="Times New Roman"/>
                <a:cs typeface="Times New Roman"/>
                <a:sym typeface="Times New Roman"/>
              </a:rPr>
              <a:t>2. (3539) (Refer to Figure 21.) What course should be selected on the omnibearing selector (OBS) to make a direct flight from Mercer County Regional Airport (area 3) to the Minot VORTAC (area 1) with a TO indication?</a:t>
            </a:r>
            <a:endParaRPr/>
          </a:p>
        </p:txBody>
      </p:sp>
      <p:sp>
        <p:nvSpPr>
          <p:cNvPr id="1291" name="Google Shape;1291;p194"/>
          <p:cNvSpPr txBox="1"/>
          <p:nvPr>
            <p:ph idx="1" type="body"/>
          </p:nvPr>
        </p:nvSpPr>
        <p:spPr>
          <a:xfrm>
            <a:off x="470650" y="3184525"/>
            <a:ext cx="4086900" cy="33945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001°.</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359°.</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179°.</a:t>
            </a:r>
            <a:endParaRPr b="0" i="0" u="none" strike="noStrike">
              <a:solidFill>
                <a:srgbClr val="274E13"/>
              </a:solidFill>
              <a:latin typeface="Courier New"/>
              <a:ea typeface="Courier New"/>
              <a:cs typeface="Courier New"/>
              <a:sym typeface="Courier New"/>
            </a:endParaRPr>
          </a:p>
        </p:txBody>
      </p:sp>
      <p:pic>
        <p:nvPicPr>
          <p:cNvPr id="1292" name="Google Shape;1292;p194"/>
          <p:cNvPicPr preferRelativeResize="0"/>
          <p:nvPr/>
        </p:nvPicPr>
        <p:blipFill>
          <a:blip r:embed="rId3">
            <a:alphaModFix/>
          </a:blip>
          <a:stretch>
            <a:fillRect/>
          </a:stretch>
        </p:blipFill>
        <p:spPr>
          <a:xfrm>
            <a:off x="4710000" y="152400"/>
            <a:ext cx="4681660" cy="6553200"/>
          </a:xfrm>
          <a:prstGeom prst="rect">
            <a:avLst/>
          </a:prstGeom>
          <a:noFill/>
          <a:ln>
            <a:noFill/>
          </a:ln>
        </p:spPr>
      </p:pic>
    </p:spTree>
  </p:cSld>
  <p:clrMapOvr>
    <a:masterClrMapping/>
  </p:clrMapOvr>
</p:sld>
</file>

<file path=ppt/slides/slide1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6" name="Shape 1296"/>
        <p:cNvGrpSpPr/>
        <p:nvPr/>
      </p:nvGrpSpPr>
      <p:grpSpPr>
        <a:xfrm>
          <a:off x="0" y="0"/>
          <a:ext cx="0" cy="0"/>
          <a:chOff x="0" y="0"/>
          <a:chExt cx="0" cy="0"/>
        </a:xfrm>
      </p:grpSpPr>
      <p:sp>
        <p:nvSpPr>
          <p:cNvPr id="1297" name="Google Shape;1297;p195"/>
          <p:cNvSpPr txBox="1"/>
          <p:nvPr>
            <p:ph type="title"/>
          </p:nvPr>
        </p:nvSpPr>
        <p:spPr>
          <a:xfrm>
            <a:off x="470700" y="194250"/>
            <a:ext cx="4086900" cy="2863500"/>
          </a:xfrm>
          <a:prstGeom prst="rect">
            <a:avLst/>
          </a:prstGeom>
          <a:noFill/>
          <a:ln>
            <a:noFill/>
          </a:ln>
        </p:spPr>
        <p:txBody>
          <a:bodyPr anchorCtr="0" anchor="ctr" bIns="45700" lIns="91425" spcFirstLastPara="1" rIns="91425" wrap="square" tIns="45700">
            <a:normAutofit fontScale="90000"/>
          </a:bodyPr>
          <a:lstStyle/>
          <a:p>
            <a:pPr indent="0" lvl="0" marL="0" marR="0" rtl="0" algn="l">
              <a:lnSpc>
                <a:spcPct val="100000"/>
              </a:lnSpc>
              <a:spcBef>
                <a:spcPts val="0"/>
              </a:spcBef>
              <a:spcAft>
                <a:spcPts val="1200"/>
              </a:spcAft>
              <a:buSzPct val="111111"/>
              <a:buNone/>
            </a:pPr>
            <a:r>
              <a:rPr b="0" i="0" lang="en-US" u="none" strike="noStrike">
                <a:latin typeface="Times New Roman"/>
                <a:ea typeface="Times New Roman"/>
                <a:cs typeface="Times New Roman"/>
                <a:sym typeface="Times New Roman"/>
              </a:rPr>
              <a:t>2. (3539) (Refer to Figure 21.) What course should be selected on the omnibearing selector (OBS) to make a direct flight from Mercer County Regional Airport (area 3) to the Minot VORTAC (area 1) with a TO indication?</a:t>
            </a:r>
            <a:endParaRPr/>
          </a:p>
        </p:txBody>
      </p:sp>
      <p:sp>
        <p:nvSpPr>
          <p:cNvPr id="1298" name="Google Shape;1298;p195"/>
          <p:cNvSpPr txBox="1"/>
          <p:nvPr>
            <p:ph idx="1" type="body"/>
          </p:nvPr>
        </p:nvSpPr>
        <p:spPr>
          <a:xfrm>
            <a:off x="470650" y="3184525"/>
            <a:ext cx="4086900" cy="3394500"/>
          </a:xfrm>
          <a:prstGeom prst="rect">
            <a:avLst/>
          </a:prstGeom>
          <a:noFill/>
          <a:ln>
            <a:noFill/>
          </a:ln>
        </p:spPr>
        <p:txBody>
          <a:bodyPr anchorCtr="0" anchor="t" bIns="45700" lIns="91425" spcFirstLastPara="1" rIns="91425" wrap="square" tIns="45700">
            <a:normAutofit lnSpcReduction="10000"/>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001°.</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359°.</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179°.</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Use the following steps: 1. Plot a direct course from Mercer Airport to the Minot Airport VORTAC. 2. Note the radial (magnetic course FROM Minot VORTAC) on which the plotted course lies (179°). 3. Determine the course TO Minot VORTAC by finding the reciprocal: TO = FROM + 180° TO = 179° + 180° TO = 359°</a:t>
            </a:r>
            <a:endParaRPr b="0" i="0" u="none" strike="noStrike">
              <a:solidFill>
                <a:srgbClr val="274E13"/>
              </a:solidFill>
              <a:latin typeface="Courier New"/>
              <a:ea typeface="Courier New"/>
              <a:cs typeface="Courier New"/>
              <a:sym typeface="Courier New"/>
            </a:endParaRPr>
          </a:p>
        </p:txBody>
      </p:sp>
      <p:pic>
        <p:nvPicPr>
          <p:cNvPr id="1299" name="Google Shape;1299;p195"/>
          <p:cNvPicPr preferRelativeResize="0"/>
          <p:nvPr/>
        </p:nvPicPr>
        <p:blipFill>
          <a:blip r:embed="rId3">
            <a:alphaModFix/>
          </a:blip>
          <a:stretch>
            <a:fillRect/>
          </a:stretch>
        </p:blipFill>
        <p:spPr>
          <a:xfrm>
            <a:off x="4710000" y="152400"/>
            <a:ext cx="4681660" cy="6553200"/>
          </a:xfrm>
          <a:prstGeom prst="rect">
            <a:avLst/>
          </a:prstGeom>
          <a:noFill/>
          <a:ln>
            <a:noFill/>
          </a:ln>
        </p:spPr>
      </p:pic>
    </p:spTree>
  </p:cSld>
  <p:clrMapOvr>
    <a:masterClrMapping/>
  </p:clrMapOvr>
</p:sld>
</file>

<file path=ppt/slides/slide1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3" name="Shape 1303"/>
        <p:cNvGrpSpPr/>
        <p:nvPr/>
      </p:nvGrpSpPr>
      <p:grpSpPr>
        <a:xfrm>
          <a:off x="0" y="0"/>
          <a:ext cx="0" cy="0"/>
          <a:chOff x="0" y="0"/>
          <a:chExt cx="0" cy="0"/>
        </a:xfrm>
      </p:grpSpPr>
      <p:sp>
        <p:nvSpPr>
          <p:cNvPr id="1304" name="Google Shape;1304;p196"/>
          <p:cNvSpPr txBox="1"/>
          <p:nvPr>
            <p:ph type="title"/>
          </p:nvPr>
        </p:nvSpPr>
        <p:spPr>
          <a:xfrm>
            <a:off x="482100" y="365125"/>
            <a:ext cx="4098900" cy="2657700"/>
          </a:xfrm>
          <a:prstGeom prst="rect">
            <a:avLst/>
          </a:prstGeom>
          <a:noFill/>
          <a:ln>
            <a:noFill/>
          </a:ln>
        </p:spPr>
        <p:txBody>
          <a:bodyPr anchorCtr="0" anchor="ctr" bIns="45700" lIns="91425" spcFirstLastPara="1" rIns="91425" wrap="square" tIns="45700">
            <a:normAutofit fontScale="90000"/>
          </a:bodyPr>
          <a:lstStyle/>
          <a:p>
            <a:pPr indent="0" lvl="0" marL="0" marR="0" rtl="0" algn="l">
              <a:lnSpc>
                <a:spcPct val="100000"/>
              </a:lnSpc>
              <a:spcBef>
                <a:spcPts val="0"/>
              </a:spcBef>
              <a:spcAft>
                <a:spcPts val="1200"/>
              </a:spcAft>
              <a:buSzPct val="111111"/>
              <a:buNone/>
            </a:pPr>
            <a:r>
              <a:rPr b="0" i="0" lang="en-US" u="none" strike="noStrike">
                <a:latin typeface="Times New Roman"/>
                <a:ea typeface="Times New Roman"/>
                <a:cs typeface="Times New Roman"/>
                <a:sym typeface="Times New Roman"/>
              </a:rPr>
              <a:t>3. (3552) (Refer to Figure 23.) What is the approximate position of the aircraft if the VOR receivers indicate the 320° radial of Savannah VORTAC (area 3) and the 184° radial of Allendale VOR (area 1)?</a:t>
            </a:r>
            <a:endParaRPr/>
          </a:p>
        </p:txBody>
      </p:sp>
      <p:sp>
        <p:nvSpPr>
          <p:cNvPr id="1305" name="Google Shape;1305;p196"/>
          <p:cNvSpPr txBox="1"/>
          <p:nvPr>
            <p:ph idx="1" type="body"/>
          </p:nvPr>
        </p:nvSpPr>
        <p:spPr>
          <a:xfrm>
            <a:off x="482100" y="3230675"/>
            <a:ext cx="4098900" cy="33135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Southeast of Guyton.</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Town of Springfield.</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Over Briggs Airport.</a:t>
            </a:r>
            <a:endParaRPr b="0" i="0" u="none" strike="noStrike">
              <a:solidFill>
                <a:srgbClr val="274E13"/>
              </a:solidFill>
              <a:latin typeface="Courier New"/>
              <a:ea typeface="Courier New"/>
              <a:cs typeface="Courier New"/>
              <a:sym typeface="Courier New"/>
            </a:endParaRPr>
          </a:p>
        </p:txBody>
      </p:sp>
      <p:pic>
        <p:nvPicPr>
          <p:cNvPr id="1306" name="Google Shape;1306;p196"/>
          <p:cNvPicPr preferRelativeResize="0"/>
          <p:nvPr/>
        </p:nvPicPr>
        <p:blipFill>
          <a:blip r:embed="rId3">
            <a:alphaModFix/>
          </a:blip>
          <a:stretch>
            <a:fillRect/>
          </a:stretch>
        </p:blipFill>
        <p:spPr>
          <a:xfrm>
            <a:off x="4733400" y="152400"/>
            <a:ext cx="4681660" cy="6553200"/>
          </a:xfrm>
          <a:prstGeom prst="rect">
            <a:avLst/>
          </a:prstGeom>
          <a:noFill/>
          <a:ln>
            <a:noFill/>
          </a:ln>
        </p:spPr>
      </p:pic>
    </p:spTree>
  </p:cSld>
  <p:clrMapOvr>
    <a:masterClrMapping/>
  </p:clrMapOvr>
</p:sld>
</file>

<file path=ppt/slides/slide1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0" name="Shape 1310"/>
        <p:cNvGrpSpPr/>
        <p:nvPr/>
      </p:nvGrpSpPr>
      <p:grpSpPr>
        <a:xfrm>
          <a:off x="0" y="0"/>
          <a:ext cx="0" cy="0"/>
          <a:chOff x="0" y="0"/>
          <a:chExt cx="0" cy="0"/>
        </a:xfrm>
      </p:grpSpPr>
      <p:sp>
        <p:nvSpPr>
          <p:cNvPr id="1311" name="Google Shape;1311;p197"/>
          <p:cNvSpPr txBox="1"/>
          <p:nvPr>
            <p:ph type="title"/>
          </p:nvPr>
        </p:nvSpPr>
        <p:spPr>
          <a:xfrm>
            <a:off x="482100" y="365125"/>
            <a:ext cx="4098900" cy="2657700"/>
          </a:xfrm>
          <a:prstGeom prst="rect">
            <a:avLst/>
          </a:prstGeom>
          <a:noFill/>
          <a:ln>
            <a:noFill/>
          </a:ln>
        </p:spPr>
        <p:txBody>
          <a:bodyPr anchorCtr="0" anchor="ctr" bIns="45700" lIns="91425" spcFirstLastPara="1" rIns="91425" wrap="square" tIns="45700">
            <a:normAutofit fontScale="90000"/>
          </a:bodyPr>
          <a:lstStyle/>
          <a:p>
            <a:pPr indent="0" lvl="0" marL="0" marR="0" rtl="0" algn="l">
              <a:lnSpc>
                <a:spcPct val="100000"/>
              </a:lnSpc>
              <a:spcBef>
                <a:spcPts val="0"/>
              </a:spcBef>
              <a:spcAft>
                <a:spcPts val="1200"/>
              </a:spcAft>
              <a:buSzPct val="111111"/>
              <a:buNone/>
            </a:pPr>
            <a:r>
              <a:rPr b="0" i="0" lang="en-US" u="none" strike="noStrike">
                <a:latin typeface="Times New Roman"/>
                <a:ea typeface="Times New Roman"/>
                <a:cs typeface="Times New Roman"/>
                <a:sym typeface="Times New Roman"/>
              </a:rPr>
              <a:t>3. (3552) (Refer to Figure 23.) What is the approximate position of the aircraft if the VOR receivers indicate the 320° radial of Savannah VORTAC (area 3) and the 184° radial of Allendale VOR (area 1)?</a:t>
            </a:r>
            <a:endParaRPr/>
          </a:p>
        </p:txBody>
      </p:sp>
      <p:sp>
        <p:nvSpPr>
          <p:cNvPr id="1312" name="Google Shape;1312;p197"/>
          <p:cNvSpPr txBox="1"/>
          <p:nvPr>
            <p:ph idx="1" type="body"/>
          </p:nvPr>
        </p:nvSpPr>
        <p:spPr>
          <a:xfrm>
            <a:off x="482100" y="3230675"/>
            <a:ext cx="4098900" cy="33135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Southeast of Guyton.</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Town of Springfield.</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Over Briggs Airport.</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Use the following steps: 1. Plot the 320° radial (magnetic course FROM) of the Savannah VORTAC. 2. Plot the 184° radial of the Allendale VOR. 3. Note the intersection of the two plotted radials southeast of the town of Guyton.</a:t>
            </a:r>
            <a:endParaRPr b="0" i="0" u="none" strike="noStrike">
              <a:solidFill>
                <a:srgbClr val="274E13"/>
              </a:solidFill>
              <a:latin typeface="Courier New"/>
              <a:ea typeface="Courier New"/>
              <a:cs typeface="Courier New"/>
              <a:sym typeface="Courier New"/>
            </a:endParaRPr>
          </a:p>
        </p:txBody>
      </p:sp>
      <p:pic>
        <p:nvPicPr>
          <p:cNvPr id="1313" name="Google Shape;1313;p197"/>
          <p:cNvPicPr preferRelativeResize="0"/>
          <p:nvPr/>
        </p:nvPicPr>
        <p:blipFill>
          <a:blip r:embed="rId3">
            <a:alphaModFix/>
          </a:blip>
          <a:stretch>
            <a:fillRect/>
          </a:stretch>
        </p:blipFill>
        <p:spPr>
          <a:xfrm>
            <a:off x="4733400" y="152400"/>
            <a:ext cx="4681660" cy="6553200"/>
          </a:xfrm>
          <a:prstGeom prst="rect">
            <a:avLst/>
          </a:prstGeom>
          <a:noFill/>
          <a:ln>
            <a:noFill/>
          </a:ln>
        </p:spPr>
      </p:pic>
    </p:spTree>
  </p:cSld>
  <p:clrMapOvr>
    <a:masterClrMapping/>
  </p:clrMapOvr>
</p:sld>
</file>

<file path=ppt/slides/slide1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7" name="Shape 1317"/>
        <p:cNvGrpSpPr/>
        <p:nvPr/>
      </p:nvGrpSpPr>
      <p:grpSpPr>
        <a:xfrm>
          <a:off x="0" y="0"/>
          <a:ext cx="0" cy="0"/>
          <a:chOff x="0" y="0"/>
          <a:chExt cx="0" cy="0"/>
        </a:xfrm>
      </p:grpSpPr>
      <p:sp>
        <p:nvSpPr>
          <p:cNvPr id="1318" name="Google Shape;1318;p198"/>
          <p:cNvSpPr txBox="1"/>
          <p:nvPr>
            <p:ph type="title"/>
          </p:nvPr>
        </p:nvSpPr>
        <p:spPr>
          <a:xfrm>
            <a:off x="470700" y="344325"/>
            <a:ext cx="4110300" cy="2228100"/>
          </a:xfrm>
          <a:prstGeom prst="rect">
            <a:avLst/>
          </a:prstGeom>
          <a:noFill/>
          <a:ln>
            <a:noFill/>
          </a:ln>
        </p:spPr>
        <p:txBody>
          <a:bodyPr anchorCtr="0" anchor="ctr" bIns="45700" lIns="91425" spcFirstLastPara="1" rIns="91425" wrap="square" tIns="45700">
            <a:normAutofit fontScale="90000"/>
          </a:bodyPr>
          <a:lstStyle/>
          <a:p>
            <a:pPr indent="0" lvl="0" marL="0" marR="0" rtl="0" algn="l">
              <a:lnSpc>
                <a:spcPct val="100000"/>
              </a:lnSpc>
              <a:spcBef>
                <a:spcPts val="0"/>
              </a:spcBef>
              <a:spcAft>
                <a:spcPts val="1200"/>
              </a:spcAft>
              <a:buSzPct val="111111"/>
              <a:buNone/>
            </a:pPr>
            <a:r>
              <a:rPr b="0" i="0" lang="en-US" u="none" strike="noStrike">
                <a:latin typeface="Times New Roman"/>
                <a:ea typeface="Times New Roman"/>
                <a:cs typeface="Times New Roman"/>
                <a:sym typeface="Times New Roman"/>
              </a:rPr>
              <a:t>4. (3553) (Refer to Figure 23.) On what course should the VOR receiver (OBS) be set to navigate direct from Hampton Varnville Airport (area 1) to Savannah VORTAC (area 3)?</a:t>
            </a:r>
            <a:endParaRPr/>
          </a:p>
        </p:txBody>
      </p:sp>
      <p:sp>
        <p:nvSpPr>
          <p:cNvPr id="1319" name="Google Shape;1319;p198"/>
          <p:cNvSpPr txBox="1"/>
          <p:nvPr>
            <p:ph idx="1" type="body"/>
          </p:nvPr>
        </p:nvSpPr>
        <p:spPr>
          <a:xfrm>
            <a:off x="470650" y="3230700"/>
            <a:ext cx="4110300" cy="31980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003°.</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195°.</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200°.</a:t>
            </a:r>
            <a:endParaRPr b="0" i="0" u="none" strike="noStrike">
              <a:solidFill>
                <a:srgbClr val="274E13"/>
              </a:solidFill>
              <a:latin typeface="Courier New"/>
              <a:ea typeface="Courier New"/>
              <a:cs typeface="Courier New"/>
              <a:sym typeface="Courier New"/>
            </a:endParaRPr>
          </a:p>
        </p:txBody>
      </p:sp>
      <p:pic>
        <p:nvPicPr>
          <p:cNvPr id="1320" name="Google Shape;1320;p198"/>
          <p:cNvPicPr preferRelativeResize="0"/>
          <p:nvPr/>
        </p:nvPicPr>
        <p:blipFill>
          <a:blip r:embed="rId3">
            <a:alphaModFix/>
          </a:blip>
          <a:stretch>
            <a:fillRect/>
          </a:stretch>
        </p:blipFill>
        <p:spPr>
          <a:xfrm>
            <a:off x="4733400" y="152400"/>
            <a:ext cx="4681660" cy="6553200"/>
          </a:xfrm>
          <a:prstGeom prst="rect">
            <a:avLst/>
          </a:prstGeom>
          <a:noFill/>
          <a:ln>
            <a:noFill/>
          </a:ln>
        </p:spPr>
      </p:pic>
    </p:spTree>
  </p:cSld>
  <p:clrMapOvr>
    <a:masterClrMapping/>
  </p:clrMapOvr>
</p:sld>
</file>

<file path=ppt/slides/slide1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4" name="Shape 1324"/>
        <p:cNvGrpSpPr/>
        <p:nvPr/>
      </p:nvGrpSpPr>
      <p:grpSpPr>
        <a:xfrm>
          <a:off x="0" y="0"/>
          <a:ext cx="0" cy="0"/>
          <a:chOff x="0" y="0"/>
          <a:chExt cx="0" cy="0"/>
        </a:xfrm>
      </p:grpSpPr>
      <p:sp>
        <p:nvSpPr>
          <p:cNvPr id="1325" name="Google Shape;1325;p199"/>
          <p:cNvSpPr txBox="1"/>
          <p:nvPr>
            <p:ph type="title"/>
          </p:nvPr>
        </p:nvSpPr>
        <p:spPr>
          <a:xfrm>
            <a:off x="470700" y="344325"/>
            <a:ext cx="4110300" cy="2228100"/>
          </a:xfrm>
          <a:prstGeom prst="rect">
            <a:avLst/>
          </a:prstGeom>
          <a:noFill/>
          <a:ln>
            <a:noFill/>
          </a:ln>
        </p:spPr>
        <p:txBody>
          <a:bodyPr anchorCtr="0" anchor="ctr" bIns="45700" lIns="91425" spcFirstLastPara="1" rIns="91425" wrap="square" tIns="45700">
            <a:normAutofit fontScale="90000"/>
          </a:bodyPr>
          <a:lstStyle/>
          <a:p>
            <a:pPr indent="0" lvl="0" marL="0" marR="0" rtl="0" algn="l">
              <a:lnSpc>
                <a:spcPct val="100000"/>
              </a:lnSpc>
              <a:spcBef>
                <a:spcPts val="0"/>
              </a:spcBef>
              <a:spcAft>
                <a:spcPts val="1200"/>
              </a:spcAft>
              <a:buSzPct val="111111"/>
              <a:buNone/>
            </a:pPr>
            <a:r>
              <a:rPr b="0" i="0" lang="en-US" u="none" strike="noStrike">
                <a:latin typeface="Times New Roman"/>
                <a:ea typeface="Times New Roman"/>
                <a:cs typeface="Times New Roman"/>
                <a:sym typeface="Times New Roman"/>
              </a:rPr>
              <a:t>4. (3553) (Refer to Figure 23.) On what course should the VOR receiver (OBS) be set to navigate direct from Hampton Varnville Airport (area 1) to Savannah VORTAC (area 3)?</a:t>
            </a:r>
            <a:endParaRPr/>
          </a:p>
        </p:txBody>
      </p:sp>
      <p:sp>
        <p:nvSpPr>
          <p:cNvPr id="1326" name="Google Shape;1326;p199"/>
          <p:cNvSpPr txBox="1"/>
          <p:nvPr>
            <p:ph idx="1" type="body"/>
          </p:nvPr>
        </p:nvSpPr>
        <p:spPr>
          <a:xfrm>
            <a:off x="470650" y="3230700"/>
            <a:ext cx="4110300" cy="3198000"/>
          </a:xfrm>
          <a:prstGeom prst="rect">
            <a:avLst/>
          </a:prstGeom>
          <a:noFill/>
          <a:ln>
            <a:noFill/>
          </a:ln>
        </p:spPr>
        <p:txBody>
          <a:bodyPr anchorCtr="0" anchor="t" bIns="45700" lIns="91425" spcFirstLastPara="1" rIns="91425" wrap="square" tIns="45700">
            <a:normAutofit lnSpcReduction="10000"/>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003°.</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195°.</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200°.</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Use the following steps: 1. Plot the course direct from Hampton Varnville Airport to the Savannah VORTAC. 2. Note the radial (magnetic course from Savannah) on which the plotted course lies (015°). 3. Determine the course TO the VORTAC by finding the reciprocal: TO = FROM + 180° TO = 015° + 180° TO = 195°</a:t>
            </a:r>
            <a:endParaRPr b="0" i="0" u="none" strike="noStrike">
              <a:solidFill>
                <a:srgbClr val="274E13"/>
              </a:solidFill>
              <a:latin typeface="Courier New"/>
              <a:ea typeface="Courier New"/>
              <a:cs typeface="Courier New"/>
              <a:sym typeface="Courier New"/>
            </a:endParaRPr>
          </a:p>
        </p:txBody>
      </p:sp>
      <p:pic>
        <p:nvPicPr>
          <p:cNvPr id="1327" name="Google Shape;1327;p199"/>
          <p:cNvPicPr preferRelativeResize="0"/>
          <p:nvPr/>
        </p:nvPicPr>
        <p:blipFill>
          <a:blip r:embed="rId3">
            <a:alphaModFix/>
          </a:blip>
          <a:stretch>
            <a:fillRect/>
          </a:stretch>
        </p:blipFill>
        <p:spPr>
          <a:xfrm>
            <a:off x="4733400" y="152400"/>
            <a:ext cx="4681660" cy="6553200"/>
          </a:xfrm>
          <a:prstGeom prst="rect">
            <a:avLst/>
          </a:prstGeom>
          <a:noFill/>
          <a:ln>
            <a:noFill/>
          </a:ln>
        </p:spPr>
      </p:pic>
    </p:spTree>
  </p:cSld>
  <p:clrMapOvr>
    <a:masterClrMapping/>
  </p:clrMapOvr>
</p:sld>
</file>

<file path=ppt/slides/slide1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1" name="Shape 1331"/>
        <p:cNvGrpSpPr/>
        <p:nvPr/>
      </p:nvGrpSpPr>
      <p:grpSpPr>
        <a:xfrm>
          <a:off x="0" y="0"/>
          <a:ext cx="0" cy="0"/>
          <a:chOff x="0" y="0"/>
          <a:chExt cx="0" cy="0"/>
        </a:xfrm>
      </p:grpSpPr>
      <p:sp>
        <p:nvSpPr>
          <p:cNvPr id="1332" name="Google Shape;1332;p200"/>
          <p:cNvSpPr txBox="1"/>
          <p:nvPr>
            <p:ph type="title"/>
          </p:nvPr>
        </p:nvSpPr>
        <p:spPr>
          <a:xfrm>
            <a:off x="424475" y="228875"/>
            <a:ext cx="4144800" cy="2505300"/>
          </a:xfrm>
          <a:prstGeom prst="rect">
            <a:avLst/>
          </a:prstGeom>
          <a:noFill/>
          <a:ln>
            <a:noFill/>
          </a:ln>
        </p:spPr>
        <p:txBody>
          <a:bodyPr anchorCtr="0" anchor="ctr" bIns="45700" lIns="91425" spcFirstLastPara="1" rIns="91425" wrap="square" tIns="45700">
            <a:normAutofit fontScale="90000"/>
          </a:bodyPr>
          <a:lstStyle/>
          <a:p>
            <a:pPr indent="0" lvl="0" marL="0" marR="0" rtl="0" algn="l">
              <a:lnSpc>
                <a:spcPct val="100000"/>
              </a:lnSpc>
              <a:spcBef>
                <a:spcPts val="0"/>
              </a:spcBef>
              <a:spcAft>
                <a:spcPts val="1200"/>
              </a:spcAft>
              <a:buSzPct val="111111"/>
              <a:buNone/>
            </a:pPr>
            <a:r>
              <a:rPr b="0" i="0" lang="en-US" u="none" strike="noStrike">
                <a:latin typeface="Times New Roman"/>
                <a:ea typeface="Times New Roman"/>
                <a:cs typeface="Times New Roman"/>
                <a:sym typeface="Times New Roman"/>
              </a:rPr>
              <a:t>5. (3559) (Refer to Figure 24.) What is the approximate position of the aircraft if the VOR receivers indicate the 245? radial of Sulphur Springs VOR/DME (area 5) and the 140? radial of Bonham VORTAC (area 3)?</a:t>
            </a:r>
            <a:endParaRPr/>
          </a:p>
        </p:txBody>
      </p:sp>
      <p:sp>
        <p:nvSpPr>
          <p:cNvPr id="1333" name="Google Shape;1333;p200"/>
          <p:cNvSpPr txBox="1"/>
          <p:nvPr>
            <p:ph idx="1" type="body"/>
          </p:nvPr>
        </p:nvSpPr>
        <p:spPr>
          <a:xfrm>
            <a:off x="493750" y="2884325"/>
            <a:ext cx="4075500" cy="36483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Weese Intl. Airport.</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Glenmar Airport.</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Majors Airport.</a:t>
            </a:r>
            <a:endParaRPr b="0" i="0" u="none" strike="noStrike">
              <a:solidFill>
                <a:srgbClr val="274E13"/>
              </a:solidFill>
              <a:latin typeface="Courier New"/>
              <a:ea typeface="Courier New"/>
              <a:cs typeface="Courier New"/>
              <a:sym typeface="Courier New"/>
            </a:endParaRPr>
          </a:p>
        </p:txBody>
      </p:sp>
      <p:pic>
        <p:nvPicPr>
          <p:cNvPr id="1334" name="Google Shape;1334;p200"/>
          <p:cNvPicPr preferRelativeResize="0"/>
          <p:nvPr/>
        </p:nvPicPr>
        <p:blipFill>
          <a:blip r:embed="rId3">
            <a:alphaModFix/>
          </a:blip>
          <a:stretch>
            <a:fillRect/>
          </a:stretch>
        </p:blipFill>
        <p:spPr>
          <a:xfrm>
            <a:off x="4721675" y="152400"/>
            <a:ext cx="7317927" cy="5805631"/>
          </a:xfrm>
          <a:prstGeom prst="rect">
            <a:avLst/>
          </a:prstGeom>
          <a:noFill/>
          <a:ln>
            <a:noFill/>
          </a:ln>
        </p:spPr>
      </p:pic>
    </p:spTree>
  </p:cSld>
  <p:clrMapOvr>
    <a:masterClrMapping/>
  </p:clrMapOvr>
</p:sld>
</file>

<file path=ppt/slides/slide1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8" name="Shape 1338"/>
        <p:cNvGrpSpPr/>
        <p:nvPr/>
      </p:nvGrpSpPr>
      <p:grpSpPr>
        <a:xfrm>
          <a:off x="0" y="0"/>
          <a:ext cx="0" cy="0"/>
          <a:chOff x="0" y="0"/>
          <a:chExt cx="0" cy="0"/>
        </a:xfrm>
      </p:grpSpPr>
      <p:sp>
        <p:nvSpPr>
          <p:cNvPr id="1339" name="Google Shape;1339;p201"/>
          <p:cNvSpPr txBox="1"/>
          <p:nvPr>
            <p:ph type="title"/>
          </p:nvPr>
        </p:nvSpPr>
        <p:spPr>
          <a:xfrm>
            <a:off x="424475" y="228875"/>
            <a:ext cx="4144800" cy="2505300"/>
          </a:xfrm>
          <a:prstGeom prst="rect">
            <a:avLst/>
          </a:prstGeom>
          <a:noFill/>
          <a:ln>
            <a:noFill/>
          </a:ln>
        </p:spPr>
        <p:txBody>
          <a:bodyPr anchorCtr="0" anchor="ctr" bIns="45700" lIns="91425" spcFirstLastPara="1" rIns="91425" wrap="square" tIns="45700">
            <a:normAutofit fontScale="90000"/>
          </a:bodyPr>
          <a:lstStyle/>
          <a:p>
            <a:pPr indent="0" lvl="0" marL="0" marR="0" rtl="0" algn="l">
              <a:lnSpc>
                <a:spcPct val="100000"/>
              </a:lnSpc>
              <a:spcBef>
                <a:spcPts val="0"/>
              </a:spcBef>
              <a:spcAft>
                <a:spcPts val="1200"/>
              </a:spcAft>
              <a:buSzPct val="111111"/>
              <a:buNone/>
            </a:pPr>
            <a:r>
              <a:rPr b="0" i="0" lang="en-US" u="none" strike="noStrike">
                <a:latin typeface="Times New Roman"/>
                <a:ea typeface="Times New Roman"/>
                <a:cs typeface="Times New Roman"/>
                <a:sym typeface="Times New Roman"/>
              </a:rPr>
              <a:t>5. (3559) (Refer to Figure 24.) What is the approximate position of the aircraft if the VOR receivers indicate the 245? radial of Sulphur Springs VOR/DME (area 5) and the 140? radial of Bonham VORTAC (area 3)?</a:t>
            </a:r>
            <a:endParaRPr/>
          </a:p>
        </p:txBody>
      </p:sp>
      <p:sp>
        <p:nvSpPr>
          <p:cNvPr id="1340" name="Google Shape;1340;p201"/>
          <p:cNvSpPr txBox="1"/>
          <p:nvPr>
            <p:ph idx="1" type="body"/>
          </p:nvPr>
        </p:nvSpPr>
        <p:spPr>
          <a:xfrm>
            <a:off x="493750" y="2884325"/>
            <a:ext cx="4075500" cy="36483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Weese Intl. Airport.</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Glenmar Airport.</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Majors Airport.</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Use the following steps: 1. Plot the 245° radial (magnetic course FROM) of the Sulphur Springs VOR/DME. 2. Plot the 140° radial (magnetic course FROM) of the Bonham VORTAC. 3. Note the intersection of the two plotted radials over the Glenmar Airport (Pvt).</a:t>
            </a:r>
            <a:endParaRPr b="0" i="0" u="none" strike="noStrike">
              <a:solidFill>
                <a:srgbClr val="274E13"/>
              </a:solidFill>
              <a:latin typeface="Courier New"/>
              <a:ea typeface="Courier New"/>
              <a:cs typeface="Courier New"/>
              <a:sym typeface="Courier New"/>
            </a:endParaRPr>
          </a:p>
        </p:txBody>
      </p:sp>
      <p:pic>
        <p:nvPicPr>
          <p:cNvPr id="1341" name="Google Shape;1341;p201"/>
          <p:cNvPicPr preferRelativeResize="0"/>
          <p:nvPr/>
        </p:nvPicPr>
        <p:blipFill>
          <a:blip r:embed="rId3">
            <a:alphaModFix/>
          </a:blip>
          <a:stretch>
            <a:fillRect/>
          </a:stretch>
        </p:blipFill>
        <p:spPr>
          <a:xfrm>
            <a:off x="4721675" y="152400"/>
            <a:ext cx="7317927" cy="5805631"/>
          </a:xfrm>
          <a:prstGeom prst="rect">
            <a:avLst/>
          </a:prstGeom>
          <a:noFill/>
          <a:ln>
            <a:noFill/>
          </a:ln>
        </p:spPr>
      </p:pic>
    </p:spTree>
  </p:cSld>
  <p:clrMapOvr>
    <a:masterClrMapping/>
  </p:clrMapOvr>
</p:sld>
</file>

<file path=ppt/slides/slide1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5" name="Shape 1345"/>
        <p:cNvGrpSpPr/>
        <p:nvPr/>
      </p:nvGrpSpPr>
      <p:grpSpPr>
        <a:xfrm>
          <a:off x="0" y="0"/>
          <a:ext cx="0" cy="0"/>
          <a:chOff x="0" y="0"/>
          <a:chExt cx="0" cy="0"/>
        </a:xfrm>
      </p:grpSpPr>
      <p:sp>
        <p:nvSpPr>
          <p:cNvPr id="1346" name="Google Shape;1346;p202"/>
          <p:cNvSpPr txBox="1"/>
          <p:nvPr>
            <p:ph type="title"/>
          </p:nvPr>
        </p:nvSpPr>
        <p:spPr>
          <a:xfrm>
            <a:off x="459000" y="286600"/>
            <a:ext cx="4156500" cy="2136000"/>
          </a:xfrm>
          <a:prstGeom prst="rect">
            <a:avLst/>
          </a:prstGeom>
          <a:noFill/>
          <a:ln>
            <a:noFill/>
          </a:ln>
        </p:spPr>
        <p:txBody>
          <a:bodyPr anchorCtr="0" anchor="ctr" bIns="45700" lIns="91425" spcFirstLastPara="1" rIns="91425" wrap="square" tIns="45700">
            <a:normAutofit fontScale="90000"/>
          </a:bodyPr>
          <a:lstStyle/>
          <a:p>
            <a:pPr indent="0" lvl="0" marL="0" marR="0" rtl="0" algn="l">
              <a:lnSpc>
                <a:spcPct val="100000"/>
              </a:lnSpc>
              <a:spcBef>
                <a:spcPts val="0"/>
              </a:spcBef>
              <a:spcAft>
                <a:spcPts val="1200"/>
              </a:spcAft>
              <a:buSzPct val="111111"/>
              <a:buNone/>
            </a:pPr>
            <a:r>
              <a:rPr b="0" i="0" lang="en-US" u="none" strike="noStrike">
                <a:latin typeface="Times New Roman"/>
                <a:ea typeface="Times New Roman"/>
                <a:cs typeface="Times New Roman"/>
                <a:sym typeface="Times New Roman"/>
              </a:rPr>
              <a:t>6. (3560) (Refer to Figure 24.) On what course should the VOR receiver (OBS) be set in order to navigate direct from Majors Airport (area 1) to Quitman VOR/DME (area 2)?</a:t>
            </a:r>
            <a:endParaRPr/>
          </a:p>
        </p:txBody>
      </p:sp>
      <p:sp>
        <p:nvSpPr>
          <p:cNvPr id="1347" name="Google Shape;1347;p202"/>
          <p:cNvSpPr txBox="1"/>
          <p:nvPr>
            <p:ph idx="1" type="body"/>
          </p:nvPr>
        </p:nvSpPr>
        <p:spPr>
          <a:xfrm>
            <a:off x="459100" y="2595700"/>
            <a:ext cx="4156500" cy="39831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101°.</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108°.</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281°.</a:t>
            </a:r>
            <a:endParaRPr b="0" i="0" u="none" strike="noStrike">
              <a:solidFill>
                <a:srgbClr val="274E13"/>
              </a:solidFill>
              <a:latin typeface="Courier New"/>
              <a:ea typeface="Courier New"/>
              <a:cs typeface="Courier New"/>
              <a:sym typeface="Courier New"/>
            </a:endParaRPr>
          </a:p>
        </p:txBody>
      </p:sp>
      <p:pic>
        <p:nvPicPr>
          <p:cNvPr id="1348" name="Google Shape;1348;p202"/>
          <p:cNvPicPr preferRelativeResize="0"/>
          <p:nvPr/>
        </p:nvPicPr>
        <p:blipFill>
          <a:blip r:embed="rId3">
            <a:alphaModFix/>
          </a:blip>
          <a:stretch>
            <a:fillRect/>
          </a:stretch>
        </p:blipFill>
        <p:spPr>
          <a:xfrm>
            <a:off x="4768000" y="152400"/>
            <a:ext cx="7271602" cy="576887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10. (3119) Unless otherwise authorized, two-way radio communications with Air Traffic Control are required for landings or takeoffs</a:t>
            </a:r>
            <a:endParaRPr/>
          </a:p>
        </p:txBody>
      </p:sp>
      <p:sp>
        <p:nvSpPr>
          <p:cNvPr id="207" name="Google Shape;207;p3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at all tower controlled airports regardless of weather conditions.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at all tower controlled airports only when weather conditions are less than VFR.</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at all tower controlled airports within Class D airspace only when weather conditions are less than VFR.</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1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2" name="Shape 1352"/>
        <p:cNvGrpSpPr/>
        <p:nvPr/>
      </p:nvGrpSpPr>
      <p:grpSpPr>
        <a:xfrm>
          <a:off x="0" y="0"/>
          <a:ext cx="0" cy="0"/>
          <a:chOff x="0" y="0"/>
          <a:chExt cx="0" cy="0"/>
        </a:xfrm>
      </p:grpSpPr>
      <p:sp>
        <p:nvSpPr>
          <p:cNvPr id="1353" name="Google Shape;1353;p203"/>
          <p:cNvSpPr txBox="1"/>
          <p:nvPr>
            <p:ph type="title"/>
          </p:nvPr>
        </p:nvSpPr>
        <p:spPr>
          <a:xfrm>
            <a:off x="459000" y="286600"/>
            <a:ext cx="4156500" cy="2136000"/>
          </a:xfrm>
          <a:prstGeom prst="rect">
            <a:avLst/>
          </a:prstGeom>
          <a:noFill/>
          <a:ln>
            <a:noFill/>
          </a:ln>
        </p:spPr>
        <p:txBody>
          <a:bodyPr anchorCtr="0" anchor="ctr" bIns="45700" lIns="91425" spcFirstLastPara="1" rIns="91425" wrap="square" tIns="45700">
            <a:normAutofit fontScale="90000"/>
          </a:bodyPr>
          <a:lstStyle/>
          <a:p>
            <a:pPr indent="0" lvl="0" marL="0" marR="0" rtl="0" algn="l">
              <a:lnSpc>
                <a:spcPct val="100000"/>
              </a:lnSpc>
              <a:spcBef>
                <a:spcPts val="0"/>
              </a:spcBef>
              <a:spcAft>
                <a:spcPts val="1200"/>
              </a:spcAft>
              <a:buSzPct val="111111"/>
              <a:buNone/>
            </a:pPr>
            <a:r>
              <a:rPr b="0" i="0" lang="en-US" u="none" strike="noStrike">
                <a:latin typeface="Times New Roman"/>
                <a:ea typeface="Times New Roman"/>
                <a:cs typeface="Times New Roman"/>
                <a:sym typeface="Times New Roman"/>
              </a:rPr>
              <a:t>6. (3560) (Refer to Figure 24.) On what course should the VOR receiver (OBS) be set in order to navigate direct from Majors Airport (area 1) to Quitman VOR/DME (area 2)?</a:t>
            </a:r>
            <a:endParaRPr/>
          </a:p>
        </p:txBody>
      </p:sp>
      <p:sp>
        <p:nvSpPr>
          <p:cNvPr id="1354" name="Google Shape;1354;p203"/>
          <p:cNvSpPr txBox="1"/>
          <p:nvPr>
            <p:ph idx="1" type="body"/>
          </p:nvPr>
        </p:nvSpPr>
        <p:spPr>
          <a:xfrm>
            <a:off x="459100" y="2595700"/>
            <a:ext cx="4156500" cy="39831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101°.</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108°.</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281°.</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Use the following steps: 1. Plot the course direct from Majors Airport to Quitman VOR/DME. 2. Note the radial (magnetic course FROM) of Quitman VOR/DME on which the plotted course lies (281°). 3. Determine the course TO the VOR/DME by finding the reciprocal: TO = FROM + 180° TO = 281° + 180° TO = 461° - 360° = 101°</a:t>
            </a:r>
            <a:endParaRPr b="0" i="0" u="none" strike="noStrike">
              <a:solidFill>
                <a:srgbClr val="274E13"/>
              </a:solidFill>
              <a:latin typeface="Courier New"/>
              <a:ea typeface="Courier New"/>
              <a:cs typeface="Courier New"/>
              <a:sym typeface="Courier New"/>
            </a:endParaRPr>
          </a:p>
        </p:txBody>
      </p:sp>
      <p:pic>
        <p:nvPicPr>
          <p:cNvPr id="1355" name="Google Shape;1355;p203"/>
          <p:cNvPicPr preferRelativeResize="0"/>
          <p:nvPr/>
        </p:nvPicPr>
        <p:blipFill>
          <a:blip r:embed="rId3">
            <a:alphaModFix/>
          </a:blip>
          <a:stretch>
            <a:fillRect/>
          </a:stretch>
        </p:blipFill>
        <p:spPr>
          <a:xfrm>
            <a:off x="4768000" y="152400"/>
            <a:ext cx="7271602" cy="5768879"/>
          </a:xfrm>
          <a:prstGeom prst="rect">
            <a:avLst/>
          </a:prstGeom>
          <a:noFill/>
          <a:ln>
            <a:noFill/>
          </a:ln>
        </p:spPr>
      </p:pic>
    </p:spTree>
  </p:cSld>
  <p:clrMapOvr>
    <a:masterClrMapping/>
  </p:clrMapOvr>
</p:sld>
</file>

<file path=ppt/slides/slide1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9" name="Shape 1359"/>
        <p:cNvGrpSpPr/>
        <p:nvPr/>
      </p:nvGrpSpPr>
      <p:grpSpPr>
        <a:xfrm>
          <a:off x="0" y="0"/>
          <a:ext cx="0" cy="0"/>
          <a:chOff x="0" y="0"/>
          <a:chExt cx="0" cy="0"/>
        </a:xfrm>
      </p:grpSpPr>
      <p:sp>
        <p:nvSpPr>
          <p:cNvPr id="1360" name="Google Shape;1360;p204"/>
          <p:cNvSpPr txBox="1"/>
          <p:nvPr>
            <p:ph type="title"/>
          </p:nvPr>
        </p:nvSpPr>
        <p:spPr>
          <a:xfrm>
            <a:off x="470650" y="90350"/>
            <a:ext cx="3082500" cy="3105600"/>
          </a:xfrm>
          <a:prstGeom prst="rect">
            <a:avLst/>
          </a:prstGeom>
          <a:noFill/>
          <a:ln>
            <a:noFill/>
          </a:ln>
        </p:spPr>
        <p:txBody>
          <a:bodyPr anchorCtr="0" anchor="ctr" bIns="45700" lIns="91425" spcFirstLastPara="1" rIns="91425" wrap="square" tIns="45700">
            <a:normAutofit fontScale="90000"/>
          </a:bodyPr>
          <a:lstStyle/>
          <a:p>
            <a:pPr indent="0" lvl="0" marL="0" marR="0" rtl="0" algn="l">
              <a:lnSpc>
                <a:spcPct val="100000"/>
              </a:lnSpc>
              <a:spcBef>
                <a:spcPts val="0"/>
              </a:spcBef>
              <a:spcAft>
                <a:spcPts val="1200"/>
              </a:spcAft>
              <a:buSzPct val="111111"/>
              <a:buNone/>
            </a:pPr>
            <a:r>
              <a:rPr b="0" i="0" lang="en-US" u="none" strike="noStrike">
                <a:latin typeface="Times New Roman"/>
                <a:ea typeface="Times New Roman"/>
                <a:cs typeface="Times New Roman"/>
                <a:sym typeface="Times New Roman"/>
              </a:rPr>
              <a:t>7. (3561) (Refer to Figure 24, and Figure 28.) The VOR is tuned to Bonham VORTAC (area 3), and the aircraft is positioned over the town of Sulphur Springs (area 5). Which VOR indication is correct?</a:t>
            </a:r>
            <a:endParaRPr/>
          </a:p>
        </p:txBody>
      </p:sp>
      <p:sp>
        <p:nvSpPr>
          <p:cNvPr id="1361" name="Google Shape;1361;p204"/>
          <p:cNvSpPr txBox="1"/>
          <p:nvPr>
            <p:ph idx="1" type="body"/>
          </p:nvPr>
        </p:nvSpPr>
        <p:spPr>
          <a:xfrm>
            <a:off x="470650" y="3195950"/>
            <a:ext cx="3186600" cy="36618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1</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7</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8</a:t>
            </a:r>
            <a:endParaRPr b="0" i="0" u="none" strike="noStrike">
              <a:solidFill>
                <a:srgbClr val="274E13"/>
              </a:solidFill>
              <a:latin typeface="Courier New"/>
              <a:ea typeface="Courier New"/>
              <a:cs typeface="Courier New"/>
              <a:sym typeface="Courier New"/>
            </a:endParaRPr>
          </a:p>
        </p:txBody>
      </p:sp>
      <p:pic>
        <p:nvPicPr>
          <p:cNvPr id="1362" name="Google Shape;1362;p204"/>
          <p:cNvPicPr preferRelativeResize="0"/>
          <p:nvPr/>
        </p:nvPicPr>
        <p:blipFill>
          <a:blip r:embed="rId3">
            <a:alphaModFix/>
          </a:blip>
          <a:stretch>
            <a:fillRect/>
          </a:stretch>
        </p:blipFill>
        <p:spPr>
          <a:xfrm>
            <a:off x="3798100" y="36800"/>
            <a:ext cx="5354749" cy="6784401"/>
          </a:xfrm>
          <a:prstGeom prst="rect">
            <a:avLst/>
          </a:prstGeom>
          <a:noFill/>
          <a:ln>
            <a:noFill/>
          </a:ln>
        </p:spPr>
      </p:pic>
      <p:pic>
        <p:nvPicPr>
          <p:cNvPr id="1363" name="Google Shape;1363;p204"/>
          <p:cNvPicPr preferRelativeResize="0"/>
          <p:nvPr/>
        </p:nvPicPr>
        <p:blipFill>
          <a:blip r:embed="rId4">
            <a:alphaModFix/>
          </a:blip>
          <a:stretch>
            <a:fillRect/>
          </a:stretch>
        </p:blipFill>
        <p:spPr>
          <a:xfrm>
            <a:off x="9305249" y="152400"/>
            <a:ext cx="2734352" cy="2567502"/>
          </a:xfrm>
          <a:prstGeom prst="rect">
            <a:avLst/>
          </a:prstGeom>
          <a:noFill/>
          <a:ln>
            <a:noFill/>
          </a:ln>
        </p:spPr>
      </p:pic>
    </p:spTree>
  </p:cSld>
  <p:clrMapOvr>
    <a:masterClrMapping/>
  </p:clrMapOvr>
</p:sld>
</file>

<file path=ppt/slides/slide1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7" name="Shape 1367"/>
        <p:cNvGrpSpPr/>
        <p:nvPr/>
      </p:nvGrpSpPr>
      <p:grpSpPr>
        <a:xfrm>
          <a:off x="0" y="0"/>
          <a:ext cx="0" cy="0"/>
          <a:chOff x="0" y="0"/>
          <a:chExt cx="0" cy="0"/>
        </a:xfrm>
      </p:grpSpPr>
      <p:sp>
        <p:nvSpPr>
          <p:cNvPr id="1368" name="Google Shape;1368;p205"/>
          <p:cNvSpPr txBox="1"/>
          <p:nvPr>
            <p:ph type="title"/>
          </p:nvPr>
        </p:nvSpPr>
        <p:spPr>
          <a:xfrm>
            <a:off x="470650" y="90350"/>
            <a:ext cx="3082500" cy="3105600"/>
          </a:xfrm>
          <a:prstGeom prst="rect">
            <a:avLst/>
          </a:prstGeom>
          <a:noFill/>
          <a:ln>
            <a:noFill/>
          </a:ln>
        </p:spPr>
        <p:txBody>
          <a:bodyPr anchorCtr="0" anchor="ctr" bIns="45700" lIns="91425" spcFirstLastPara="1" rIns="91425" wrap="square" tIns="45700">
            <a:normAutofit fontScale="90000"/>
          </a:bodyPr>
          <a:lstStyle/>
          <a:p>
            <a:pPr indent="0" lvl="0" marL="0" marR="0" rtl="0" algn="l">
              <a:lnSpc>
                <a:spcPct val="100000"/>
              </a:lnSpc>
              <a:spcBef>
                <a:spcPts val="0"/>
              </a:spcBef>
              <a:spcAft>
                <a:spcPts val="1200"/>
              </a:spcAft>
              <a:buSzPct val="111111"/>
              <a:buNone/>
            </a:pPr>
            <a:r>
              <a:rPr b="0" i="0" lang="en-US" u="none" strike="noStrike">
                <a:latin typeface="Times New Roman"/>
                <a:ea typeface="Times New Roman"/>
                <a:cs typeface="Times New Roman"/>
                <a:sym typeface="Times New Roman"/>
              </a:rPr>
              <a:t>7. (3561) (Refer to Figure 24, and Figure 28.) The VOR is tuned to Bonham VORTAC (area 3), and the aircraft is positioned over the town of Sulphur Springs (area 5). Which VOR indication is correct?</a:t>
            </a:r>
            <a:endParaRPr/>
          </a:p>
        </p:txBody>
      </p:sp>
      <p:sp>
        <p:nvSpPr>
          <p:cNvPr id="1369" name="Google Shape;1369;p205"/>
          <p:cNvSpPr txBox="1"/>
          <p:nvPr>
            <p:ph idx="1" type="body"/>
          </p:nvPr>
        </p:nvSpPr>
        <p:spPr>
          <a:xfrm>
            <a:off x="470650" y="3195950"/>
            <a:ext cx="3186600" cy="3661800"/>
          </a:xfrm>
          <a:prstGeom prst="rect">
            <a:avLst/>
          </a:prstGeom>
          <a:noFill/>
          <a:ln>
            <a:noFill/>
          </a:ln>
        </p:spPr>
        <p:txBody>
          <a:bodyPr anchorCtr="0" anchor="t" bIns="45700" lIns="91425" spcFirstLastPara="1" rIns="91425" wrap="square" tIns="45700">
            <a:normAutofit fontScale="85000" lnSpcReduction="20000"/>
          </a:bodyPr>
          <a:lstStyle/>
          <a:p>
            <a:pPr indent="0" lvl="1" marL="640080" rtl="0" algn="l">
              <a:lnSpc>
                <a:spcPct val="100000"/>
              </a:lnSpc>
              <a:spcBef>
                <a:spcPts val="500"/>
              </a:spcBef>
              <a:spcAft>
                <a:spcPts val="0"/>
              </a:spcAft>
              <a:buSzPct val="100000"/>
              <a:buNone/>
            </a:pPr>
            <a:r>
              <a:rPr b="0" i="0" lang="en-US" u="none" strike="noStrike">
                <a:solidFill>
                  <a:srgbClr val="073763"/>
                </a:solidFill>
                <a:latin typeface="Times New Roman"/>
                <a:ea typeface="Times New Roman"/>
                <a:cs typeface="Times New Roman"/>
                <a:sym typeface="Times New Roman"/>
              </a:rPr>
              <a:t>a. 1</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7</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8</a:t>
            </a:r>
            <a:endParaRPr/>
          </a:p>
          <a:p>
            <a:pPr indent="0" lvl="0" marL="0" rtl="0" algn="l">
              <a:lnSpc>
                <a:spcPct val="100000"/>
              </a:lnSpc>
              <a:spcBef>
                <a:spcPts val="1000"/>
              </a:spcBef>
              <a:spcAft>
                <a:spcPts val="0"/>
              </a:spcAft>
              <a:buClr>
                <a:srgbClr val="385623"/>
              </a:buClr>
              <a:buSzPct val="100000"/>
              <a:buFont typeface="Times New Roman"/>
              <a:buNone/>
            </a:pPr>
            <a:r>
              <a:rPr b="0" i="0" lang="en-US" u="none" strike="noStrike">
                <a:solidFill>
                  <a:srgbClr val="274E13"/>
                </a:solidFill>
                <a:latin typeface="Times New Roman"/>
                <a:ea typeface="Times New Roman"/>
                <a:cs typeface="Times New Roman"/>
                <a:sym typeface="Times New Roman"/>
              </a:rPr>
              <a:t>1. Locate and draw the magnetic course from Bonham VORTAC to Sulphur Springs (120?). 2. Notice that the OBS selections of all the dials in FAA Figure 28 are 030? or 210?, both of which are at 90? with respect to the 120? radial. Therefore, when over Sulphur Springs, the flag should indicate neither TO nor FROM and the course needle should have a full deflection either side. 3. Both dials 3 and 7 of FAA Figure 28 are at 90 degrees from the correct radial of 120 degrees. However, only dial 7 is a valid answer option.</a:t>
            </a:r>
            <a:endParaRPr b="0" i="0" u="none" strike="noStrike">
              <a:solidFill>
                <a:srgbClr val="274E13"/>
              </a:solidFill>
              <a:latin typeface="Courier New"/>
              <a:ea typeface="Courier New"/>
              <a:cs typeface="Courier New"/>
              <a:sym typeface="Courier New"/>
            </a:endParaRPr>
          </a:p>
        </p:txBody>
      </p:sp>
      <p:pic>
        <p:nvPicPr>
          <p:cNvPr id="1370" name="Google Shape;1370;p205"/>
          <p:cNvPicPr preferRelativeResize="0"/>
          <p:nvPr/>
        </p:nvPicPr>
        <p:blipFill>
          <a:blip r:embed="rId3">
            <a:alphaModFix/>
          </a:blip>
          <a:stretch>
            <a:fillRect/>
          </a:stretch>
        </p:blipFill>
        <p:spPr>
          <a:xfrm>
            <a:off x="3798100" y="36800"/>
            <a:ext cx="5354749" cy="6784401"/>
          </a:xfrm>
          <a:prstGeom prst="rect">
            <a:avLst/>
          </a:prstGeom>
          <a:noFill/>
          <a:ln>
            <a:noFill/>
          </a:ln>
        </p:spPr>
      </p:pic>
      <p:pic>
        <p:nvPicPr>
          <p:cNvPr id="1371" name="Google Shape;1371;p205"/>
          <p:cNvPicPr preferRelativeResize="0"/>
          <p:nvPr/>
        </p:nvPicPr>
        <p:blipFill>
          <a:blip r:embed="rId4">
            <a:alphaModFix/>
          </a:blip>
          <a:stretch>
            <a:fillRect/>
          </a:stretch>
        </p:blipFill>
        <p:spPr>
          <a:xfrm>
            <a:off x="9305249" y="152400"/>
            <a:ext cx="2734352" cy="2567502"/>
          </a:xfrm>
          <a:prstGeom prst="rect">
            <a:avLst/>
          </a:prstGeom>
          <a:noFill/>
          <a:ln>
            <a:noFill/>
          </a:ln>
        </p:spPr>
      </p:pic>
    </p:spTree>
  </p:cSld>
  <p:clrMapOvr>
    <a:masterClrMapping/>
  </p:clrMapOvr>
</p:sld>
</file>

<file path=ppt/slides/slide1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5" name="Shape 1375"/>
        <p:cNvGrpSpPr/>
        <p:nvPr/>
      </p:nvGrpSpPr>
      <p:grpSpPr>
        <a:xfrm>
          <a:off x="0" y="0"/>
          <a:ext cx="0" cy="0"/>
          <a:chOff x="0" y="0"/>
          <a:chExt cx="0" cy="0"/>
        </a:xfrm>
      </p:grpSpPr>
      <p:sp>
        <p:nvSpPr>
          <p:cNvPr id="1376" name="Google Shape;1376;p206"/>
          <p:cNvSpPr txBox="1"/>
          <p:nvPr>
            <p:ph type="title"/>
          </p:nvPr>
        </p:nvSpPr>
        <p:spPr>
          <a:xfrm>
            <a:off x="459000" y="182700"/>
            <a:ext cx="4122000" cy="3024900"/>
          </a:xfrm>
          <a:prstGeom prst="rect">
            <a:avLst/>
          </a:prstGeom>
          <a:noFill/>
          <a:ln>
            <a:noFill/>
          </a:ln>
        </p:spPr>
        <p:txBody>
          <a:bodyPr anchorCtr="0" anchor="ctr" bIns="45700" lIns="91425" spcFirstLastPara="1" rIns="91425" wrap="square" tIns="45700">
            <a:normAutofit fontScale="90000"/>
          </a:bodyPr>
          <a:lstStyle/>
          <a:p>
            <a:pPr indent="0" lvl="0" marL="0" marR="0" rtl="0" algn="l">
              <a:lnSpc>
                <a:spcPct val="100000"/>
              </a:lnSpc>
              <a:spcBef>
                <a:spcPts val="0"/>
              </a:spcBef>
              <a:spcAft>
                <a:spcPts val="1200"/>
              </a:spcAft>
              <a:buSzPct val="111111"/>
              <a:buNone/>
            </a:pPr>
            <a:r>
              <a:rPr b="0" i="0" lang="en-US" u="none" strike="noStrike">
                <a:latin typeface="Times New Roman"/>
                <a:ea typeface="Times New Roman"/>
                <a:cs typeface="Times New Roman"/>
                <a:sym typeface="Times New Roman"/>
              </a:rPr>
              <a:t>8. (3566) (Refer to Figure 25, area 5.) The VOR is tuned to the VOR-DME at the Dallas-Fort Worth airport. The omnibearing selector (OBS) is set on 253°, with a TO indication, and a right course deviation indicator (CDI) deflection. What is the aircraft's position from the VOR-DME?</a:t>
            </a:r>
            <a:endParaRPr/>
          </a:p>
        </p:txBody>
      </p:sp>
      <p:sp>
        <p:nvSpPr>
          <p:cNvPr id="1377" name="Google Shape;1377;p206"/>
          <p:cNvSpPr txBox="1"/>
          <p:nvPr>
            <p:ph idx="1" type="body"/>
          </p:nvPr>
        </p:nvSpPr>
        <p:spPr>
          <a:xfrm>
            <a:off x="459100" y="3265326"/>
            <a:ext cx="4122000" cy="32904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East-northeast.</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North-northeast.</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West-southwest.</a:t>
            </a:r>
            <a:endParaRPr b="0" i="0" u="none" strike="noStrike">
              <a:solidFill>
                <a:srgbClr val="274E13"/>
              </a:solidFill>
              <a:latin typeface="Courier New"/>
              <a:ea typeface="Courier New"/>
              <a:cs typeface="Courier New"/>
              <a:sym typeface="Courier New"/>
            </a:endParaRPr>
          </a:p>
        </p:txBody>
      </p:sp>
      <p:pic>
        <p:nvPicPr>
          <p:cNvPr id="1378" name="Google Shape;1378;p206"/>
          <p:cNvPicPr preferRelativeResize="0"/>
          <p:nvPr/>
        </p:nvPicPr>
        <p:blipFill>
          <a:blip r:embed="rId3">
            <a:alphaModFix/>
          </a:blip>
          <a:stretch>
            <a:fillRect/>
          </a:stretch>
        </p:blipFill>
        <p:spPr>
          <a:xfrm>
            <a:off x="4733500" y="152400"/>
            <a:ext cx="7306102" cy="5796249"/>
          </a:xfrm>
          <a:prstGeom prst="rect">
            <a:avLst/>
          </a:prstGeom>
          <a:noFill/>
          <a:ln>
            <a:noFill/>
          </a:ln>
        </p:spPr>
      </p:pic>
    </p:spTree>
  </p:cSld>
  <p:clrMapOvr>
    <a:masterClrMapping/>
  </p:clrMapOvr>
</p:sld>
</file>

<file path=ppt/slides/slide1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2" name="Shape 1382"/>
        <p:cNvGrpSpPr/>
        <p:nvPr/>
      </p:nvGrpSpPr>
      <p:grpSpPr>
        <a:xfrm>
          <a:off x="0" y="0"/>
          <a:ext cx="0" cy="0"/>
          <a:chOff x="0" y="0"/>
          <a:chExt cx="0" cy="0"/>
        </a:xfrm>
      </p:grpSpPr>
      <p:sp>
        <p:nvSpPr>
          <p:cNvPr id="1383" name="Google Shape;1383;p207"/>
          <p:cNvSpPr txBox="1"/>
          <p:nvPr>
            <p:ph type="title"/>
          </p:nvPr>
        </p:nvSpPr>
        <p:spPr>
          <a:xfrm>
            <a:off x="459000" y="182700"/>
            <a:ext cx="4122000" cy="3024900"/>
          </a:xfrm>
          <a:prstGeom prst="rect">
            <a:avLst/>
          </a:prstGeom>
          <a:noFill/>
          <a:ln>
            <a:noFill/>
          </a:ln>
        </p:spPr>
        <p:txBody>
          <a:bodyPr anchorCtr="0" anchor="ctr" bIns="45700" lIns="91425" spcFirstLastPara="1" rIns="91425" wrap="square" tIns="45700">
            <a:normAutofit fontScale="90000"/>
          </a:bodyPr>
          <a:lstStyle/>
          <a:p>
            <a:pPr indent="0" lvl="0" marL="0" marR="0" rtl="0" algn="l">
              <a:lnSpc>
                <a:spcPct val="100000"/>
              </a:lnSpc>
              <a:spcBef>
                <a:spcPts val="0"/>
              </a:spcBef>
              <a:spcAft>
                <a:spcPts val="1200"/>
              </a:spcAft>
              <a:buSzPct val="111111"/>
              <a:buNone/>
            </a:pPr>
            <a:r>
              <a:rPr b="0" i="0" lang="en-US" u="none" strike="noStrike">
                <a:latin typeface="Times New Roman"/>
                <a:ea typeface="Times New Roman"/>
                <a:cs typeface="Times New Roman"/>
                <a:sym typeface="Times New Roman"/>
              </a:rPr>
              <a:t>8. (3566) (Refer to Figure 25, area 5.) The VOR is tuned to the VOR-DME at the Dallas-Fort Worth airport. The omnibearing selector (OBS) is set on 253°, with a TO indication, and a right course deviation indicator (CDI) deflection. What is the aircraft's position from the VOR-DME?</a:t>
            </a:r>
            <a:endParaRPr/>
          </a:p>
        </p:txBody>
      </p:sp>
      <p:sp>
        <p:nvSpPr>
          <p:cNvPr id="1384" name="Google Shape;1384;p207"/>
          <p:cNvSpPr txBox="1"/>
          <p:nvPr>
            <p:ph idx="1" type="body"/>
          </p:nvPr>
        </p:nvSpPr>
        <p:spPr>
          <a:xfrm>
            <a:off x="459100" y="3265326"/>
            <a:ext cx="4122000" cy="3290400"/>
          </a:xfrm>
          <a:prstGeom prst="rect">
            <a:avLst/>
          </a:prstGeom>
          <a:noFill/>
          <a:ln>
            <a:noFill/>
          </a:ln>
        </p:spPr>
        <p:txBody>
          <a:bodyPr anchorCtr="0" anchor="t" bIns="45700" lIns="91425" spcFirstLastPara="1" rIns="91425" wrap="square" tIns="45700">
            <a:normAutofit lnSpcReduction="10000"/>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East-northeast.</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North-northeast.</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West-southwest.</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The course selected is 253° and the TO/FROM indicator has a TO flag, which means the aircraft is south of the course but north of the VOR. The CDI needle is deflected to the right, which means the aircraft is left (or east) of the course. Therefore, the aircraft must be to the east northeast of the station to satisfy the VOR indications.</a:t>
            </a:r>
            <a:endParaRPr b="0" i="0" u="none" strike="noStrike">
              <a:solidFill>
                <a:srgbClr val="274E13"/>
              </a:solidFill>
              <a:latin typeface="Courier New"/>
              <a:ea typeface="Courier New"/>
              <a:cs typeface="Courier New"/>
              <a:sym typeface="Courier New"/>
            </a:endParaRPr>
          </a:p>
        </p:txBody>
      </p:sp>
      <p:pic>
        <p:nvPicPr>
          <p:cNvPr id="1385" name="Google Shape;1385;p207"/>
          <p:cNvPicPr preferRelativeResize="0"/>
          <p:nvPr/>
        </p:nvPicPr>
        <p:blipFill>
          <a:blip r:embed="rId3">
            <a:alphaModFix/>
          </a:blip>
          <a:stretch>
            <a:fillRect/>
          </a:stretch>
        </p:blipFill>
        <p:spPr>
          <a:xfrm>
            <a:off x="4733500" y="152400"/>
            <a:ext cx="7306102" cy="5796249"/>
          </a:xfrm>
          <a:prstGeom prst="rect">
            <a:avLst/>
          </a:prstGeom>
          <a:noFill/>
          <a:ln>
            <a:noFill/>
          </a:ln>
        </p:spPr>
      </p:pic>
    </p:spTree>
  </p:cSld>
  <p:clrMapOvr>
    <a:masterClrMapping/>
  </p:clrMapOvr>
</p:sld>
</file>

<file path=ppt/slides/slide1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9" name="Shape 1389"/>
        <p:cNvGrpSpPr/>
        <p:nvPr/>
      </p:nvGrpSpPr>
      <p:grpSpPr>
        <a:xfrm>
          <a:off x="0" y="0"/>
          <a:ext cx="0" cy="0"/>
          <a:chOff x="0" y="0"/>
          <a:chExt cx="0" cy="0"/>
        </a:xfrm>
      </p:grpSpPr>
      <p:sp>
        <p:nvSpPr>
          <p:cNvPr id="1390" name="Google Shape;1390;p208"/>
          <p:cNvSpPr txBox="1"/>
          <p:nvPr>
            <p:ph type="title"/>
          </p:nvPr>
        </p:nvSpPr>
        <p:spPr>
          <a:xfrm>
            <a:off x="470700" y="263525"/>
            <a:ext cx="3163500" cy="3024900"/>
          </a:xfrm>
          <a:prstGeom prst="rect">
            <a:avLst/>
          </a:prstGeom>
          <a:noFill/>
          <a:ln>
            <a:noFill/>
          </a:ln>
        </p:spPr>
        <p:txBody>
          <a:bodyPr anchorCtr="0" anchor="ctr" bIns="45700" lIns="91425" spcFirstLastPara="1" rIns="91425" wrap="square" tIns="45700">
            <a:normAutofit fontScale="90000"/>
          </a:bodyPr>
          <a:lstStyle/>
          <a:p>
            <a:pPr indent="0" lvl="0" marL="0" marR="0" rtl="0" algn="l">
              <a:lnSpc>
                <a:spcPct val="100000"/>
              </a:lnSpc>
              <a:spcBef>
                <a:spcPts val="0"/>
              </a:spcBef>
              <a:spcAft>
                <a:spcPts val="1200"/>
              </a:spcAft>
              <a:buSzPct val="111111"/>
              <a:buNone/>
            </a:pPr>
            <a:r>
              <a:rPr b="0" i="0" lang="en-US" u="none" strike="noStrike">
                <a:latin typeface="Times New Roman"/>
                <a:ea typeface="Times New Roman"/>
                <a:cs typeface="Times New Roman"/>
                <a:sym typeface="Times New Roman"/>
              </a:rPr>
              <a:t>9. (3570) (Refer to Figure 26, areas 4 and 2; and Figure 28.) The VOR is tuned to Jamestown VOR, and the aircraft is positioned over Cooperstown Airport. Which VOR indication is correct?</a:t>
            </a:r>
            <a:endParaRPr/>
          </a:p>
        </p:txBody>
      </p:sp>
      <p:sp>
        <p:nvSpPr>
          <p:cNvPr id="1391" name="Google Shape;1391;p208"/>
          <p:cNvSpPr txBox="1"/>
          <p:nvPr>
            <p:ph idx="1" type="body"/>
          </p:nvPr>
        </p:nvSpPr>
        <p:spPr>
          <a:xfrm>
            <a:off x="470650" y="3288425"/>
            <a:ext cx="3163500" cy="3325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2.</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5.</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8.</a:t>
            </a:r>
            <a:endParaRPr b="0" i="0" u="none" strike="noStrike">
              <a:solidFill>
                <a:srgbClr val="274E13"/>
              </a:solidFill>
              <a:latin typeface="Courier New"/>
              <a:ea typeface="Courier New"/>
              <a:cs typeface="Courier New"/>
              <a:sym typeface="Courier New"/>
            </a:endParaRPr>
          </a:p>
        </p:txBody>
      </p:sp>
      <p:pic>
        <p:nvPicPr>
          <p:cNvPr id="1392" name="Google Shape;1392;p208"/>
          <p:cNvPicPr preferRelativeResize="0"/>
          <p:nvPr/>
        </p:nvPicPr>
        <p:blipFill>
          <a:blip r:embed="rId3">
            <a:alphaModFix/>
          </a:blip>
          <a:stretch>
            <a:fillRect/>
          </a:stretch>
        </p:blipFill>
        <p:spPr>
          <a:xfrm>
            <a:off x="3786600" y="152400"/>
            <a:ext cx="4681660" cy="6553200"/>
          </a:xfrm>
          <a:prstGeom prst="rect">
            <a:avLst/>
          </a:prstGeom>
          <a:noFill/>
          <a:ln>
            <a:noFill/>
          </a:ln>
        </p:spPr>
      </p:pic>
      <p:pic>
        <p:nvPicPr>
          <p:cNvPr id="1393" name="Google Shape;1393;p208"/>
          <p:cNvPicPr preferRelativeResize="0"/>
          <p:nvPr/>
        </p:nvPicPr>
        <p:blipFill>
          <a:blip r:embed="rId4">
            <a:alphaModFix/>
          </a:blip>
          <a:stretch>
            <a:fillRect/>
          </a:stretch>
        </p:blipFill>
        <p:spPr>
          <a:xfrm>
            <a:off x="8620660" y="152400"/>
            <a:ext cx="3418941" cy="3210317"/>
          </a:xfrm>
          <a:prstGeom prst="rect">
            <a:avLst/>
          </a:prstGeom>
          <a:noFill/>
          <a:ln>
            <a:noFill/>
          </a:ln>
        </p:spPr>
      </p:pic>
    </p:spTree>
  </p:cSld>
  <p:clrMapOvr>
    <a:masterClrMapping/>
  </p:clrMapOvr>
</p:sld>
</file>

<file path=ppt/slides/slide1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7" name="Shape 1397"/>
        <p:cNvGrpSpPr/>
        <p:nvPr/>
      </p:nvGrpSpPr>
      <p:grpSpPr>
        <a:xfrm>
          <a:off x="0" y="0"/>
          <a:ext cx="0" cy="0"/>
          <a:chOff x="0" y="0"/>
          <a:chExt cx="0" cy="0"/>
        </a:xfrm>
      </p:grpSpPr>
      <p:sp>
        <p:nvSpPr>
          <p:cNvPr id="1398" name="Google Shape;1398;p209"/>
          <p:cNvSpPr txBox="1"/>
          <p:nvPr>
            <p:ph type="title"/>
          </p:nvPr>
        </p:nvSpPr>
        <p:spPr>
          <a:xfrm>
            <a:off x="470700" y="263525"/>
            <a:ext cx="3163500" cy="3024900"/>
          </a:xfrm>
          <a:prstGeom prst="rect">
            <a:avLst/>
          </a:prstGeom>
          <a:noFill/>
          <a:ln>
            <a:noFill/>
          </a:ln>
        </p:spPr>
        <p:txBody>
          <a:bodyPr anchorCtr="0" anchor="ctr" bIns="45700" lIns="91425" spcFirstLastPara="1" rIns="91425" wrap="square" tIns="45700">
            <a:normAutofit fontScale="90000"/>
          </a:bodyPr>
          <a:lstStyle/>
          <a:p>
            <a:pPr indent="0" lvl="0" marL="0" marR="0" rtl="0" algn="l">
              <a:lnSpc>
                <a:spcPct val="100000"/>
              </a:lnSpc>
              <a:spcBef>
                <a:spcPts val="0"/>
              </a:spcBef>
              <a:spcAft>
                <a:spcPts val="1200"/>
              </a:spcAft>
              <a:buSzPct val="111111"/>
              <a:buNone/>
            </a:pPr>
            <a:r>
              <a:rPr b="0" i="0" lang="en-US" u="none" strike="noStrike">
                <a:latin typeface="Times New Roman"/>
                <a:ea typeface="Times New Roman"/>
                <a:cs typeface="Times New Roman"/>
                <a:sym typeface="Times New Roman"/>
              </a:rPr>
              <a:t>9. (3570) (Refer to Figure 26, areas 4 and 2; and Figure 28.) The VOR is tuned to Jamestown VOR, and the aircraft is positioned over Cooperstown Airport. Which VOR indication is correct?</a:t>
            </a:r>
            <a:endParaRPr/>
          </a:p>
        </p:txBody>
      </p:sp>
      <p:sp>
        <p:nvSpPr>
          <p:cNvPr id="1399" name="Google Shape;1399;p209"/>
          <p:cNvSpPr txBox="1"/>
          <p:nvPr>
            <p:ph idx="1" type="body"/>
          </p:nvPr>
        </p:nvSpPr>
        <p:spPr>
          <a:xfrm>
            <a:off x="470650" y="3288425"/>
            <a:ext cx="3163500" cy="3325200"/>
          </a:xfrm>
          <a:prstGeom prst="rect">
            <a:avLst/>
          </a:prstGeom>
          <a:noFill/>
          <a:ln>
            <a:noFill/>
          </a:ln>
        </p:spPr>
        <p:txBody>
          <a:bodyPr anchorCtr="0" anchor="t" bIns="45700" lIns="91425" spcFirstLastPara="1" rIns="91425" wrap="square" tIns="45700">
            <a:normAutofit fontScale="92500" lnSpcReduction="20000"/>
          </a:bodyPr>
          <a:lstStyle/>
          <a:p>
            <a:pPr indent="0" lvl="1" marL="640080" rtl="0" algn="l">
              <a:lnSpc>
                <a:spcPct val="100000"/>
              </a:lnSpc>
              <a:spcBef>
                <a:spcPts val="500"/>
              </a:spcBef>
              <a:spcAft>
                <a:spcPts val="0"/>
              </a:spcAft>
              <a:buSzPct val="100000"/>
              <a:buNone/>
            </a:pPr>
            <a:r>
              <a:rPr b="0" i="0" lang="en-US" u="none" strike="noStrike">
                <a:solidFill>
                  <a:srgbClr val="073763"/>
                </a:solidFill>
                <a:latin typeface="Times New Roman"/>
                <a:ea typeface="Times New Roman"/>
                <a:cs typeface="Times New Roman"/>
                <a:sym typeface="Times New Roman"/>
              </a:rPr>
              <a:t>a. 2.</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5.</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8.</a:t>
            </a:r>
            <a:endParaRPr/>
          </a:p>
          <a:p>
            <a:pPr indent="0" lvl="0" marL="0" rtl="0" algn="l">
              <a:lnSpc>
                <a:spcPct val="100000"/>
              </a:lnSpc>
              <a:spcBef>
                <a:spcPts val="1000"/>
              </a:spcBef>
              <a:spcAft>
                <a:spcPts val="0"/>
              </a:spcAft>
              <a:buClr>
                <a:srgbClr val="385623"/>
              </a:buClr>
              <a:buSzPct val="100000"/>
              <a:buFont typeface="Times New Roman"/>
              <a:buNone/>
            </a:pPr>
            <a:r>
              <a:rPr b="0" i="0" lang="en-US" u="none" strike="noStrike">
                <a:solidFill>
                  <a:srgbClr val="274E13"/>
                </a:solidFill>
                <a:latin typeface="Times New Roman"/>
                <a:ea typeface="Times New Roman"/>
                <a:cs typeface="Times New Roman"/>
                <a:sym typeface="Times New Roman"/>
              </a:rPr>
              <a:t>1. Locate the Cooperstown Airport and the Jamestown VOR in FAA Figure 26. Draw the radial (magnetic course FROM) of the Jamestown VOR on which Cooperstown Airport lies (030). 2. When over cooperstown Airport on the 030 radial, the CDI have a 030 FROM indication or a 210 TO indication (the reciprocal). Dial 5 satisfies these conditions.</a:t>
            </a:r>
            <a:endParaRPr b="0" i="0" u="none" strike="noStrike">
              <a:solidFill>
                <a:srgbClr val="274E13"/>
              </a:solidFill>
              <a:latin typeface="Courier New"/>
              <a:ea typeface="Courier New"/>
              <a:cs typeface="Courier New"/>
              <a:sym typeface="Courier New"/>
            </a:endParaRPr>
          </a:p>
        </p:txBody>
      </p:sp>
      <p:pic>
        <p:nvPicPr>
          <p:cNvPr id="1400" name="Google Shape;1400;p209"/>
          <p:cNvPicPr preferRelativeResize="0"/>
          <p:nvPr/>
        </p:nvPicPr>
        <p:blipFill>
          <a:blip r:embed="rId3">
            <a:alphaModFix/>
          </a:blip>
          <a:stretch>
            <a:fillRect/>
          </a:stretch>
        </p:blipFill>
        <p:spPr>
          <a:xfrm>
            <a:off x="3786600" y="152400"/>
            <a:ext cx="4681660" cy="6553200"/>
          </a:xfrm>
          <a:prstGeom prst="rect">
            <a:avLst/>
          </a:prstGeom>
          <a:noFill/>
          <a:ln>
            <a:noFill/>
          </a:ln>
        </p:spPr>
      </p:pic>
      <p:pic>
        <p:nvPicPr>
          <p:cNvPr id="1401" name="Google Shape;1401;p209"/>
          <p:cNvPicPr preferRelativeResize="0"/>
          <p:nvPr/>
        </p:nvPicPr>
        <p:blipFill>
          <a:blip r:embed="rId4">
            <a:alphaModFix/>
          </a:blip>
          <a:stretch>
            <a:fillRect/>
          </a:stretch>
        </p:blipFill>
        <p:spPr>
          <a:xfrm>
            <a:off x="8620660" y="152400"/>
            <a:ext cx="3418941" cy="3210317"/>
          </a:xfrm>
          <a:prstGeom prst="rect">
            <a:avLst/>
          </a:prstGeom>
          <a:noFill/>
          <a:ln>
            <a:noFill/>
          </a:ln>
        </p:spPr>
      </p:pic>
    </p:spTree>
  </p:cSld>
  <p:clrMapOvr>
    <a:masterClrMapping/>
  </p:clrMapOvr>
</p:sld>
</file>

<file path=ppt/slides/slide1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5" name="Shape 1405"/>
        <p:cNvGrpSpPr/>
        <p:nvPr/>
      </p:nvGrpSpPr>
      <p:grpSpPr>
        <a:xfrm>
          <a:off x="0" y="0"/>
          <a:ext cx="0" cy="0"/>
          <a:chOff x="0" y="0"/>
          <a:chExt cx="0" cy="0"/>
        </a:xfrm>
      </p:grpSpPr>
      <p:sp>
        <p:nvSpPr>
          <p:cNvPr id="1406" name="Google Shape;1406;p210"/>
          <p:cNvSpPr txBox="1"/>
          <p:nvPr>
            <p:ph type="title"/>
          </p:nvPr>
        </p:nvSpPr>
        <p:spPr>
          <a:xfrm>
            <a:off x="459100" y="344325"/>
            <a:ext cx="4122000" cy="21705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10. (3577) (Refer to Figure 28, illustration 4.) The VOR receiver has the indications shown. What is the aircraft's position relative to the station?</a:t>
            </a:r>
            <a:endParaRPr/>
          </a:p>
        </p:txBody>
      </p:sp>
      <p:sp>
        <p:nvSpPr>
          <p:cNvPr id="1407" name="Google Shape;1407;p210"/>
          <p:cNvSpPr txBox="1"/>
          <p:nvPr>
            <p:ph idx="1" type="body"/>
          </p:nvPr>
        </p:nvSpPr>
        <p:spPr>
          <a:xfrm>
            <a:off x="459000" y="2745800"/>
            <a:ext cx="4122000" cy="34311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North.</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East.</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South.</a:t>
            </a:r>
            <a:endParaRPr b="0" i="0" u="none" strike="noStrike">
              <a:solidFill>
                <a:srgbClr val="274E13"/>
              </a:solidFill>
              <a:latin typeface="Courier New"/>
              <a:ea typeface="Courier New"/>
              <a:cs typeface="Courier New"/>
              <a:sym typeface="Courier New"/>
            </a:endParaRPr>
          </a:p>
        </p:txBody>
      </p:sp>
      <p:pic>
        <p:nvPicPr>
          <p:cNvPr id="1408" name="Google Shape;1408;p210"/>
          <p:cNvPicPr preferRelativeResize="0"/>
          <p:nvPr/>
        </p:nvPicPr>
        <p:blipFill>
          <a:blip r:embed="rId3">
            <a:alphaModFix/>
          </a:blip>
          <a:stretch>
            <a:fillRect/>
          </a:stretch>
        </p:blipFill>
        <p:spPr>
          <a:xfrm>
            <a:off x="4733500" y="152400"/>
            <a:ext cx="6979064" cy="6553201"/>
          </a:xfrm>
          <a:prstGeom prst="rect">
            <a:avLst/>
          </a:prstGeom>
          <a:noFill/>
          <a:ln>
            <a:noFill/>
          </a:ln>
        </p:spPr>
      </p:pic>
    </p:spTree>
  </p:cSld>
  <p:clrMapOvr>
    <a:masterClrMapping/>
  </p:clrMapOvr>
</p:sld>
</file>

<file path=ppt/slides/slide1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2" name="Shape 1412"/>
        <p:cNvGrpSpPr/>
        <p:nvPr/>
      </p:nvGrpSpPr>
      <p:grpSpPr>
        <a:xfrm>
          <a:off x="0" y="0"/>
          <a:ext cx="0" cy="0"/>
          <a:chOff x="0" y="0"/>
          <a:chExt cx="0" cy="0"/>
        </a:xfrm>
      </p:grpSpPr>
      <p:sp>
        <p:nvSpPr>
          <p:cNvPr id="1413" name="Google Shape;1413;p211"/>
          <p:cNvSpPr txBox="1"/>
          <p:nvPr>
            <p:ph type="title"/>
          </p:nvPr>
        </p:nvSpPr>
        <p:spPr>
          <a:xfrm>
            <a:off x="459100" y="344325"/>
            <a:ext cx="4122000" cy="21705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10. (3577) (Refer to Figure 28, illustration 4.) The VOR receiver has the indications shown. What is the aircraft's position relative to the station?</a:t>
            </a:r>
            <a:endParaRPr/>
          </a:p>
        </p:txBody>
      </p:sp>
      <p:sp>
        <p:nvSpPr>
          <p:cNvPr id="1414" name="Google Shape;1414;p211"/>
          <p:cNvSpPr txBox="1"/>
          <p:nvPr>
            <p:ph idx="1" type="body"/>
          </p:nvPr>
        </p:nvSpPr>
        <p:spPr>
          <a:xfrm>
            <a:off x="459000" y="2745800"/>
            <a:ext cx="4122000" cy="34311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North.</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East.</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South.</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The course selected is 210° and the TO/FROM indicator is showing TO with a left deflection. This means the aircraft is right of course and north of the station.</a:t>
            </a:r>
            <a:endParaRPr b="0" i="0" u="none" strike="noStrike">
              <a:solidFill>
                <a:srgbClr val="274E13"/>
              </a:solidFill>
              <a:latin typeface="Courier New"/>
              <a:ea typeface="Courier New"/>
              <a:cs typeface="Courier New"/>
              <a:sym typeface="Courier New"/>
            </a:endParaRPr>
          </a:p>
        </p:txBody>
      </p:sp>
      <p:pic>
        <p:nvPicPr>
          <p:cNvPr id="1415" name="Google Shape;1415;p211"/>
          <p:cNvPicPr preferRelativeResize="0"/>
          <p:nvPr/>
        </p:nvPicPr>
        <p:blipFill>
          <a:blip r:embed="rId3">
            <a:alphaModFix/>
          </a:blip>
          <a:stretch>
            <a:fillRect/>
          </a:stretch>
        </p:blipFill>
        <p:spPr>
          <a:xfrm>
            <a:off x="4733500" y="152400"/>
            <a:ext cx="6979064" cy="6553201"/>
          </a:xfrm>
          <a:prstGeom prst="rect">
            <a:avLst/>
          </a:prstGeom>
          <a:noFill/>
          <a:ln>
            <a:noFill/>
          </a:ln>
        </p:spPr>
      </p:pic>
    </p:spTree>
  </p:cSld>
  <p:clrMapOvr>
    <a:masterClrMapping/>
  </p:clrMapOvr>
</p:sld>
</file>

<file path=ppt/slides/slide1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9" name="Shape 1419"/>
        <p:cNvGrpSpPr/>
        <p:nvPr/>
      </p:nvGrpSpPr>
      <p:grpSpPr>
        <a:xfrm>
          <a:off x="0" y="0"/>
          <a:ext cx="0" cy="0"/>
          <a:chOff x="0" y="0"/>
          <a:chExt cx="0" cy="0"/>
        </a:xfrm>
      </p:grpSpPr>
      <p:sp>
        <p:nvSpPr>
          <p:cNvPr id="1420" name="Google Shape;1420;p212"/>
          <p:cNvSpPr txBox="1"/>
          <p:nvPr>
            <p:ph type="title"/>
          </p:nvPr>
        </p:nvSpPr>
        <p:spPr>
          <a:xfrm>
            <a:off x="482100" y="344325"/>
            <a:ext cx="4098900" cy="1766400"/>
          </a:xfrm>
          <a:prstGeom prst="rect">
            <a:avLst/>
          </a:prstGeom>
          <a:noFill/>
          <a:ln>
            <a:noFill/>
          </a:ln>
        </p:spPr>
        <p:txBody>
          <a:bodyPr anchorCtr="0" anchor="ctr" bIns="45700" lIns="91425" spcFirstLastPara="1" rIns="91425" wrap="square" tIns="45700">
            <a:normAutofit fontScale="90000"/>
          </a:bodyPr>
          <a:lstStyle/>
          <a:p>
            <a:pPr indent="0" lvl="0" marL="0" marR="0" rtl="0" algn="l">
              <a:lnSpc>
                <a:spcPct val="100000"/>
              </a:lnSpc>
              <a:spcBef>
                <a:spcPts val="0"/>
              </a:spcBef>
              <a:spcAft>
                <a:spcPts val="1200"/>
              </a:spcAft>
              <a:buSzPct val="100000"/>
              <a:buNone/>
            </a:pPr>
            <a:r>
              <a:rPr b="0" i="0" lang="en-US" u="none" strike="noStrike">
                <a:latin typeface="Times New Roman"/>
                <a:ea typeface="Times New Roman"/>
                <a:cs typeface="Times New Roman"/>
                <a:sym typeface="Times New Roman"/>
              </a:rPr>
              <a:t>11. (3578) (Refer to Figure 28, illustration 7.) The VOR receiver has the indications shown. What is the aircraft's position relative to the station?</a:t>
            </a:r>
            <a:endParaRPr/>
          </a:p>
        </p:txBody>
      </p:sp>
      <p:sp>
        <p:nvSpPr>
          <p:cNvPr id="1421" name="Google Shape;1421;p212"/>
          <p:cNvSpPr txBox="1"/>
          <p:nvPr>
            <p:ph idx="1" type="body"/>
          </p:nvPr>
        </p:nvSpPr>
        <p:spPr>
          <a:xfrm>
            <a:off x="482200" y="2849700"/>
            <a:ext cx="4098900" cy="36831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East.</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Southeast.</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West.</a:t>
            </a:r>
            <a:endParaRPr b="0" i="0" u="none" strike="noStrike">
              <a:solidFill>
                <a:srgbClr val="274E13"/>
              </a:solidFill>
              <a:latin typeface="Courier New"/>
              <a:ea typeface="Courier New"/>
              <a:cs typeface="Courier New"/>
              <a:sym typeface="Courier New"/>
            </a:endParaRPr>
          </a:p>
        </p:txBody>
      </p:sp>
      <p:pic>
        <p:nvPicPr>
          <p:cNvPr id="1422" name="Google Shape;1422;p212"/>
          <p:cNvPicPr preferRelativeResize="0"/>
          <p:nvPr/>
        </p:nvPicPr>
        <p:blipFill>
          <a:blip r:embed="rId3">
            <a:alphaModFix/>
          </a:blip>
          <a:stretch>
            <a:fillRect/>
          </a:stretch>
        </p:blipFill>
        <p:spPr>
          <a:xfrm>
            <a:off x="4733500" y="152400"/>
            <a:ext cx="6979064" cy="65532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5"/>
          <p:cNvSpPr txBox="1"/>
          <p:nvPr>
            <p:ph type="title"/>
          </p:nvPr>
        </p:nvSpPr>
        <p:spPr>
          <a:xfrm>
            <a:off x="170475" y="145750"/>
            <a:ext cx="4410600" cy="22536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 (2001) (Refer to Figure 68.) The line from point C to point A of the wind triangle represents</a:t>
            </a:r>
            <a:endParaRPr/>
          </a:p>
        </p:txBody>
      </p:sp>
      <p:sp>
        <p:nvSpPr>
          <p:cNvPr id="98" name="Google Shape;98;p15"/>
          <p:cNvSpPr txBox="1"/>
          <p:nvPr>
            <p:ph idx="1" type="body"/>
          </p:nvPr>
        </p:nvSpPr>
        <p:spPr>
          <a:xfrm>
            <a:off x="170475" y="2711150"/>
            <a:ext cx="4410600" cy="40641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wind direction and velocity.</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true course and groundspeed.</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true heading and groundspeed.</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The line from point C to A of the wind triangle represents the wind direction and speed (velocity).Answer (B) is incorrect because this is represented by the line from point C to B. Answer (C) is incorrect because these are the values found by using the wind triangle. </a:t>
            </a:r>
            <a:endParaRPr b="0" i="0" u="none" strike="noStrike">
              <a:solidFill>
                <a:srgbClr val="274E13"/>
              </a:solidFill>
              <a:latin typeface="Courier New"/>
              <a:ea typeface="Courier New"/>
              <a:cs typeface="Courier New"/>
              <a:sym typeface="Courier New"/>
            </a:endParaRPr>
          </a:p>
        </p:txBody>
      </p:sp>
      <p:pic>
        <p:nvPicPr>
          <p:cNvPr id="99" name="Google Shape;99;p15"/>
          <p:cNvPicPr preferRelativeResize="0"/>
          <p:nvPr/>
        </p:nvPicPr>
        <p:blipFill>
          <a:blip r:embed="rId3">
            <a:alphaModFix/>
          </a:blip>
          <a:stretch>
            <a:fillRect/>
          </a:stretch>
        </p:blipFill>
        <p:spPr>
          <a:xfrm>
            <a:off x="4733475" y="1623850"/>
            <a:ext cx="7306125" cy="418389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10. (3119) Unless otherwise authorized, two-way radio communications with Air Traffic Control are required for landings or takeoffs</a:t>
            </a:r>
            <a:endParaRPr/>
          </a:p>
        </p:txBody>
      </p:sp>
      <p:sp>
        <p:nvSpPr>
          <p:cNvPr id="213" name="Google Shape;213;p3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at all tower controlled airports regardless of weather conditions.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at all tower controlled airports only when weather conditions are less than VFR.</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at all tower controlled airports within Class D airspace only when weather conditions are less than VFR.</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No person may operate an aircraft to, from, or on an airport having a control tower operated by the United States unless two-way radio communications are maintained between that aircraft and the control tower.</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2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6" name="Shape 1426"/>
        <p:cNvGrpSpPr/>
        <p:nvPr/>
      </p:nvGrpSpPr>
      <p:grpSpPr>
        <a:xfrm>
          <a:off x="0" y="0"/>
          <a:ext cx="0" cy="0"/>
          <a:chOff x="0" y="0"/>
          <a:chExt cx="0" cy="0"/>
        </a:xfrm>
      </p:grpSpPr>
      <p:sp>
        <p:nvSpPr>
          <p:cNvPr id="1427" name="Google Shape;1427;p213"/>
          <p:cNvSpPr txBox="1"/>
          <p:nvPr>
            <p:ph type="title"/>
          </p:nvPr>
        </p:nvSpPr>
        <p:spPr>
          <a:xfrm>
            <a:off x="482100" y="344325"/>
            <a:ext cx="4098900" cy="1766400"/>
          </a:xfrm>
          <a:prstGeom prst="rect">
            <a:avLst/>
          </a:prstGeom>
          <a:noFill/>
          <a:ln>
            <a:noFill/>
          </a:ln>
        </p:spPr>
        <p:txBody>
          <a:bodyPr anchorCtr="0" anchor="ctr" bIns="45700" lIns="91425" spcFirstLastPara="1" rIns="91425" wrap="square" tIns="45700">
            <a:normAutofit fontScale="90000"/>
          </a:bodyPr>
          <a:lstStyle/>
          <a:p>
            <a:pPr indent="0" lvl="0" marL="0" marR="0" rtl="0" algn="l">
              <a:lnSpc>
                <a:spcPct val="100000"/>
              </a:lnSpc>
              <a:spcBef>
                <a:spcPts val="0"/>
              </a:spcBef>
              <a:spcAft>
                <a:spcPts val="1200"/>
              </a:spcAft>
              <a:buSzPct val="100000"/>
              <a:buNone/>
            </a:pPr>
            <a:r>
              <a:rPr b="0" i="0" lang="en-US" u="none" strike="noStrike">
                <a:latin typeface="Times New Roman"/>
                <a:ea typeface="Times New Roman"/>
                <a:cs typeface="Times New Roman"/>
                <a:sym typeface="Times New Roman"/>
              </a:rPr>
              <a:t>11. (3578) (Refer to Figure 28, illustration 7.) The VOR receiver has the indications shown. What is the aircraft's position relative to the station?</a:t>
            </a:r>
            <a:endParaRPr/>
          </a:p>
        </p:txBody>
      </p:sp>
      <p:sp>
        <p:nvSpPr>
          <p:cNvPr id="1428" name="Google Shape;1428;p213"/>
          <p:cNvSpPr txBox="1"/>
          <p:nvPr>
            <p:ph idx="1" type="body"/>
          </p:nvPr>
        </p:nvSpPr>
        <p:spPr>
          <a:xfrm>
            <a:off x="482200" y="2849700"/>
            <a:ext cx="4098900" cy="3683100"/>
          </a:xfrm>
          <a:prstGeom prst="rect">
            <a:avLst/>
          </a:prstGeom>
          <a:noFill/>
          <a:ln>
            <a:noFill/>
          </a:ln>
        </p:spPr>
        <p:txBody>
          <a:bodyPr anchorCtr="0" anchor="t" bIns="45700" lIns="91425" spcFirstLastPara="1" rIns="91425" wrap="square" tIns="45700">
            <a:normAutofit lnSpcReduction="10000"/>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East.</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Southeast.</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West.</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Observe from illustration #7 of FAA Figure 28, that there is no TO/FROM indication and the CDI is deflected left with an OBS set on 030°. The aircraft is somewhere along the perpendicular line (120/300°). The CDI left means the 030° radial is to the left, or west, of the aircraft position.  "Southeast" is the only answer choice placing the aircraft on the 120° radial, or southeast of the station.</a:t>
            </a:r>
            <a:endParaRPr b="0" i="0" u="none" strike="noStrike">
              <a:solidFill>
                <a:srgbClr val="274E13"/>
              </a:solidFill>
              <a:latin typeface="Courier New"/>
              <a:ea typeface="Courier New"/>
              <a:cs typeface="Courier New"/>
              <a:sym typeface="Courier New"/>
            </a:endParaRPr>
          </a:p>
        </p:txBody>
      </p:sp>
      <p:pic>
        <p:nvPicPr>
          <p:cNvPr id="1429" name="Google Shape;1429;p213"/>
          <p:cNvPicPr preferRelativeResize="0"/>
          <p:nvPr/>
        </p:nvPicPr>
        <p:blipFill>
          <a:blip r:embed="rId3">
            <a:alphaModFix/>
          </a:blip>
          <a:stretch>
            <a:fillRect/>
          </a:stretch>
        </p:blipFill>
        <p:spPr>
          <a:xfrm>
            <a:off x="4733500" y="152400"/>
            <a:ext cx="6979064" cy="6553201"/>
          </a:xfrm>
          <a:prstGeom prst="rect">
            <a:avLst/>
          </a:prstGeom>
          <a:noFill/>
          <a:ln>
            <a:noFill/>
          </a:ln>
        </p:spPr>
      </p:pic>
    </p:spTree>
  </p:cSld>
  <p:clrMapOvr>
    <a:masterClrMapping/>
  </p:clrMapOvr>
</p:sld>
</file>

<file path=ppt/slides/slide2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3" name="Shape 1433"/>
        <p:cNvGrpSpPr/>
        <p:nvPr/>
      </p:nvGrpSpPr>
      <p:grpSpPr>
        <a:xfrm>
          <a:off x="0" y="0"/>
          <a:ext cx="0" cy="0"/>
          <a:chOff x="0" y="0"/>
          <a:chExt cx="0" cy="0"/>
        </a:xfrm>
      </p:grpSpPr>
      <p:sp>
        <p:nvSpPr>
          <p:cNvPr id="1434" name="Google Shape;1434;p214"/>
          <p:cNvSpPr txBox="1"/>
          <p:nvPr>
            <p:ph type="title"/>
          </p:nvPr>
        </p:nvSpPr>
        <p:spPr>
          <a:xfrm>
            <a:off x="482100" y="309700"/>
            <a:ext cx="4098900" cy="1616400"/>
          </a:xfrm>
          <a:prstGeom prst="rect">
            <a:avLst/>
          </a:prstGeom>
          <a:noFill/>
          <a:ln>
            <a:noFill/>
          </a:ln>
        </p:spPr>
        <p:txBody>
          <a:bodyPr anchorCtr="0" anchor="ctr" bIns="45700" lIns="91425" spcFirstLastPara="1" rIns="91425" wrap="square" tIns="45700">
            <a:normAutofit fontScale="90000"/>
          </a:bodyPr>
          <a:lstStyle/>
          <a:p>
            <a:pPr indent="0" lvl="0" marL="0" marR="0" rtl="0" algn="l">
              <a:lnSpc>
                <a:spcPct val="100000"/>
              </a:lnSpc>
              <a:spcBef>
                <a:spcPts val="0"/>
              </a:spcBef>
              <a:spcAft>
                <a:spcPts val="1200"/>
              </a:spcAft>
              <a:buSzPct val="100000"/>
              <a:buNone/>
            </a:pPr>
            <a:r>
              <a:rPr b="0" i="0" lang="en-US" u="none" strike="noStrike">
                <a:latin typeface="Times New Roman"/>
                <a:ea typeface="Times New Roman"/>
                <a:cs typeface="Times New Roman"/>
                <a:sym typeface="Times New Roman"/>
              </a:rPr>
              <a:t>12. (3579) (Refer to Figure 28, illustration 5.) The VOR receiver has the indications shown. What radial is the aircraft crossing?</a:t>
            </a:r>
            <a:endParaRPr/>
          </a:p>
        </p:txBody>
      </p:sp>
      <p:sp>
        <p:nvSpPr>
          <p:cNvPr id="1435" name="Google Shape;1435;p214"/>
          <p:cNvSpPr txBox="1"/>
          <p:nvPr>
            <p:ph idx="1" type="body"/>
          </p:nvPr>
        </p:nvSpPr>
        <p:spPr>
          <a:xfrm>
            <a:off x="482200" y="2895875"/>
            <a:ext cx="4098900" cy="3706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030°.</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210°.</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300°.</a:t>
            </a:r>
            <a:endParaRPr b="0" i="0" u="none" strike="noStrike">
              <a:solidFill>
                <a:srgbClr val="274E13"/>
              </a:solidFill>
              <a:latin typeface="Courier New"/>
              <a:ea typeface="Courier New"/>
              <a:cs typeface="Courier New"/>
              <a:sym typeface="Courier New"/>
            </a:endParaRPr>
          </a:p>
        </p:txBody>
      </p:sp>
      <p:pic>
        <p:nvPicPr>
          <p:cNvPr id="1436" name="Google Shape;1436;p214"/>
          <p:cNvPicPr preferRelativeResize="0"/>
          <p:nvPr/>
        </p:nvPicPr>
        <p:blipFill>
          <a:blip r:embed="rId3">
            <a:alphaModFix/>
          </a:blip>
          <a:stretch>
            <a:fillRect/>
          </a:stretch>
        </p:blipFill>
        <p:spPr>
          <a:xfrm>
            <a:off x="4733500" y="152400"/>
            <a:ext cx="6979064" cy="6553201"/>
          </a:xfrm>
          <a:prstGeom prst="rect">
            <a:avLst/>
          </a:prstGeom>
          <a:noFill/>
          <a:ln>
            <a:noFill/>
          </a:ln>
        </p:spPr>
      </p:pic>
    </p:spTree>
  </p:cSld>
  <p:clrMapOvr>
    <a:masterClrMapping/>
  </p:clrMapOvr>
</p:sld>
</file>

<file path=ppt/slides/slide2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0" name="Shape 1440"/>
        <p:cNvGrpSpPr/>
        <p:nvPr/>
      </p:nvGrpSpPr>
      <p:grpSpPr>
        <a:xfrm>
          <a:off x="0" y="0"/>
          <a:ext cx="0" cy="0"/>
          <a:chOff x="0" y="0"/>
          <a:chExt cx="0" cy="0"/>
        </a:xfrm>
      </p:grpSpPr>
      <p:sp>
        <p:nvSpPr>
          <p:cNvPr id="1441" name="Google Shape;1441;p215"/>
          <p:cNvSpPr txBox="1"/>
          <p:nvPr>
            <p:ph type="title"/>
          </p:nvPr>
        </p:nvSpPr>
        <p:spPr>
          <a:xfrm>
            <a:off x="482100" y="309700"/>
            <a:ext cx="4098900" cy="1616400"/>
          </a:xfrm>
          <a:prstGeom prst="rect">
            <a:avLst/>
          </a:prstGeom>
          <a:noFill/>
          <a:ln>
            <a:noFill/>
          </a:ln>
        </p:spPr>
        <p:txBody>
          <a:bodyPr anchorCtr="0" anchor="ctr" bIns="45700" lIns="91425" spcFirstLastPara="1" rIns="91425" wrap="square" tIns="45700">
            <a:normAutofit fontScale="90000"/>
          </a:bodyPr>
          <a:lstStyle/>
          <a:p>
            <a:pPr indent="0" lvl="0" marL="0" marR="0" rtl="0" algn="l">
              <a:lnSpc>
                <a:spcPct val="100000"/>
              </a:lnSpc>
              <a:spcBef>
                <a:spcPts val="0"/>
              </a:spcBef>
              <a:spcAft>
                <a:spcPts val="1200"/>
              </a:spcAft>
              <a:buSzPct val="100000"/>
              <a:buNone/>
            </a:pPr>
            <a:r>
              <a:rPr b="0" i="0" lang="en-US" u="none" strike="noStrike">
                <a:latin typeface="Times New Roman"/>
                <a:ea typeface="Times New Roman"/>
                <a:cs typeface="Times New Roman"/>
                <a:sym typeface="Times New Roman"/>
              </a:rPr>
              <a:t>12. (3579) (Refer to Figure 28, illustration 5.) The VOR receiver has the indications shown. What radial is the aircraft crossing?</a:t>
            </a:r>
            <a:endParaRPr/>
          </a:p>
        </p:txBody>
      </p:sp>
      <p:sp>
        <p:nvSpPr>
          <p:cNvPr id="1442" name="Google Shape;1442;p215"/>
          <p:cNvSpPr txBox="1"/>
          <p:nvPr>
            <p:ph idx="1" type="body"/>
          </p:nvPr>
        </p:nvSpPr>
        <p:spPr>
          <a:xfrm>
            <a:off x="482200" y="2895875"/>
            <a:ext cx="4098900" cy="3706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030°.</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210°.</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300°.</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The CDI is centered with the OBS set to 210° with a TO indication. Therefore, the aircraft is located on the 030° radial.</a:t>
            </a:r>
            <a:endParaRPr b="0" i="0" u="none" strike="noStrike">
              <a:solidFill>
                <a:srgbClr val="274E13"/>
              </a:solidFill>
              <a:latin typeface="Courier New"/>
              <a:ea typeface="Courier New"/>
              <a:cs typeface="Courier New"/>
              <a:sym typeface="Courier New"/>
            </a:endParaRPr>
          </a:p>
        </p:txBody>
      </p:sp>
      <p:pic>
        <p:nvPicPr>
          <p:cNvPr id="1443" name="Google Shape;1443;p215"/>
          <p:cNvPicPr preferRelativeResize="0"/>
          <p:nvPr/>
        </p:nvPicPr>
        <p:blipFill>
          <a:blip r:embed="rId3">
            <a:alphaModFix/>
          </a:blip>
          <a:stretch>
            <a:fillRect/>
          </a:stretch>
        </p:blipFill>
        <p:spPr>
          <a:xfrm>
            <a:off x="4733500" y="152400"/>
            <a:ext cx="6979064" cy="6553201"/>
          </a:xfrm>
          <a:prstGeom prst="rect">
            <a:avLst/>
          </a:prstGeom>
          <a:noFill/>
          <a:ln>
            <a:noFill/>
          </a:ln>
        </p:spPr>
      </p:pic>
    </p:spTree>
  </p:cSld>
  <p:clrMapOvr>
    <a:masterClrMapping/>
  </p:clrMapOvr>
</p:sld>
</file>

<file path=ppt/slides/slide2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7" name="Shape 1447"/>
        <p:cNvGrpSpPr/>
        <p:nvPr/>
      </p:nvGrpSpPr>
      <p:grpSpPr>
        <a:xfrm>
          <a:off x="0" y="0"/>
          <a:ext cx="0" cy="0"/>
          <a:chOff x="0" y="0"/>
          <a:chExt cx="0" cy="0"/>
        </a:xfrm>
      </p:grpSpPr>
      <p:sp>
        <p:nvSpPr>
          <p:cNvPr id="1448" name="Google Shape;1448;p2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667"/>
              <a:buNone/>
            </a:pPr>
            <a:r>
              <a:rPr b="0" i="0" lang="en-US" u="none" strike="noStrike">
                <a:latin typeface="Times New Roman"/>
                <a:ea typeface="Times New Roman"/>
                <a:cs typeface="Times New Roman"/>
                <a:sym typeface="Times New Roman"/>
              </a:rPr>
              <a:t>13. (3598.1) When the course deviation indicator (CDI) needle is centered during an omnireceiver check using a VOR test signal (VOT), the omnibearing selector (OBS) and the TO/FROM indicator should read</a:t>
            </a:r>
            <a:endParaRPr/>
          </a:p>
        </p:txBody>
      </p:sp>
      <p:sp>
        <p:nvSpPr>
          <p:cNvPr id="1449" name="Google Shape;1449;p2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180° FROM, only if the pilot is due north of the VOT.</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0° TO or 180° FROM, regardless of the pilot's position from the VOT.</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0° FROM or 180° TO, regardless of the pilot's position from the VOT.</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2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3" name="Shape 1453"/>
        <p:cNvGrpSpPr/>
        <p:nvPr/>
      </p:nvGrpSpPr>
      <p:grpSpPr>
        <a:xfrm>
          <a:off x="0" y="0"/>
          <a:ext cx="0" cy="0"/>
          <a:chOff x="0" y="0"/>
          <a:chExt cx="0" cy="0"/>
        </a:xfrm>
      </p:grpSpPr>
      <p:sp>
        <p:nvSpPr>
          <p:cNvPr id="1454" name="Google Shape;1454;p21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667"/>
              <a:buNone/>
            </a:pPr>
            <a:r>
              <a:rPr b="0" i="0" lang="en-US" u="none" strike="noStrike">
                <a:latin typeface="Times New Roman"/>
                <a:ea typeface="Times New Roman"/>
                <a:cs typeface="Times New Roman"/>
                <a:sym typeface="Times New Roman"/>
              </a:rPr>
              <a:t>13. (3598.1) When the course deviation indicator (CDI) needle is centered during an omnireceiver check using a VOR test signal (VOT), the omnibearing selector (OBS) and the TO/FROM indicator should read</a:t>
            </a:r>
            <a:endParaRPr/>
          </a:p>
        </p:txBody>
      </p:sp>
      <p:sp>
        <p:nvSpPr>
          <p:cNvPr id="1455" name="Google Shape;1455;p21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180° FROM, only if the pilot is due north of the VOT.</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0° TO or 180° FROM, regardless of the pilot's position from the VOT.</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0° FROM or 180° TO, regardless of the pilot's position from the VOT.</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To use the VOT service, tune in the VOT frequency on the VOR receiver. With the CDI centered, the OBS should read 0° with the TO/FROM indication showing 'FROM' or the OBS should read 180° with the TO/FROM indication showing 'TO.'</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2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9" name="Shape 1459"/>
        <p:cNvGrpSpPr/>
        <p:nvPr/>
      </p:nvGrpSpPr>
      <p:grpSpPr>
        <a:xfrm>
          <a:off x="0" y="0"/>
          <a:ext cx="0" cy="0"/>
          <a:chOff x="0" y="0"/>
          <a:chExt cx="0" cy="0"/>
        </a:xfrm>
      </p:grpSpPr>
      <p:sp>
        <p:nvSpPr>
          <p:cNvPr id="1460" name="Google Shape;1460;p2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14. (3598.3) If receiver autonomous integrity monitoring (RAIM) capability is lost in flight,</a:t>
            </a:r>
            <a:endParaRPr/>
          </a:p>
        </p:txBody>
      </p:sp>
      <p:sp>
        <p:nvSpPr>
          <p:cNvPr id="1461" name="Google Shape;1461;p2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the pilot may still rely on GPS derived altitude for vertical information.</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the pilot has no assurance of the accuracy of the GPS position.</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GPS position is reliable provided at least 3 GPS satellites are available.</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2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5" name="Shape 1465"/>
        <p:cNvGrpSpPr/>
        <p:nvPr/>
      </p:nvGrpSpPr>
      <p:grpSpPr>
        <a:xfrm>
          <a:off x="0" y="0"/>
          <a:ext cx="0" cy="0"/>
          <a:chOff x="0" y="0"/>
          <a:chExt cx="0" cy="0"/>
        </a:xfrm>
      </p:grpSpPr>
      <p:sp>
        <p:nvSpPr>
          <p:cNvPr id="1466" name="Google Shape;1466;p21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14. (3598.3) If receiver autonomous integrity monitoring (RAIM) capability is lost in flight,</a:t>
            </a:r>
            <a:endParaRPr/>
          </a:p>
        </p:txBody>
      </p:sp>
      <p:sp>
        <p:nvSpPr>
          <p:cNvPr id="1467" name="Google Shape;1467;p219"/>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the pilot may still rely on GPS derived altitude for vertical information.</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the pilot has no assurance of the accuracy of the GPS position.</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GPS position is reliable provided at least 3 GPS satellites are available.</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The GPS receiver verifies the integrity (usability) of the signals received from the GPS constellation through receiver autonomous integrity monitoring (RAIM) to determine if a satellite is providing corrupted information. At least one satellite, in addition to those required for navigation, must be in view for the receiver to perform the RAIM function; thus, RAIM needs a minimum of 5 satellites in view, or 4 satellites and a barometric altimeter (baro-aiding) to detect an integrity anomaly. For receivers capable of doing so, RAIM needs 6 satellites in view (or 5 satellites with baro-aiding) to isolate the corrupt satellite signal and remove it from the navigation solution. GPS derived altitude should not be relied upon to determine aircraft altitude since the vertical error can be quite large and no integrity is provided.</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2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1" name="Shape 1471"/>
        <p:cNvGrpSpPr/>
        <p:nvPr/>
      </p:nvGrpSpPr>
      <p:grpSpPr>
        <a:xfrm>
          <a:off x="0" y="0"/>
          <a:ext cx="0" cy="0"/>
          <a:chOff x="0" y="0"/>
          <a:chExt cx="0" cy="0"/>
        </a:xfrm>
      </p:grpSpPr>
      <p:sp>
        <p:nvSpPr>
          <p:cNvPr id="1472" name="Google Shape;1472;p2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667"/>
              <a:buNone/>
            </a:pPr>
            <a:r>
              <a:rPr b="0" i="0" lang="en-US" u="none" strike="noStrike">
                <a:latin typeface="Times New Roman"/>
                <a:ea typeface="Times New Roman"/>
                <a:cs typeface="Times New Roman"/>
                <a:sym typeface="Times New Roman"/>
              </a:rPr>
              <a:t>15. (3598.4) How many Global Positioning System (GPS) satellites are required to yield a three dimensional position (latitude, longitude, and altitude) and time solution?</a:t>
            </a:r>
            <a:endParaRPr/>
          </a:p>
        </p:txBody>
      </p:sp>
      <p:sp>
        <p:nvSpPr>
          <p:cNvPr id="1473" name="Google Shape;1473;p2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5</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6</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4</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2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7" name="Shape 1477"/>
        <p:cNvGrpSpPr/>
        <p:nvPr/>
      </p:nvGrpSpPr>
      <p:grpSpPr>
        <a:xfrm>
          <a:off x="0" y="0"/>
          <a:ext cx="0" cy="0"/>
          <a:chOff x="0" y="0"/>
          <a:chExt cx="0" cy="0"/>
        </a:xfrm>
      </p:grpSpPr>
      <p:sp>
        <p:nvSpPr>
          <p:cNvPr id="1478" name="Google Shape;1478;p22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667"/>
              <a:buNone/>
            </a:pPr>
            <a:r>
              <a:rPr b="0" i="0" lang="en-US" u="none" strike="noStrike">
                <a:latin typeface="Times New Roman"/>
                <a:ea typeface="Times New Roman"/>
                <a:cs typeface="Times New Roman"/>
                <a:sym typeface="Times New Roman"/>
              </a:rPr>
              <a:t>15. (3598.4) How many Global Positioning System (GPS) satellites are required to yield a three dimensional position (latitude, longitude, and altitude) and time solution?</a:t>
            </a:r>
            <a:endParaRPr/>
          </a:p>
        </p:txBody>
      </p:sp>
      <p:sp>
        <p:nvSpPr>
          <p:cNvPr id="1479" name="Google Shape;1479;p22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5</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6</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4</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The GPS receiver uses data from a minimum of four satellites to yield a three dimensional position (latitude, longitude, and altitude) and time solution.</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2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3" name="Shape 1483"/>
        <p:cNvGrpSpPr/>
        <p:nvPr/>
      </p:nvGrpSpPr>
      <p:grpSpPr>
        <a:xfrm>
          <a:off x="0" y="0"/>
          <a:ext cx="0" cy="0"/>
          <a:chOff x="0" y="0"/>
          <a:chExt cx="0" cy="0"/>
        </a:xfrm>
      </p:grpSpPr>
      <p:sp>
        <p:nvSpPr>
          <p:cNvPr id="1484" name="Google Shape;1484;p222"/>
          <p:cNvSpPr txBox="1"/>
          <p:nvPr>
            <p:ph type="title"/>
          </p:nvPr>
        </p:nvSpPr>
        <p:spPr>
          <a:xfrm>
            <a:off x="482200" y="344325"/>
            <a:ext cx="4075500" cy="21474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16. (3643) (Refer to Figure 25, area 5.) The navigation facility at Dallas-Ft. Worth International (DFW) is a</a:t>
            </a:r>
            <a:endParaRPr/>
          </a:p>
        </p:txBody>
      </p:sp>
      <p:sp>
        <p:nvSpPr>
          <p:cNvPr id="1485" name="Google Shape;1485;p222"/>
          <p:cNvSpPr txBox="1"/>
          <p:nvPr>
            <p:ph idx="1" type="body"/>
          </p:nvPr>
        </p:nvSpPr>
        <p:spPr>
          <a:xfrm>
            <a:off x="482200" y="3207600"/>
            <a:ext cx="4075500" cy="34635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VOR.</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VORTAC.</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VOR/DME.</a:t>
            </a:r>
            <a:endParaRPr b="0" i="0" u="none" strike="noStrike">
              <a:solidFill>
                <a:srgbClr val="274E13"/>
              </a:solidFill>
              <a:latin typeface="Courier New"/>
              <a:ea typeface="Courier New"/>
              <a:cs typeface="Courier New"/>
              <a:sym typeface="Courier New"/>
            </a:endParaRPr>
          </a:p>
        </p:txBody>
      </p:sp>
      <p:pic>
        <p:nvPicPr>
          <p:cNvPr id="1486" name="Google Shape;1486;p222"/>
          <p:cNvPicPr preferRelativeResize="0"/>
          <p:nvPr/>
        </p:nvPicPr>
        <p:blipFill>
          <a:blip r:embed="rId3">
            <a:alphaModFix/>
          </a:blip>
          <a:stretch>
            <a:fillRect/>
          </a:stretch>
        </p:blipFill>
        <p:spPr>
          <a:xfrm>
            <a:off x="4710100" y="152400"/>
            <a:ext cx="7329500" cy="581481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667"/>
              <a:buNone/>
            </a:pPr>
            <a:r>
              <a:rPr b="0" i="0" lang="en-US" u="none" strike="noStrike">
                <a:latin typeface="Times New Roman"/>
                <a:ea typeface="Times New Roman"/>
                <a:cs typeface="Times New Roman"/>
                <a:sym typeface="Times New Roman"/>
              </a:rPr>
              <a:t>11. (3124) Two-way radio communication must be established with the Air Traffic Control facility having jurisdiction over the area prior to entering which class airspace?</a:t>
            </a:r>
            <a:endParaRPr/>
          </a:p>
        </p:txBody>
      </p:sp>
      <p:sp>
        <p:nvSpPr>
          <p:cNvPr id="219" name="Google Shape;219;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Class C.</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Class E.</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Class G.</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2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0" name="Shape 1490"/>
        <p:cNvGrpSpPr/>
        <p:nvPr/>
      </p:nvGrpSpPr>
      <p:grpSpPr>
        <a:xfrm>
          <a:off x="0" y="0"/>
          <a:ext cx="0" cy="0"/>
          <a:chOff x="0" y="0"/>
          <a:chExt cx="0" cy="0"/>
        </a:xfrm>
      </p:grpSpPr>
      <p:sp>
        <p:nvSpPr>
          <p:cNvPr id="1491" name="Google Shape;1491;p223"/>
          <p:cNvSpPr txBox="1"/>
          <p:nvPr>
            <p:ph type="title"/>
          </p:nvPr>
        </p:nvSpPr>
        <p:spPr>
          <a:xfrm>
            <a:off x="482200" y="344325"/>
            <a:ext cx="4075500" cy="21474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16. (3643) (Refer to Figure 25, area 5.) The navigation facility at Dallas-Ft. Worth International (DFW) is a</a:t>
            </a:r>
            <a:endParaRPr/>
          </a:p>
        </p:txBody>
      </p:sp>
      <p:sp>
        <p:nvSpPr>
          <p:cNvPr id="1492" name="Google Shape;1492;p223"/>
          <p:cNvSpPr txBox="1"/>
          <p:nvPr>
            <p:ph idx="1" type="body"/>
          </p:nvPr>
        </p:nvSpPr>
        <p:spPr>
          <a:xfrm>
            <a:off x="482200" y="3207600"/>
            <a:ext cx="4075500" cy="34635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VOR.</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VORTAC.</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VOR/DME.</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Reference FAA Legend 1. There is a VOR/DME at DFW.</a:t>
            </a:r>
            <a:endParaRPr b="0" i="0" u="none" strike="noStrike">
              <a:solidFill>
                <a:srgbClr val="274E13"/>
              </a:solidFill>
              <a:latin typeface="Courier New"/>
              <a:ea typeface="Courier New"/>
              <a:cs typeface="Courier New"/>
              <a:sym typeface="Courier New"/>
            </a:endParaRPr>
          </a:p>
        </p:txBody>
      </p:sp>
      <p:pic>
        <p:nvPicPr>
          <p:cNvPr id="1493" name="Google Shape;1493;p223"/>
          <p:cNvPicPr preferRelativeResize="0"/>
          <p:nvPr/>
        </p:nvPicPr>
        <p:blipFill>
          <a:blip r:embed="rId3">
            <a:alphaModFix/>
          </a:blip>
          <a:stretch>
            <a:fillRect/>
          </a:stretch>
        </p:blipFill>
        <p:spPr>
          <a:xfrm>
            <a:off x="4710100" y="152400"/>
            <a:ext cx="7329500" cy="5814812"/>
          </a:xfrm>
          <a:prstGeom prst="rect">
            <a:avLst/>
          </a:prstGeom>
          <a:noFill/>
          <a:ln>
            <a:noFill/>
          </a:ln>
        </p:spPr>
      </p:pic>
    </p:spTree>
  </p:cSld>
  <p:clrMapOvr>
    <a:masterClrMapping/>
  </p:clrMapOvr>
</p:sld>
</file>

<file path=ppt/slides/slide2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7" name="Shape 1497"/>
        <p:cNvGrpSpPr/>
        <p:nvPr/>
      </p:nvGrpSpPr>
      <p:grpSpPr>
        <a:xfrm>
          <a:off x="0" y="0"/>
          <a:ext cx="0" cy="0"/>
          <a:chOff x="0" y="0"/>
          <a:chExt cx="0" cy="0"/>
        </a:xfrm>
      </p:grpSpPr>
      <p:sp>
        <p:nvSpPr>
          <p:cNvPr id="1498" name="Google Shape;1498;p2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17. (3814) What procedure is recommended when climbing or descending VFR on an airway?</a:t>
            </a:r>
            <a:endParaRPr/>
          </a:p>
        </p:txBody>
      </p:sp>
      <p:sp>
        <p:nvSpPr>
          <p:cNvPr id="1499" name="Google Shape;1499;p22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Execute gentle banks, left and right for continuous visual scanning of the airspace.</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Advise the nearest FSS of the altitude changes.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Fly away from the centerline of the airway before changing altitude.</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2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3" name="Shape 1503"/>
        <p:cNvGrpSpPr/>
        <p:nvPr/>
      </p:nvGrpSpPr>
      <p:grpSpPr>
        <a:xfrm>
          <a:off x="0" y="0"/>
          <a:ext cx="0" cy="0"/>
          <a:chOff x="0" y="0"/>
          <a:chExt cx="0" cy="0"/>
        </a:xfrm>
      </p:grpSpPr>
      <p:sp>
        <p:nvSpPr>
          <p:cNvPr id="1504" name="Google Shape;1504;p22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17. (3814) What procedure is recommended when climbing or descending VFR on an airway?</a:t>
            </a:r>
            <a:endParaRPr/>
          </a:p>
        </p:txBody>
      </p:sp>
      <p:sp>
        <p:nvSpPr>
          <p:cNvPr id="1505" name="Google Shape;1505;p225"/>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Execute gentle banks, left and right for continuous visual scanning of the airspace.</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Advise the nearest FSS of the altitude changes.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Fly away from the centerline of the airway before changing altitude.</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During climbs and descents in flight conditions which permit visual detection of other traffic, pilots should execute gentle banks, left and right, at a frequency which permits continuous visual scanning of the airspace about them.</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2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9" name="Shape 1509"/>
        <p:cNvGrpSpPr/>
        <p:nvPr/>
      </p:nvGrpSpPr>
      <p:grpSpPr>
        <a:xfrm>
          <a:off x="0" y="0"/>
          <a:ext cx="0" cy="0"/>
          <a:chOff x="0" y="0"/>
          <a:chExt cx="0" cy="0"/>
        </a:xfrm>
      </p:grpSpPr>
      <p:sp>
        <p:nvSpPr>
          <p:cNvPr id="1510" name="Google Shape;1510;p2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 (3111) A steady green light signal directed from the control tower to an aircraft in flight is a signal that the pilot</a:t>
            </a:r>
            <a:endParaRPr/>
          </a:p>
        </p:txBody>
      </p:sp>
      <p:sp>
        <p:nvSpPr>
          <p:cNvPr id="1511" name="Google Shape;1511;p22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is cleared to land.</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should give way to other aircraft and continue circling.</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should return for landing.</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2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5" name="Shape 1515"/>
        <p:cNvGrpSpPr/>
        <p:nvPr/>
      </p:nvGrpSpPr>
      <p:grpSpPr>
        <a:xfrm>
          <a:off x="0" y="0"/>
          <a:ext cx="0" cy="0"/>
          <a:chOff x="0" y="0"/>
          <a:chExt cx="0" cy="0"/>
        </a:xfrm>
      </p:grpSpPr>
      <p:sp>
        <p:nvSpPr>
          <p:cNvPr id="1516" name="Google Shape;1516;p22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 (3111) A steady green light signal directed from the control tower to an aircraft in flight is a signal that the pilot</a:t>
            </a:r>
            <a:endParaRPr/>
          </a:p>
        </p:txBody>
      </p:sp>
      <p:sp>
        <p:nvSpPr>
          <p:cNvPr id="1517" name="Google Shape;1517;p22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is cleared to land.</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should give way to other aircraft and continue circling.</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should return for landing.</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A steady green light signal directed to an aircraft in flight means that the pilot is cleared to land. Answer (B) is incorrect because this would be a steady red signal. Answer (C) is incorrect because this would be a flashing green signal.</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2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1" name="Shape 1521"/>
        <p:cNvGrpSpPr/>
        <p:nvPr/>
      </p:nvGrpSpPr>
      <p:grpSpPr>
        <a:xfrm>
          <a:off x="0" y="0"/>
          <a:ext cx="0" cy="0"/>
          <a:chOff x="0" y="0"/>
          <a:chExt cx="0" cy="0"/>
        </a:xfrm>
      </p:grpSpPr>
      <p:sp>
        <p:nvSpPr>
          <p:cNvPr id="1522" name="Google Shape;1522;p2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2. (3112) Which light signal from the control tower clears a pilot to taxi?</a:t>
            </a:r>
            <a:endParaRPr/>
          </a:p>
        </p:txBody>
      </p:sp>
      <p:sp>
        <p:nvSpPr>
          <p:cNvPr id="1523" name="Google Shape;1523;p22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Flashing green.</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Steady green.</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Flashing white.</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2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7" name="Shape 1527"/>
        <p:cNvGrpSpPr/>
        <p:nvPr/>
      </p:nvGrpSpPr>
      <p:grpSpPr>
        <a:xfrm>
          <a:off x="0" y="0"/>
          <a:ext cx="0" cy="0"/>
          <a:chOff x="0" y="0"/>
          <a:chExt cx="0" cy="0"/>
        </a:xfrm>
      </p:grpSpPr>
      <p:sp>
        <p:nvSpPr>
          <p:cNvPr id="1528" name="Google Shape;1528;p22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2. (3112) Which light signal from the control tower clears a pilot to taxi?</a:t>
            </a:r>
            <a:endParaRPr/>
          </a:p>
        </p:txBody>
      </p:sp>
      <p:sp>
        <p:nvSpPr>
          <p:cNvPr id="1529" name="Google Shape;1529;p229"/>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Flashing green.</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Steady green.</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Flashing white.</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A flashing green light signal clears a pilot to taxi. Answer (B) is incorrect because this means cleared to takeoff/land. Answer (C) is incorrect because this means return to starting point on airport.</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2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3" name="Shape 1533"/>
        <p:cNvGrpSpPr/>
        <p:nvPr/>
      </p:nvGrpSpPr>
      <p:grpSpPr>
        <a:xfrm>
          <a:off x="0" y="0"/>
          <a:ext cx="0" cy="0"/>
          <a:chOff x="0" y="0"/>
          <a:chExt cx="0" cy="0"/>
        </a:xfrm>
      </p:grpSpPr>
      <p:sp>
        <p:nvSpPr>
          <p:cNvPr id="1534" name="Google Shape;1534;p2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3. (3113) If the control tower uses a light signal to direct a pilot to give way to other aircraft and continue circling, the light will be</a:t>
            </a:r>
            <a:endParaRPr/>
          </a:p>
        </p:txBody>
      </p:sp>
      <p:sp>
        <p:nvSpPr>
          <p:cNvPr id="1535" name="Google Shape;1535;p23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flashing red.</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steady red.</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alternating red and green.</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2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9" name="Shape 1539"/>
        <p:cNvGrpSpPr/>
        <p:nvPr/>
      </p:nvGrpSpPr>
      <p:grpSpPr>
        <a:xfrm>
          <a:off x="0" y="0"/>
          <a:ext cx="0" cy="0"/>
          <a:chOff x="0" y="0"/>
          <a:chExt cx="0" cy="0"/>
        </a:xfrm>
      </p:grpSpPr>
      <p:sp>
        <p:nvSpPr>
          <p:cNvPr id="1540" name="Google Shape;1540;p23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3. (3113) If the control tower uses a light signal to direct a pilot to give way to other aircraft and continue circling, the light will be</a:t>
            </a:r>
            <a:endParaRPr/>
          </a:p>
        </p:txBody>
      </p:sp>
      <p:sp>
        <p:nvSpPr>
          <p:cNvPr id="1541" name="Google Shape;1541;p23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flashing red.</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steady red.</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alternating red and green.</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A steady red signal directed to an aircraft in flight indicates the pilot should give way to other aircraft and continue circling. Answer (A) is incorrect because this means the airport is unsafe. Answer (C) is incorrect because this means the pilot should exercise extreme caution.</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2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5" name="Shape 1545"/>
        <p:cNvGrpSpPr/>
        <p:nvPr/>
      </p:nvGrpSpPr>
      <p:grpSpPr>
        <a:xfrm>
          <a:off x="0" y="0"/>
          <a:ext cx="0" cy="0"/>
          <a:chOff x="0" y="0"/>
          <a:chExt cx="0" cy="0"/>
        </a:xfrm>
      </p:grpSpPr>
      <p:sp>
        <p:nvSpPr>
          <p:cNvPr id="1546" name="Google Shape;1546;p2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4. (3114) A flashing white light signal from the control tower to a taxiing aircraft is an indication to</a:t>
            </a:r>
            <a:endParaRPr/>
          </a:p>
        </p:txBody>
      </p:sp>
      <p:sp>
        <p:nvSpPr>
          <p:cNvPr id="1547" name="Google Shape;1547;p23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taxi at a faster speed.</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taxi only on taxiways and not cross runways.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return to the starting point on the airport.</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667"/>
              <a:buNone/>
            </a:pPr>
            <a:r>
              <a:rPr b="0" i="0" lang="en-US" u="none" strike="noStrike">
                <a:latin typeface="Times New Roman"/>
                <a:ea typeface="Times New Roman"/>
                <a:cs typeface="Times New Roman"/>
                <a:sym typeface="Times New Roman"/>
              </a:rPr>
              <a:t>11. (3124) Two-way radio communication must be established with the Air Traffic Control facility having jurisdiction over the area prior to entering which class airspace?</a:t>
            </a:r>
            <a:endParaRPr/>
          </a:p>
        </p:txBody>
      </p:sp>
      <p:sp>
        <p:nvSpPr>
          <p:cNvPr id="225" name="Google Shape;225;p35"/>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Class C.</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Class E.</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Class G.</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Two-way radio communication must be established with the ATC facility having jurisdiction over the Class C airspace prior to entry and thereafter as instructed by ATC. Answer (B) is incorrect because airports within Class E and G airspace only require two-way radio communication when a control tower is present. Answer (C) is incorrect because airports within Class E and G airspace only require two-way radio communication when a control tower is present. </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2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1" name="Shape 1551"/>
        <p:cNvGrpSpPr/>
        <p:nvPr/>
      </p:nvGrpSpPr>
      <p:grpSpPr>
        <a:xfrm>
          <a:off x="0" y="0"/>
          <a:ext cx="0" cy="0"/>
          <a:chOff x="0" y="0"/>
          <a:chExt cx="0" cy="0"/>
        </a:xfrm>
      </p:grpSpPr>
      <p:sp>
        <p:nvSpPr>
          <p:cNvPr id="1552" name="Google Shape;1552;p23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4. (3114) A flashing white light signal from the control tower to a taxiing aircraft is an indication to</a:t>
            </a:r>
            <a:endParaRPr/>
          </a:p>
        </p:txBody>
      </p:sp>
      <p:sp>
        <p:nvSpPr>
          <p:cNvPr id="1553" name="Google Shape;1553;p23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taxi at a faster speed.</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taxi only on taxiways and not cross runways.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return to the starting point on the airport.</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A flashing white light signal to a taxiing aircraft is an indication to return to the starting point on the airport. Answer (A) is incorrect because there are no light signals for these instructions. Answer (B) is incorrect because there are no light signals for these instructions.</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2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7" name="Shape 1557"/>
        <p:cNvGrpSpPr/>
        <p:nvPr/>
      </p:nvGrpSpPr>
      <p:grpSpPr>
        <a:xfrm>
          <a:off x="0" y="0"/>
          <a:ext cx="0" cy="0"/>
          <a:chOff x="0" y="0"/>
          <a:chExt cx="0" cy="0"/>
        </a:xfrm>
      </p:grpSpPr>
      <p:sp>
        <p:nvSpPr>
          <p:cNvPr id="1558" name="Google Shape;1558;p2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5. (3115) An alternating red and green light signal directed from the control tower to an aircraft in flight is a signal to</a:t>
            </a:r>
            <a:endParaRPr/>
          </a:p>
        </p:txBody>
      </p:sp>
      <p:sp>
        <p:nvSpPr>
          <p:cNvPr id="1559" name="Google Shape;1559;p2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hold position.</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exercise extreme caution.</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not land; the airport is unsafe.</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2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3" name="Shape 1563"/>
        <p:cNvGrpSpPr/>
        <p:nvPr/>
      </p:nvGrpSpPr>
      <p:grpSpPr>
        <a:xfrm>
          <a:off x="0" y="0"/>
          <a:ext cx="0" cy="0"/>
          <a:chOff x="0" y="0"/>
          <a:chExt cx="0" cy="0"/>
        </a:xfrm>
      </p:grpSpPr>
      <p:sp>
        <p:nvSpPr>
          <p:cNvPr id="1564" name="Google Shape;1564;p23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5. (3115) An alternating red and green light signal directed from the control tower to an aircraft in flight is a signal to</a:t>
            </a:r>
            <a:endParaRPr/>
          </a:p>
        </p:txBody>
      </p:sp>
      <p:sp>
        <p:nvSpPr>
          <p:cNvPr id="1565" name="Google Shape;1565;p235"/>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hold position.</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exercise extreme caution.</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not land; the airport is unsafe.</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An alternating red and green light signal means to exercise extreme caution. Answer (A) is incorrect because you can't hold position in flight. Answer (C) is incorrect because this would be a flashing red signal.</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2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9" name="Shape 1569"/>
        <p:cNvGrpSpPr/>
        <p:nvPr/>
      </p:nvGrpSpPr>
      <p:grpSpPr>
        <a:xfrm>
          <a:off x="0" y="0"/>
          <a:ext cx="0" cy="0"/>
          <a:chOff x="0" y="0"/>
          <a:chExt cx="0" cy="0"/>
        </a:xfrm>
      </p:grpSpPr>
      <p:sp>
        <p:nvSpPr>
          <p:cNvPr id="1570" name="Google Shape;1570;p2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6. (3116) While on final approach for landing, an alternating green and red light followed by a flashing red light is received from the control tower. Under these circumstances, the pilot should</a:t>
            </a:r>
            <a:endParaRPr/>
          </a:p>
        </p:txBody>
      </p:sp>
      <p:sp>
        <p:nvSpPr>
          <p:cNvPr id="1571" name="Google Shape;1571;p23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discontinue the approach, fly the same traffic pattern and approach again, and land.</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exercise extreme caution and abandon the approach, realizing the airport is unsafe for landing.</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abandon the approach, circle the airport to the right, and expect a flashing white light when the airport is safe for landing.</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2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5" name="Shape 1575"/>
        <p:cNvGrpSpPr/>
        <p:nvPr/>
      </p:nvGrpSpPr>
      <p:grpSpPr>
        <a:xfrm>
          <a:off x="0" y="0"/>
          <a:ext cx="0" cy="0"/>
          <a:chOff x="0" y="0"/>
          <a:chExt cx="0" cy="0"/>
        </a:xfrm>
      </p:grpSpPr>
      <p:sp>
        <p:nvSpPr>
          <p:cNvPr id="1576" name="Google Shape;1576;p23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6. (3116) While on final approach for landing, an alternating green and red light followed by a flashing red light is received from the control tower. Under these circumstances, the pilot should</a:t>
            </a:r>
            <a:endParaRPr/>
          </a:p>
        </p:txBody>
      </p:sp>
      <p:sp>
        <p:nvSpPr>
          <p:cNvPr id="1577" name="Google Shape;1577;p23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discontinue the approach, fly the same traffic pattern and approach again, and land.</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exercise extreme caution and abandon the approach, realizing the airport is unsafe for landing.</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abandon the approach, circle the airport to the right, and expect a flashing white light when the airport is safe for landing.</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An alternating red and green light means to exercise extreme caution. A flashing red light means the airport is unsafe, do not land. Answer (A) is incorrect because the flashing red light indicates the airport is unsafe for landing. Answer (C) is incorrect because a flashing white is not applicable in flight.</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2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1" name="Shape 1581"/>
        <p:cNvGrpSpPr/>
        <p:nvPr/>
      </p:nvGrpSpPr>
      <p:grpSpPr>
        <a:xfrm>
          <a:off x="0" y="0"/>
          <a:ext cx="0" cy="0"/>
          <a:chOff x="0" y="0"/>
          <a:chExt cx="0" cy="0"/>
        </a:xfrm>
      </p:grpSpPr>
      <p:sp>
        <p:nvSpPr>
          <p:cNvPr id="1582" name="Google Shape;1582;p2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7. (3129) An operable 4096-code transponder and Mode C encoding altimeter are required in</a:t>
            </a:r>
            <a:endParaRPr/>
          </a:p>
        </p:txBody>
      </p:sp>
      <p:sp>
        <p:nvSpPr>
          <p:cNvPr id="1583" name="Google Shape;1583;p23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Class B airspace and within 30 miles of the Class B primary airport.</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Class D airspace.</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Class E airspace below 10,000 feet MSL.</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2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7" name="Shape 1587"/>
        <p:cNvGrpSpPr/>
        <p:nvPr/>
      </p:nvGrpSpPr>
      <p:grpSpPr>
        <a:xfrm>
          <a:off x="0" y="0"/>
          <a:ext cx="0" cy="0"/>
          <a:chOff x="0" y="0"/>
          <a:chExt cx="0" cy="0"/>
        </a:xfrm>
      </p:grpSpPr>
      <p:sp>
        <p:nvSpPr>
          <p:cNvPr id="1588" name="Google Shape;1588;p23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7. (3129) An operable 4096-code transponder and Mode C encoding altimeter are required in</a:t>
            </a:r>
            <a:endParaRPr/>
          </a:p>
        </p:txBody>
      </p:sp>
      <p:sp>
        <p:nvSpPr>
          <p:cNvPr id="1589" name="Google Shape;1589;p239"/>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Class B airspace and within 30 miles of the Class B primary airport.</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Class D airspace.</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Class E airspace below 10,000 feet MSL.</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Encoding transponders are required within all Class B airspace and within 30 miles of the primary airport even if you are below a Class B airspace layer. Answer (B) is incorrect because transponders are not required in Class D airspace, or below 10,000 feet unless in Class B or C airspace. Answer (C) is incorrect because transponders are not required in Class D airspace, or below 10,000 feet unless in Class B or C airspace.</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2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3" name="Shape 1593"/>
        <p:cNvGrpSpPr/>
        <p:nvPr/>
      </p:nvGrpSpPr>
      <p:grpSpPr>
        <a:xfrm>
          <a:off x="0" y="0"/>
          <a:ext cx="0" cy="0"/>
          <a:chOff x="0" y="0"/>
          <a:chExt cx="0" cy="0"/>
        </a:xfrm>
      </p:grpSpPr>
      <p:sp>
        <p:nvSpPr>
          <p:cNvPr id="1594" name="Google Shape;1594;p24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8. (3160) When must batteries in an emergency locator transmitter (ELT) be replaced or recharged, if re-chargeable?</a:t>
            </a:r>
            <a:endParaRPr/>
          </a:p>
        </p:txBody>
      </p:sp>
      <p:sp>
        <p:nvSpPr>
          <p:cNvPr id="1595" name="Google Shape;1595;p24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After any inadvertent activation of the ELT.</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When the ELT has been in use for more than 1 cumulative hour.</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When the ELT can no longer be heard over the airplane's communication radio receiver.</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2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9" name="Shape 1599"/>
        <p:cNvGrpSpPr/>
        <p:nvPr/>
      </p:nvGrpSpPr>
      <p:grpSpPr>
        <a:xfrm>
          <a:off x="0" y="0"/>
          <a:ext cx="0" cy="0"/>
          <a:chOff x="0" y="0"/>
          <a:chExt cx="0" cy="0"/>
        </a:xfrm>
      </p:grpSpPr>
      <p:sp>
        <p:nvSpPr>
          <p:cNvPr id="1600" name="Google Shape;1600;p24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8. (3160) When must batteries in an emergency locator transmitter (ELT) be replaced or recharged, if re-chargeable?</a:t>
            </a:r>
            <a:endParaRPr/>
          </a:p>
        </p:txBody>
      </p:sp>
      <p:sp>
        <p:nvSpPr>
          <p:cNvPr id="1601" name="Google Shape;1601;p24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After any inadvertent activation of the ELT.</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When the ELT has been in use for more than 1 cumulative hour.</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When the ELT can no longer be heard over the airplane's communication radio receiver.</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ELT batteries must be replaced after 1 hour of cumulative use or when 50 percent of their useful life has expired, whichever comes first.</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2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5" name="Shape 1605"/>
        <p:cNvGrpSpPr/>
        <p:nvPr/>
      </p:nvGrpSpPr>
      <p:grpSpPr>
        <a:xfrm>
          <a:off x="0" y="0"/>
          <a:ext cx="0" cy="0"/>
          <a:chOff x="0" y="0"/>
          <a:chExt cx="0" cy="0"/>
        </a:xfrm>
      </p:grpSpPr>
      <p:sp>
        <p:nvSpPr>
          <p:cNvPr id="1606" name="Google Shape;1606;p24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9. (3161) When are non-rechargeable batteries of an emergency locator transmitter (ELT) required to be replaced?</a:t>
            </a:r>
            <a:endParaRPr/>
          </a:p>
        </p:txBody>
      </p:sp>
      <p:sp>
        <p:nvSpPr>
          <p:cNvPr id="1607" name="Google Shape;1607;p24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Every 24 months.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When 50 percent of their useful life expires.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At the time of each 100-hour or annual inspection.</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12. (3125) What minimum radio equipment is required for operation within Class C airspace?</a:t>
            </a:r>
            <a:endParaRPr/>
          </a:p>
        </p:txBody>
      </p:sp>
      <p:sp>
        <p:nvSpPr>
          <p:cNvPr id="231" name="Google Shape;231;p3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Two-way radio communications equipment and a 4096-code transponder.</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Two-way radio communications equipment, a 4096-code transponder, and DME.</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Two-way radio communications equipment, a 4096-code transponder, and an encoding altimeter.</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2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1" name="Shape 1611"/>
        <p:cNvGrpSpPr/>
        <p:nvPr/>
      </p:nvGrpSpPr>
      <p:grpSpPr>
        <a:xfrm>
          <a:off x="0" y="0"/>
          <a:ext cx="0" cy="0"/>
          <a:chOff x="0" y="0"/>
          <a:chExt cx="0" cy="0"/>
        </a:xfrm>
      </p:grpSpPr>
      <p:sp>
        <p:nvSpPr>
          <p:cNvPr id="1612" name="Google Shape;1612;p24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9. (3161) When are non-rechargeable batteries of an emergency locator transmitter (ELT) required to be replaced?</a:t>
            </a:r>
            <a:endParaRPr/>
          </a:p>
        </p:txBody>
      </p:sp>
      <p:sp>
        <p:nvSpPr>
          <p:cNvPr id="1613" name="Google Shape;1613;p24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Every 24 months.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When 50 percent of their useful life expires.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At the time of each 100-hour or annual inspection.</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ELT batteries must be replaced after 1 hour of cumulative use or when 50 percent of their useful life has expired, whichever comes first.</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2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7" name="Shape 1617"/>
        <p:cNvGrpSpPr/>
        <p:nvPr/>
      </p:nvGrpSpPr>
      <p:grpSpPr>
        <a:xfrm>
          <a:off x="0" y="0"/>
          <a:ext cx="0" cy="0"/>
          <a:chOff x="0" y="0"/>
          <a:chExt cx="0" cy="0"/>
        </a:xfrm>
      </p:grpSpPr>
      <p:sp>
        <p:nvSpPr>
          <p:cNvPr id="1618" name="Google Shape;1618;p2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10. (3165) An operable 4096-code transponder with an encoding altimeter is required in which airspace?</a:t>
            </a:r>
            <a:endParaRPr/>
          </a:p>
        </p:txBody>
      </p:sp>
      <p:sp>
        <p:nvSpPr>
          <p:cNvPr id="1619" name="Google Shape;1619;p24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Class A, Class B (and within 30 miles of the Class B primary airport), and Class C.</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Class D and Class E (below 10,000 feet MSL).</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Class D and Class G (below 10,000 feet MSL).</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2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3" name="Shape 1623"/>
        <p:cNvGrpSpPr/>
        <p:nvPr/>
      </p:nvGrpSpPr>
      <p:grpSpPr>
        <a:xfrm>
          <a:off x="0" y="0"/>
          <a:ext cx="0" cy="0"/>
          <a:chOff x="0" y="0"/>
          <a:chExt cx="0" cy="0"/>
        </a:xfrm>
      </p:grpSpPr>
      <p:sp>
        <p:nvSpPr>
          <p:cNvPr id="1624" name="Google Shape;1624;p24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10. (3165) An operable 4096-code transponder with an encoding altimeter is required in which airspace?</a:t>
            </a:r>
            <a:endParaRPr/>
          </a:p>
        </p:txBody>
      </p:sp>
      <p:sp>
        <p:nvSpPr>
          <p:cNvPr id="1625" name="Google Shape;1625;p245"/>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Class A, Class B (and within 30 miles of the Class B primary airport), and Class C.</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Class D and Class E (below 10,000 feet MSL).</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Class D and Class G (below 10,000 feet MSL).</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Class A, B (and within 30 miles of the Class B primary airport), and C airspace require a Mode C transponder.</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2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9" name="Shape 1629"/>
        <p:cNvGrpSpPr/>
        <p:nvPr/>
      </p:nvGrpSpPr>
      <p:grpSpPr>
        <a:xfrm>
          <a:off x="0" y="0"/>
          <a:ext cx="0" cy="0"/>
          <a:chOff x="0" y="0"/>
          <a:chExt cx="0" cy="0"/>
        </a:xfrm>
      </p:grpSpPr>
      <p:sp>
        <p:nvSpPr>
          <p:cNvPr id="1630" name="Google Shape;1630;p24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11. (3166) With certain exceptions, all aircraft within 30 miles of a Class B primary airport from the surface upward to 10,000 feet MSL must be equipped with</a:t>
            </a:r>
            <a:endParaRPr/>
          </a:p>
        </p:txBody>
      </p:sp>
      <p:sp>
        <p:nvSpPr>
          <p:cNvPr id="1631" name="Google Shape;1631;p24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an operable VOR or TACAN receiver and an ADF receiver.</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instruments and equipment required for IFR operations.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ADS-B Out Equipment.</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2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5" name="Shape 1635"/>
        <p:cNvGrpSpPr/>
        <p:nvPr/>
      </p:nvGrpSpPr>
      <p:grpSpPr>
        <a:xfrm>
          <a:off x="0" y="0"/>
          <a:ext cx="0" cy="0"/>
          <a:chOff x="0" y="0"/>
          <a:chExt cx="0" cy="0"/>
        </a:xfrm>
      </p:grpSpPr>
      <p:sp>
        <p:nvSpPr>
          <p:cNvPr id="1636" name="Google Shape;1636;p24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11. (3166) With certain exceptions, all aircraft within 30 miles of a Class B primary airport from the surface upward to 10,000 feet MSL must be equipped with</a:t>
            </a:r>
            <a:endParaRPr/>
          </a:p>
        </p:txBody>
      </p:sp>
      <p:sp>
        <p:nvSpPr>
          <p:cNvPr id="1637" name="Google Shape;1637;p24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an operable VOR or TACAN receiver and an ADF receiver.</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instruments and equipment required for IFR operations.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ADS-B Out Equipment.</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With certain exceptions, all aircraft operating within 30 miles of Class B airspace will require ADS-B equipment to be installed and in transmit mode.Answer (A) is incorrect because they apply to IFR flight. Answer (B) is incorrect because they apply to IFR flight.</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2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1" name="Shape 1641"/>
        <p:cNvGrpSpPr/>
        <p:nvPr/>
      </p:nvGrpSpPr>
      <p:grpSpPr>
        <a:xfrm>
          <a:off x="0" y="0"/>
          <a:ext cx="0" cy="0"/>
          <a:chOff x="0" y="0"/>
          <a:chExt cx="0" cy="0"/>
        </a:xfrm>
      </p:grpSpPr>
      <p:sp>
        <p:nvSpPr>
          <p:cNvPr id="1642" name="Google Shape;1642;p248"/>
          <p:cNvSpPr txBox="1"/>
          <p:nvPr>
            <p:ph type="title"/>
          </p:nvPr>
        </p:nvSpPr>
        <p:spPr>
          <a:xfrm>
            <a:off x="448200" y="199675"/>
            <a:ext cx="4129200" cy="1898400"/>
          </a:xfrm>
          <a:prstGeom prst="rect">
            <a:avLst/>
          </a:prstGeom>
          <a:noFill/>
          <a:ln>
            <a:noFill/>
          </a:ln>
        </p:spPr>
        <p:txBody>
          <a:bodyPr anchorCtr="0" anchor="ctr" bIns="45700" lIns="91425" spcFirstLastPara="1" rIns="91425" wrap="square" tIns="45700">
            <a:normAutofit fontScale="90000"/>
          </a:bodyPr>
          <a:lstStyle/>
          <a:p>
            <a:pPr indent="0" lvl="0" marL="0" marR="0" rtl="0" algn="l">
              <a:lnSpc>
                <a:spcPct val="100000"/>
              </a:lnSpc>
              <a:spcBef>
                <a:spcPts val="0"/>
              </a:spcBef>
              <a:spcAft>
                <a:spcPts val="1200"/>
              </a:spcAft>
              <a:buSzPct val="100000"/>
              <a:buNone/>
            </a:pPr>
            <a:r>
              <a:rPr b="0" i="0" lang="en-US" u="none" strike="noStrike">
                <a:latin typeface="Times New Roman"/>
                <a:ea typeface="Times New Roman"/>
                <a:cs typeface="Times New Roman"/>
                <a:sym typeface="Times New Roman"/>
              </a:rPr>
              <a:t>12. (3604) (Refer to Figure 20, area 3.) What is the recommended communications procedure for a landing at Currituck County Airport?</a:t>
            </a:r>
            <a:endParaRPr/>
          </a:p>
        </p:txBody>
      </p:sp>
      <p:sp>
        <p:nvSpPr>
          <p:cNvPr id="1643" name="Google Shape;1643;p248"/>
          <p:cNvSpPr txBox="1"/>
          <p:nvPr>
            <p:ph idx="1" type="body"/>
          </p:nvPr>
        </p:nvSpPr>
        <p:spPr>
          <a:xfrm>
            <a:off x="448050" y="2454025"/>
            <a:ext cx="4129200" cy="41409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Transmit intentions on 122.9 MHz when 10 miles out and give position reports in the traffic pattern.</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Contact Elizabeth City FSS for airport advisory service.</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Contact New Bern FSS for area traffic information.</a:t>
            </a:r>
            <a:endParaRPr b="0" i="0" u="none" strike="noStrike">
              <a:solidFill>
                <a:srgbClr val="274E13"/>
              </a:solidFill>
              <a:latin typeface="Courier New"/>
              <a:ea typeface="Courier New"/>
              <a:cs typeface="Courier New"/>
              <a:sym typeface="Courier New"/>
            </a:endParaRPr>
          </a:p>
        </p:txBody>
      </p:sp>
      <p:pic>
        <p:nvPicPr>
          <p:cNvPr id="1644" name="Google Shape;1644;p248"/>
          <p:cNvPicPr preferRelativeResize="0"/>
          <p:nvPr/>
        </p:nvPicPr>
        <p:blipFill>
          <a:blip r:embed="rId3">
            <a:alphaModFix/>
          </a:blip>
          <a:stretch>
            <a:fillRect/>
          </a:stretch>
        </p:blipFill>
        <p:spPr>
          <a:xfrm>
            <a:off x="4729800" y="152400"/>
            <a:ext cx="4681660" cy="6553200"/>
          </a:xfrm>
          <a:prstGeom prst="rect">
            <a:avLst/>
          </a:prstGeom>
          <a:noFill/>
          <a:ln>
            <a:noFill/>
          </a:ln>
        </p:spPr>
      </p:pic>
    </p:spTree>
  </p:cSld>
  <p:clrMapOvr>
    <a:masterClrMapping/>
  </p:clrMapOvr>
</p:sld>
</file>

<file path=ppt/slides/slide2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8" name="Shape 1648"/>
        <p:cNvGrpSpPr/>
        <p:nvPr/>
      </p:nvGrpSpPr>
      <p:grpSpPr>
        <a:xfrm>
          <a:off x="0" y="0"/>
          <a:ext cx="0" cy="0"/>
          <a:chOff x="0" y="0"/>
          <a:chExt cx="0" cy="0"/>
        </a:xfrm>
      </p:grpSpPr>
      <p:sp>
        <p:nvSpPr>
          <p:cNvPr id="1649" name="Google Shape;1649;p249"/>
          <p:cNvSpPr txBox="1"/>
          <p:nvPr>
            <p:ph type="title"/>
          </p:nvPr>
        </p:nvSpPr>
        <p:spPr>
          <a:xfrm>
            <a:off x="448200" y="199675"/>
            <a:ext cx="4129200" cy="1898400"/>
          </a:xfrm>
          <a:prstGeom prst="rect">
            <a:avLst/>
          </a:prstGeom>
          <a:noFill/>
          <a:ln>
            <a:noFill/>
          </a:ln>
        </p:spPr>
        <p:txBody>
          <a:bodyPr anchorCtr="0" anchor="ctr" bIns="45700" lIns="91425" spcFirstLastPara="1" rIns="91425" wrap="square" tIns="45700">
            <a:normAutofit fontScale="90000"/>
          </a:bodyPr>
          <a:lstStyle/>
          <a:p>
            <a:pPr indent="0" lvl="0" marL="0" marR="0" rtl="0" algn="l">
              <a:lnSpc>
                <a:spcPct val="100000"/>
              </a:lnSpc>
              <a:spcBef>
                <a:spcPts val="0"/>
              </a:spcBef>
              <a:spcAft>
                <a:spcPts val="1200"/>
              </a:spcAft>
              <a:buSzPct val="100000"/>
              <a:buNone/>
            </a:pPr>
            <a:r>
              <a:rPr b="0" i="0" lang="en-US" u="none" strike="noStrike">
                <a:latin typeface="Times New Roman"/>
                <a:ea typeface="Times New Roman"/>
                <a:cs typeface="Times New Roman"/>
                <a:sym typeface="Times New Roman"/>
              </a:rPr>
              <a:t>12. (3604) (Refer to Figure 20, area 3.) What is the recommended communications procedure for a landing at Currituck County Airport?</a:t>
            </a:r>
            <a:endParaRPr/>
          </a:p>
        </p:txBody>
      </p:sp>
      <p:sp>
        <p:nvSpPr>
          <p:cNvPr id="1650" name="Google Shape;1650;p249"/>
          <p:cNvSpPr txBox="1"/>
          <p:nvPr>
            <p:ph idx="1" type="body"/>
          </p:nvPr>
        </p:nvSpPr>
        <p:spPr>
          <a:xfrm>
            <a:off x="448050" y="2454025"/>
            <a:ext cx="4129200" cy="4140900"/>
          </a:xfrm>
          <a:prstGeom prst="rect">
            <a:avLst/>
          </a:prstGeom>
          <a:noFill/>
          <a:ln>
            <a:noFill/>
          </a:ln>
        </p:spPr>
        <p:txBody>
          <a:bodyPr anchorCtr="0" anchor="t" bIns="45700" lIns="91425" spcFirstLastPara="1" rIns="91425" wrap="square" tIns="45700">
            <a:normAutofit lnSpcReduction="10000"/>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Transmit intentions on 122.9 MHz when 10 miles out and give position reports in the traffic pattern.</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Contact Elizabeth City FSS for airport advisory service.</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Contact New Bern FSS for area traffic information.</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Where there is no tower, flight service, or UNICOM station on the airport, use MULTICOM frequency 122.9 for self-announce procedures. Such airports will be identified in the appropriate aeronautical information publications.</a:t>
            </a:r>
            <a:endParaRPr b="0" i="0" u="none" strike="noStrike">
              <a:solidFill>
                <a:srgbClr val="274E13"/>
              </a:solidFill>
              <a:latin typeface="Courier New"/>
              <a:ea typeface="Courier New"/>
              <a:cs typeface="Courier New"/>
              <a:sym typeface="Courier New"/>
            </a:endParaRPr>
          </a:p>
        </p:txBody>
      </p:sp>
      <p:pic>
        <p:nvPicPr>
          <p:cNvPr id="1651" name="Google Shape;1651;p249"/>
          <p:cNvPicPr preferRelativeResize="0"/>
          <p:nvPr/>
        </p:nvPicPr>
        <p:blipFill>
          <a:blip r:embed="rId3">
            <a:alphaModFix/>
          </a:blip>
          <a:stretch>
            <a:fillRect/>
          </a:stretch>
        </p:blipFill>
        <p:spPr>
          <a:xfrm>
            <a:off x="4729800" y="152400"/>
            <a:ext cx="4681660" cy="6553200"/>
          </a:xfrm>
          <a:prstGeom prst="rect">
            <a:avLst/>
          </a:prstGeom>
          <a:noFill/>
          <a:ln>
            <a:noFill/>
          </a:ln>
        </p:spPr>
      </p:pic>
    </p:spTree>
  </p:cSld>
  <p:clrMapOvr>
    <a:masterClrMapping/>
  </p:clrMapOvr>
</p:sld>
</file>

<file path=ppt/slides/slide2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5" name="Shape 1655"/>
        <p:cNvGrpSpPr/>
        <p:nvPr/>
      </p:nvGrpSpPr>
      <p:grpSpPr>
        <a:xfrm>
          <a:off x="0" y="0"/>
          <a:ext cx="0" cy="0"/>
          <a:chOff x="0" y="0"/>
          <a:chExt cx="0" cy="0"/>
        </a:xfrm>
      </p:grpSpPr>
      <p:sp>
        <p:nvSpPr>
          <p:cNvPr id="1656" name="Google Shape;1656;p250"/>
          <p:cNvSpPr txBox="1"/>
          <p:nvPr>
            <p:ph type="title"/>
          </p:nvPr>
        </p:nvSpPr>
        <p:spPr>
          <a:xfrm>
            <a:off x="448200" y="259000"/>
            <a:ext cx="4140900" cy="16968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13. (3605) (Refer to Figure 21, area 2.) The CTAF/MULTICOM frequency for Garrison Airport is</a:t>
            </a:r>
            <a:endParaRPr/>
          </a:p>
        </p:txBody>
      </p:sp>
      <p:sp>
        <p:nvSpPr>
          <p:cNvPr id="1657" name="Google Shape;1657;p250"/>
          <p:cNvSpPr txBox="1"/>
          <p:nvPr>
            <p:ph idx="1" type="body"/>
          </p:nvPr>
        </p:nvSpPr>
        <p:spPr>
          <a:xfrm>
            <a:off x="448050" y="2596400"/>
            <a:ext cx="4140900" cy="40698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122.8 MHz.</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122.9 MHz.</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123.0 MHz.</a:t>
            </a:r>
            <a:endParaRPr b="0" i="0" u="none" strike="noStrike">
              <a:solidFill>
                <a:srgbClr val="274E13"/>
              </a:solidFill>
              <a:latin typeface="Courier New"/>
              <a:ea typeface="Courier New"/>
              <a:cs typeface="Courier New"/>
              <a:sym typeface="Courier New"/>
            </a:endParaRPr>
          </a:p>
        </p:txBody>
      </p:sp>
      <p:pic>
        <p:nvPicPr>
          <p:cNvPr id="1658" name="Google Shape;1658;p250"/>
          <p:cNvPicPr preferRelativeResize="0"/>
          <p:nvPr/>
        </p:nvPicPr>
        <p:blipFill>
          <a:blip r:embed="rId3">
            <a:alphaModFix/>
          </a:blip>
          <a:stretch>
            <a:fillRect/>
          </a:stretch>
        </p:blipFill>
        <p:spPr>
          <a:xfrm>
            <a:off x="4741500" y="152400"/>
            <a:ext cx="4681660" cy="6553200"/>
          </a:xfrm>
          <a:prstGeom prst="rect">
            <a:avLst/>
          </a:prstGeom>
          <a:noFill/>
          <a:ln>
            <a:noFill/>
          </a:ln>
        </p:spPr>
      </p:pic>
    </p:spTree>
  </p:cSld>
  <p:clrMapOvr>
    <a:masterClrMapping/>
  </p:clrMapOvr>
</p:sld>
</file>

<file path=ppt/slides/slide2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2" name="Shape 1662"/>
        <p:cNvGrpSpPr/>
        <p:nvPr/>
      </p:nvGrpSpPr>
      <p:grpSpPr>
        <a:xfrm>
          <a:off x="0" y="0"/>
          <a:ext cx="0" cy="0"/>
          <a:chOff x="0" y="0"/>
          <a:chExt cx="0" cy="0"/>
        </a:xfrm>
      </p:grpSpPr>
      <p:sp>
        <p:nvSpPr>
          <p:cNvPr id="1663" name="Google Shape;1663;p251"/>
          <p:cNvSpPr txBox="1"/>
          <p:nvPr>
            <p:ph type="title"/>
          </p:nvPr>
        </p:nvSpPr>
        <p:spPr>
          <a:xfrm>
            <a:off x="448200" y="259000"/>
            <a:ext cx="4140900" cy="16968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13. (3605) (Refer to Figure 21, area 2.) The CTAF/MULTICOM frequency for Garrison Airport is</a:t>
            </a:r>
            <a:endParaRPr/>
          </a:p>
        </p:txBody>
      </p:sp>
      <p:sp>
        <p:nvSpPr>
          <p:cNvPr id="1664" name="Google Shape;1664;p251"/>
          <p:cNvSpPr txBox="1"/>
          <p:nvPr>
            <p:ph idx="1" type="body"/>
          </p:nvPr>
        </p:nvSpPr>
        <p:spPr>
          <a:xfrm>
            <a:off x="448050" y="2596400"/>
            <a:ext cx="4140900" cy="40698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122.8 MHz.</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122.9 MHz.</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123.0 MHz.</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Where there is no tower, flight service, or UNICOM station on the airport, use MULTICOM frequency 122.9 for self-announce procedures. Such airports will be identified in the appropriate aeronautical information publications.</a:t>
            </a:r>
            <a:endParaRPr b="0" i="0" u="none" strike="noStrike">
              <a:solidFill>
                <a:srgbClr val="274E13"/>
              </a:solidFill>
              <a:latin typeface="Courier New"/>
              <a:ea typeface="Courier New"/>
              <a:cs typeface="Courier New"/>
              <a:sym typeface="Courier New"/>
            </a:endParaRPr>
          </a:p>
        </p:txBody>
      </p:sp>
      <p:pic>
        <p:nvPicPr>
          <p:cNvPr id="1665" name="Google Shape;1665;p251"/>
          <p:cNvPicPr preferRelativeResize="0"/>
          <p:nvPr/>
        </p:nvPicPr>
        <p:blipFill>
          <a:blip r:embed="rId3">
            <a:alphaModFix/>
          </a:blip>
          <a:stretch>
            <a:fillRect/>
          </a:stretch>
        </p:blipFill>
        <p:spPr>
          <a:xfrm>
            <a:off x="4741500" y="152400"/>
            <a:ext cx="4681660" cy="6553200"/>
          </a:xfrm>
          <a:prstGeom prst="rect">
            <a:avLst/>
          </a:prstGeom>
          <a:noFill/>
          <a:ln>
            <a:noFill/>
          </a:ln>
        </p:spPr>
      </p:pic>
    </p:spTree>
  </p:cSld>
  <p:clrMapOvr>
    <a:masterClrMapping/>
  </p:clrMapOvr>
</p:sld>
</file>

<file path=ppt/slides/slide2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9" name="Shape 1669"/>
        <p:cNvGrpSpPr/>
        <p:nvPr/>
      </p:nvGrpSpPr>
      <p:grpSpPr>
        <a:xfrm>
          <a:off x="0" y="0"/>
          <a:ext cx="0" cy="0"/>
          <a:chOff x="0" y="0"/>
          <a:chExt cx="0" cy="0"/>
        </a:xfrm>
      </p:grpSpPr>
      <p:sp>
        <p:nvSpPr>
          <p:cNvPr id="1670" name="Google Shape;1670;p25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fontScale="90000"/>
          </a:bodyPr>
          <a:lstStyle/>
          <a:p>
            <a:pPr indent="0" lvl="0" marL="0" marR="0" rtl="0" algn="l">
              <a:lnSpc>
                <a:spcPct val="100000"/>
              </a:lnSpc>
              <a:spcBef>
                <a:spcPts val="0"/>
              </a:spcBef>
              <a:spcAft>
                <a:spcPts val="1200"/>
              </a:spcAft>
              <a:buSzPct val="111111"/>
              <a:buNone/>
            </a:pPr>
            <a:r>
              <a:rPr b="0" i="0" lang="en-US" u="none" strike="noStrike">
                <a:latin typeface="Times New Roman"/>
                <a:ea typeface="Times New Roman"/>
                <a:cs typeface="Times New Roman"/>
                <a:sym typeface="Times New Roman"/>
              </a:rPr>
              <a:t>14. (3605.1) As standard operating practice, all inbound traffic to an airport without a control tower should continuously monitor the appropriate facility from a distance of</a:t>
            </a:r>
            <a:endParaRPr/>
          </a:p>
        </p:txBody>
      </p:sp>
      <p:sp>
        <p:nvSpPr>
          <p:cNvPr id="1671" name="Google Shape;1671;p25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25 miles.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20 miles.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10 miles.</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3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12. (3125) What minimum radio equipment is required for operation within Class C airspace?</a:t>
            </a:r>
            <a:endParaRPr/>
          </a:p>
        </p:txBody>
      </p:sp>
      <p:sp>
        <p:nvSpPr>
          <p:cNvPr id="237" name="Google Shape;237;p3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Two-way radio communications equipment and a 4096-code transponder.</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Two-way radio communications equipment, a 4096-code transponder, and DME.</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Two-way radio communications equipment, a 4096-code transponder, and an encoding altimeter.</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Class C requires two-way radio communications equipment, a transponder, and an encoding altimeter.</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2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5" name="Shape 1675"/>
        <p:cNvGrpSpPr/>
        <p:nvPr/>
      </p:nvGrpSpPr>
      <p:grpSpPr>
        <a:xfrm>
          <a:off x="0" y="0"/>
          <a:ext cx="0" cy="0"/>
          <a:chOff x="0" y="0"/>
          <a:chExt cx="0" cy="0"/>
        </a:xfrm>
      </p:grpSpPr>
      <p:sp>
        <p:nvSpPr>
          <p:cNvPr id="1676" name="Google Shape;1676;p25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667"/>
              <a:buNone/>
            </a:pPr>
            <a:r>
              <a:rPr b="0" i="0" lang="en-US" u="none" strike="noStrike">
                <a:latin typeface="Times New Roman"/>
                <a:ea typeface="Times New Roman"/>
                <a:cs typeface="Times New Roman"/>
                <a:sym typeface="Times New Roman"/>
              </a:rPr>
              <a:t>14. (3605.1) As standard operating practice, all inbound traffic to an airport without a control tower should continuously monitor the appropriate facility from a distance of</a:t>
            </a:r>
            <a:endParaRPr/>
          </a:p>
        </p:txBody>
      </p:sp>
      <p:sp>
        <p:nvSpPr>
          <p:cNvPr id="1677" name="Google Shape;1677;p25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25 miles.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20 miles.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10 miles.</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Pilots of inbound traffic should monitor and communicate as appropriate on the designated CTAF from 10 miles to landing. Pilots of departing aircraft should monitor/communicate on the appropriate frequency from start-up, during taxi, and until 10 miles from the airport unless the CFRs or local procedures require otherwise.</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2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1" name="Shape 1681"/>
        <p:cNvGrpSpPr/>
        <p:nvPr/>
      </p:nvGrpSpPr>
      <p:grpSpPr>
        <a:xfrm>
          <a:off x="0" y="0"/>
          <a:ext cx="0" cy="0"/>
          <a:chOff x="0" y="0"/>
          <a:chExt cx="0" cy="0"/>
        </a:xfrm>
      </p:grpSpPr>
      <p:sp>
        <p:nvSpPr>
          <p:cNvPr id="1682" name="Google Shape;1682;p25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15. (3605.2) Absence of the sky condition and visibility on an ATIS broadcast indicates that</a:t>
            </a:r>
            <a:endParaRPr/>
          </a:p>
        </p:txBody>
      </p:sp>
      <p:sp>
        <p:nvSpPr>
          <p:cNvPr id="1683" name="Google Shape;1683;p25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weather conditions are at or above VFR minimums.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the sky condition is clear and visibility is unrestricted.</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the ceiling is at least 5,000 feet and visibility is 5 miles or more.</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2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7" name="Shape 1687"/>
        <p:cNvGrpSpPr/>
        <p:nvPr/>
      </p:nvGrpSpPr>
      <p:grpSpPr>
        <a:xfrm>
          <a:off x="0" y="0"/>
          <a:ext cx="0" cy="0"/>
          <a:chOff x="0" y="0"/>
          <a:chExt cx="0" cy="0"/>
        </a:xfrm>
      </p:grpSpPr>
      <p:sp>
        <p:nvSpPr>
          <p:cNvPr id="1688" name="Google Shape;1688;p25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15. (3605.2) Absence of the sky condition and visibility on an ATIS broadcast indicates that</a:t>
            </a:r>
            <a:endParaRPr/>
          </a:p>
        </p:txBody>
      </p:sp>
      <p:sp>
        <p:nvSpPr>
          <p:cNvPr id="1689" name="Google Shape;1689;p255"/>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weather conditions are at or above VFR minimums.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the sky condition is clear and visibility is unrestricted.</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the ceiling is at least 5,000 feet and visibility is 5 miles or more.</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The absence of a sky condition or ceiling and/or visibility on ATIS indicates a ceiling of 5,000 feet or above and visibility of 5 miles or more.</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2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3" name="Shape 1693"/>
        <p:cNvGrpSpPr/>
        <p:nvPr/>
      </p:nvGrpSpPr>
      <p:grpSpPr>
        <a:xfrm>
          <a:off x="0" y="0"/>
          <a:ext cx="0" cy="0"/>
          <a:chOff x="0" y="0"/>
          <a:chExt cx="0" cy="0"/>
        </a:xfrm>
      </p:grpSpPr>
      <p:sp>
        <p:nvSpPr>
          <p:cNvPr id="1694" name="Google Shape;1694;p256"/>
          <p:cNvSpPr txBox="1"/>
          <p:nvPr>
            <p:ph type="title"/>
          </p:nvPr>
        </p:nvSpPr>
        <p:spPr>
          <a:xfrm>
            <a:off x="459900" y="57325"/>
            <a:ext cx="3191700" cy="2764500"/>
          </a:xfrm>
          <a:prstGeom prst="rect">
            <a:avLst/>
          </a:prstGeom>
          <a:noFill/>
          <a:ln>
            <a:noFill/>
          </a:ln>
        </p:spPr>
        <p:txBody>
          <a:bodyPr anchorCtr="0" anchor="ctr" bIns="45700" lIns="91425" spcFirstLastPara="1" rIns="91425" wrap="square" tIns="45700">
            <a:normAutofit fontScale="90000"/>
          </a:bodyPr>
          <a:lstStyle/>
          <a:p>
            <a:pPr indent="0" lvl="0" marL="0" marR="0" rtl="0" algn="l">
              <a:lnSpc>
                <a:spcPct val="100000"/>
              </a:lnSpc>
              <a:spcBef>
                <a:spcPts val="0"/>
              </a:spcBef>
              <a:spcAft>
                <a:spcPts val="1200"/>
              </a:spcAft>
              <a:buSzPct val="111111"/>
              <a:buNone/>
            </a:pPr>
            <a:r>
              <a:rPr b="0" i="0" lang="en-US" u="none" strike="noStrike">
                <a:latin typeface="Times New Roman"/>
                <a:ea typeface="Times New Roman"/>
                <a:cs typeface="Times New Roman"/>
                <a:sym typeface="Times New Roman"/>
              </a:rPr>
              <a:t>16. (3606) (Refer to Figure 22, area 2; and Figure 31.) At Coeur D'Alene, which frequency should be used as a Common Traffic Advisory Frequency (CTAF) to self-announce position and intentions?</a:t>
            </a:r>
            <a:endParaRPr/>
          </a:p>
        </p:txBody>
      </p:sp>
      <p:sp>
        <p:nvSpPr>
          <p:cNvPr id="1695" name="Google Shape;1695;p256"/>
          <p:cNvSpPr txBox="1"/>
          <p:nvPr>
            <p:ph idx="1" type="body"/>
          </p:nvPr>
        </p:nvSpPr>
        <p:spPr>
          <a:xfrm>
            <a:off x="459900" y="2904901"/>
            <a:ext cx="3191700" cy="39531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122.05 MHz.</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122.1/108.8 MHz.</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122.8 MHz.</a:t>
            </a:r>
            <a:endParaRPr b="0" i="0" u="none" strike="noStrike">
              <a:solidFill>
                <a:srgbClr val="274E13"/>
              </a:solidFill>
              <a:latin typeface="Courier New"/>
              <a:ea typeface="Courier New"/>
              <a:cs typeface="Courier New"/>
              <a:sym typeface="Courier New"/>
            </a:endParaRPr>
          </a:p>
        </p:txBody>
      </p:sp>
      <p:pic>
        <p:nvPicPr>
          <p:cNvPr id="1696" name="Google Shape;1696;p256"/>
          <p:cNvPicPr preferRelativeResize="0"/>
          <p:nvPr/>
        </p:nvPicPr>
        <p:blipFill>
          <a:blip r:embed="rId3">
            <a:alphaModFix/>
          </a:blip>
          <a:stretch>
            <a:fillRect/>
          </a:stretch>
        </p:blipFill>
        <p:spPr>
          <a:xfrm>
            <a:off x="3804000" y="152400"/>
            <a:ext cx="4681660" cy="6553200"/>
          </a:xfrm>
          <a:prstGeom prst="rect">
            <a:avLst/>
          </a:prstGeom>
          <a:noFill/>
          <a:ln>
            <a:noFill/>
          </a:ln>
        </p:spPr>
      </p:pic>
      <p:pic>
        <p:nvPicPr>
          <p:cNvPr id="1697" name="Google Shape;1697;p256"/>
          <p:cNvPicPr preferRelativeResize="0"/>
          <p:nvPr/>
        </p:nvPicPr>
        <p:blipFill>
          <a:blip r:embed="rId4">
            <a:alphaModFix/>
          </a:blip>
          <a:stretch>
            <a:fillRect/>
          </a:stretch>
        </p:blipFill>
        <p:spPr>
          <a:xfrm>
            <a:off x="8638060" y="152400"/>
            <a:ext cx="3401541" cy="5308527"/>
          </a:xfrm>
          <a:prstGeom prst="rect">
            <a:avLst/>
          </a:prstGeom>
          <a:noFill/>
          <a:ln>
            <a:noFill/>
          </a:ln>
        </p:spPr>
      </p:pic>
    </p:spTree>
  </p:cSld>
  <p:clrMapOvr>
    <a:masterClrMapping/>
  </p:clrMapOvr>
</p:sld>
</file>

<file path=ppt/slides/slide2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1" name="Shape 1701"/>
        <p:cNvGrpSpPr/>
        <p:nvPr/>
      </p:nvGrpSpPr>
      <p:grpSpPr>
        <a:xfrm>
          <a:off x="0" y="0"/>
          <a:ext cx="0" cy="0"/>
          <a:chOff x="0" y="0"/>
          <a:chExt cx="0" cy="0"/>
        </a:xfrm>
      </p:grpSpPr>
      <p:sp>
        <p:nvSpPr>
          <p:cNvPr id="1702" name="Google Shape;1702;p257"/>
          <p:cNvSpPr txBox="1"/>
          <p:nvPr>
            <p:ph type="title"/>
          </p:nvPr>
        </p:nvSpPr>
        <p:spPr>
          <a:xfrm>
            <a:off x="459900" y="57325"/>
            <a:ext cx="3191700" cy="2764500"/>
          </a:xfrm>
          <a:prstGeom prst="rect">
            <a:avLst/>
          </a:prstGeom>
          <a:noFill/>
          <a:ln>
            <a:noFill/>
          </a:ln>
        </p:spPr>
        <p:txBody>
          <a:bodyPr anchorCtr="0" anchor="ctr" bIns="45700" lIns="91425" spcFirstLastPara="1" rIns="91425" wrap="square" tIns="45700">
            <a:normAutofit fontScale="90000"/>
          </a:bodyPr>
          <a:lstStyle/>
          <a:p>
            <a:pPr indent="0" lvl="0" marL="0" marR="0" rtl="0" algn="l">
              <a:lnSpc>
                <a:spcPct val="100000"/>
              </a:lnSpc>
              <a:spcBef>
                <a:spcPts val="0"/>
              </a:spcBef>
              <a:spcAft>
                <a:spcPts val="1200"/>
              </a:spcAft>
              <a:buSzPct val="111111"/>
              <a:buNone/>
            </a:pPr>
            <a:r>
              <a:rPr b="0" i="0" lang="en-US" u="none" strike="noStrike">
                <a:latin typeface="Times New Roman"/>
                <a:ea typeface="Times New Roman"/>
                <a:cs typeface="Times New Roman"/>
                <a:sym typeface="Times New Roman"/>
              </a:rPr>
              <a:t>16. (3606) (Refer to Figure 22, area 2; and Figure 31.) At Coeur D'Alene, which frequency should be used as a Common Traffic Advisory Frequency (CTAF) to self-announce position and intentions?</a:t>
            </a:r>
            <a:endParaRPr/>
          </a:p>
        </p:txBody>
      </p:sp>
      <p:sp>
        <p:nvSpPr>
          <p:cNvPr id="1703" name="Google Shape;1703;p257"/>
          <p:cNvSpPr txBox="1"/>
          <p:nvPr>
            <p:ph idx="1" type="body"/>
          </p:nvPr>
        </p:nvSpPr>
        <p:spPr>
          <a:xfrm>
            <a:off x="459900" y="2904901"/>
            <a:ext cx="3191700" cy="3953100"/>
          </a:xfrm>
          <a:prstGeom prst="rect">
            <a:avLst/>
          </a:prstGeom>
          <a:noFill/>
          <a:ln>
            <a:noFill/>
          </a:ln>
        </p:spPr>
        <p:txBody>
          <a:bodyPr anchorCtr="0" anchor="t" bIns="45700" lIns="91425" spcFirstLastPara="1" rIns="91425" wrap="square" tIns="45700">
            <a:normAutofit fontScale="85000" lnSpcReduction="20000"/>
          </a:bodyPr>
          <a:lstStyle/>
          <a:p>
            <a:pPr indent="0" lvl="1" marL="640080" rtl="0" algn="l">
              <a:lnSpc>
                <a:spcPct val="100000"/>
              </a:lnSpc>
              <a:spcBef>
                <a:spcPts val="500"/>
              </a:spcBef>
              <a:spcAft>
                <a:spcPts val="0"/>
              </a:spcAft>
              <a:buSzPct val="100000"/>
              <a:buNone/>
            </a:pPr>
            <a:r>
              <a:rPr b="0" i="0" lang="en-US" u="none" strike="noStrike">
                <a:solidFill>
                  <a:srgbClr val="073763"/>
                </a:solidFill>
                <a:latin typeface="Times New Roman"/>
                <a:ea typeface="Times New Roman"/>
                <a:cs typeface="Times New Roman"/>
                <a:sym typeface="Times New Roman"/>
              </a:rPr>
              <a:t>a. 122.05 MHz.</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122.1/108.8 MHz.</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122.8 MHz.</a:t>
            </a:r>
            <a:endParaRPr/>
          </a:p>
          <a:p>
            <a:pPr indent="0" lvl="0" marL="0" rtl="0" algn="l">
              <a:lnSpc>
                <a:spcPct val="100000"/>
              </a:lnSpc>
              <a:spcBef>
                <a:spcPts val="1000"/>
              </a:spcBef>
              <a:spcAft>
                <a:spcPts val="0"/>
              </a:spcAft>
              <a:buClr>
                <a:srgbClr val="385623"/>
              </a:buClr>
              <a:buSzPct val="100000"/>
              <a:buFont typeface="Times New Roman"/>
              <a:buNone/>
            </a:pPr>
            <a:r>
              <a:rPr b="0" i="0" lang="en-US" u="none" strike="noStrike">
                <a:solidFill>
                  <a:srgbClr val="274E13"/>
                </a:solidFill>
                <a:latin typeface="Times New Roman"/>
                <a:ea typeface="Times New Roman"/>
                <a:cs typeface="Times New Roman"/>
                <a:sym typeface="Times New Roman"/>
              </a:rPr>
              <a:t>CTAF is a frequency designed for the purpose of carrying out airport advisory practices and/or position reporting at an uncontrolled airport (which may also occur during hours when a tower is closed). The CTAF may be a UNICOM, MULTICOM, FSS, or tower frequency and is identified in the appropriate aeronautical publications. A solid dot with the letter 'C' inside indicates the CTAF. When the control tower operates part time and a UNICOM frequency is provided, use the UNICOM frequency.</a:t>
            </a:r>
            <a:endParaRPr b="0" i="0" u="none" strike="noStrike">
              <a:solidFill>
                <a:srgbClr val="274E13"/>
              </a:solidFill>
              <a:latin typeface="Courier New"/>
              <a:ea typeface="Courier New"/>
              <a:cs typeface="Courier New"/>
              <a:sym typeface="Courier New"/>
            </a:endParaRPr>
          </a:p>
        </p:txBody>
      </p:sp>
      <p:pic>
        <p:nvPicPr>
          <p:cNvPr id="1704" name="Google Shape;1704;p257"/>
          <p:cNvPicPr preferRelativeResize="0"/>
          <p:nvPr/>
        </p:nvPicPr>
        <p:blipFill>
          <a:blip r:embed="rId3">
            <a:alphaModFix/>
          </a:blip>
          <a:stretch>
            <a:fillRect/>
          </a:stretch>
        </p:blipFill>
        <p:spPr>
          <a:xfrm>
            <a:off x="3804000" y="152400"/>
            <a:ext cx="4681660" cy="6553200"/>
          </a:xfrm>
          <a:prstGeom prst="rect">
            <a:avLst/>
          </a:prstGeom>
          <a:noFill/>
          <a:ln>
            <a:noFill/>
          </a:ln>
        </p:spPr>
      </p:pic>
      <p:pic>
        <p:nvPicPr>
          <p:cNvPr id="1705" name="Google Shape;1705;p257"/>
          <p:cNvPicPr preferRelativeResize="0"/>
          <p:nvPr/>
        </p:nvPicPr>
        <p:blipFill>
          <a:blip r:embed="rId4">
            <a:alphaModFix/>
          </a:blip>
          <a:stretch>
            <a:fillRect/>
          </a:stretch>
        </p:blipFill>
        <p:spPr>
          <a:xfrm>
            <a:off x="8638060" y="152400"/>
            <a:ext cx="3401541" cy="5308527"/>
          </a:xfrm>
          <a:prstGeom prst="rect">
            <a:avLst/>
          </a:prstGeom>
          <a:noFill/>
          <a:ln>
            <a:noFill/>
          </a:ln>
        </p:spPr>
      </p:pic>
    </p:spTree>
  </p:cSld>
  <p:clrMapOvr>
    <a:masterClrMapping/>
  </p:clrMapOvr>
</p:sld>
</file>

<file path=ppt/slides/slide2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9" name="Shape 1709"/>
        <p:cNvGrpSpPr/>
        <p:nvPr/>
      </p:nvGrpSpPr>
      <p:grpSpPr>
        <a:xfrm>
          <a:off x="0" y="0"/>
          <a:ext cx="0" cy="0"/>
          <a:chOff x="0" y="0"/>
          <a:chExt cx="0" cy="0"/>
        </a:xfrm>
      </p:grpSpPr>
      <p:sp>
        <p:nvSpPr>
          <p:cNvPr id="1710" name="Google Shape;1710;p258"/>
          <p:cNvSpPr txBox="1"/>
          <p:nvPr>
            <p:ph type="title"/>
          </p:nvPr>
        </p:nvSpPr>
        <p:spPr>
          <a:xfrm>
            <a:off x="270075" y="57325"/>
            <a:ext cx="3393600" cy="3262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17. (3607) (Refer to Figure 22, area 2; and Figure 31). At Coeur D'Alene, which frequency should be used as a Common Traffic Advisory Frequency (CTAF) to monitor airport traffic?</a:t>
            </a:r>
            <a:endParaRPr/>
          </a:p>
        </p:txBody>
      </p:sp>
      <p:sp>
        <p:nvSpPr>
          <p:cNvPr id="1711" name="Google Shape;1711;p258"/>
          <p:cNvSpPr txBox="1"/>
          <p:nvPr>
            <p:ph idx="1" type="body"/>
          </p:nvPr>
        </p:nvSpPr>
        <p:spPr>
          <a:xfrm>
            <a:off x="459975" y="3452701"/>
            <a:ext cx="3203700" cy="34053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122.05 MHz.</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135.075 MHz.</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122.8 MHz.</a:t>
            </a:r>
            <a:endParaRPr b="0" i="0" u="none" strike="noStrike">
              <a:solidFill>
                <a:srgbClr val="274E13"/>
              </a:solidFill>
              <a:latin typeface="Courier New"/>
              <a:ea typeface="Courier New"/>
              <a:cs typeface="Courier New"/>
              <a:sym typeface="Courier New"/>
            </a:endParaRPr>
          </a:p>
        </p:txBody>
      </p:sp>
      <p:pic>
        <p:nvPicPr>
          <p:cNvPr id="1712" name="Google Shape;1712;p258"/>
          <p:cNvPicPr preferRelativeResize="0"/>
          <p:nvPr/>
        </p:nvPicPr>
        <p:blipFill>
          <a:blip r:embed="rId3">
            <a:alphaModFix/>
          </a:blip>
          <a:stretch>
            <a:fillRect/>
          </a:stretch>
        </p:blipFill>
        <p:spPr>
          <a:xfrm>
            <a:off x="3816075" y="152400"/>
            <a:ext cx="4681660" cy="6553200"/>
          </a:xfrm>
          <a:prstGeom prst="rect">
            <a:avLst/>
          </a:prstGeom>
          <a:noFill/>
          <a:ln>
            <a:noFill/>
          </a:ln>
        </p:spPr>
      </p:pic>
      <p:pic>
        <p:nvPicPr>
          <p:cNvPr id="1713" name="Google Shape;1713;p258"/>
          <p:cNvPicPr preferRelativeResize="0"/>
          <p:nvPr/>
        </p:nvPicPr>
        <p:blipFill>
          <a:blip r:embed="rId4">
            <a:alphaModFix/>
          </a:blip>
          <a:stretch>
            <a:fillRect/>
          </a:stretch>
        </p:blipFill>
        <p:spPr>
          <a:xfrm>
            <a:off x="8650135" y="152400"/>
            <a:ext cx="3389465" cy="5289681"/>
          </a:xfrm>
          <a:prstGeom prst="rect">
            <a:avLst/>
          </a:prstGeom>
          <a:noFill/>
          <a:ln>
            <a:noFill/>
          </a:ln>
        </p:spPr>
      </p:pic>
    </p:spTree>
  </p:cSld>
  <p:clrMapOvr>
    <a:masterClrMapping/>
  </p:clrMapOvr>
</p:sld>
</file>

<file path=ppt/slides/slide2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7" name="Shape 1717"/>
        <p:cNvGrpSpPr/>
        <p:nvPr/>
      </p:nvGrpSpPr>
      <p:grpSpPr>
        <a:xfrm>
          <a:off x="0" y="0"/>
          <a:ext cx="0" cy="0"/>
          <a:chOff x="0" y="0"/>
          <a:chExt cx="0" cy="0"/>
        </a:xfrm>
      </p:grpSpPr>
      <p:sp>
        <p:nvSpPr>
          <p:cNvPr id="1718" name="Google Shape;1718;p259"/>
          <p:cNvSpPr txBox="1"/>
          <p:nvPr>
            <p:ph type="title"/>
          </p:nvPr>
        </p:nvSpPr>
        <p:spPr>
          <a:xfrm>
            <a:off x="270075" y="57325"/>
            <a:ext cx="3393600" cy="3262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17. (3607) (Refer to Figure 22, area 2; and Figure 31). At Coeur D'Alene, which frequency should be used as a Common Traffic Advisory Frequency (CTAF) to monitor airport traffic?</a:t>
            </a:r>
            <a:endParaRPr/>
          </a:p>
        </p:txBody>
      </p:sp>
      <p:sp>
        <p:nvSpPr>
          <p:cNvPr id="1719" name="Google Shape;1719;p259"/>
          <p:cNvSpPr txBox="1"/>
          <p:nvPr>
            <p:ph idx="1" type="body"/>
          </p:nvPr>
        </p:nvSpPr>
        <p:spPr>
          <a:xfrm>
            <a:off x="459975" y="3452701"/>
            <a:ext cx="3203700" cy="3405300"/>
          </a:xfrm>
          <a:prstGeom prst="rect">
            <a:avLst/>
          </a:prstGeom>
          <a:noFill/>
          <a:ln>
            <a:noFill/>
          </a:ln>
        </p:spPr>
        <p:txBody>
          <a:bodyPr anchorCtr="0" anchor="t" bIns="45700" lIns="91425" spcFirstLastPara="1" rIns="91425" wrap="square" tIns="45700">
            <a:normAutofit fontScale="77500" lnSpcReduction="10000"/>
          </a:bodyPr>
          <a:lstStyle/>
          <a:p>
            <a:pPr indent="0" lvl="1" marL="640080" rtl="0" algn="l">
              <a:lnSpc>
                <a:spcPct val="100000"/>
              </a:lnSpc>
              <a:spcBef>
                <a:spcPts val="500"/>
              </a:spcBef>
              <a:spcAft>
                <a:spcPts val="0"/>
              </a:spcAft>
              <a:buSzPct val="100000"/>
              <a:buNone/>
            </a:pPr>
            <a:r>
              <a:rPr b="0" i="0" lang="en-US" u="none" strike="noStrike">
                <a:solidFill>
                  <a:srgbClr val="073763"/>
                </a:solidFill>
                <a:latin typeface="Times New Roman"/>
                <a:ea typeface="Times New Roman"/>
                <a:cs typeface="Times New Roman"/>
                <a:sym typeface="Times New Roman"/>
              </a:rPr>
              <a:t>a. 122.05 MHz.</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135.075 MHz.</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122.8 MHz.</a:t>
            </a:r>
            <a:endParaRPr/>
          </a:p>
          <a:p>
            <a:pPr indent="0" lvl="0" marL="0" rtl="0" algn="l">
              <a:lnSpc>
                <a:spcPct val="100000"/>
              </a:lnSpc>
              <a:spcBef>
                <a:spcPts val="1000"/>
              </a:spcBef>
              <a:spcAft>
                <a:spcPts val="0"/>
              </a:spcAft>
              <a:buClr>
                <a:srgbClr val="385623"/>
              </a:buClr>
              <a:buSzPct val="100000"/>
              <a:buFont typeface="Times New Roman"/>
              <a:buNone/>
            </a:pPr>
            <a:r>
              <a:rPr b="0" i="0" lang="en-US" u="none" strike="noStrike">
                <a:solidFill>
                  <a:srgbClr val="274E13"/>
                </a:solidFill>
                <a:latin typeface="Times New Roman"/>
                <a:ea typeface="Times New Roman"/>
                <a:cs typeface="Times New Roman"/>
                <a:sym typeface="Times New Roman"/>
              </a:rPr>
              <a:t>CTAF is a frequency designed for the purpose of carrying out airport advisory practices and/or position reporting at an uncontrolled airport (which may also occur during hours when a tower is closed). The CTAF may be a UNICOM, MULTICOM, FSS, or tower frequency and is identified in the appropriate aeronautical publications. A solid dot with the letter 'C' inside indicates the CTAF. When the control tower operates part time and a UNICOM frequency is provided, use the UNICOM frequency.</a:t>
            </a:r>
            <a:endParaRPr b="0" i="0" u="none" strike="noStrike">
              <a:solidFill>
                <a:srgbClr val="274E13"/>
              </a:solidFill>
              <a:latin typeface="Courier New"/>
              <a:ea typeface="Courier New"/>
              <a:cs typeface="Courier New"/>
              <a:sym typeface="Courier New"/>
            </a:endParaRPr>
          </a:p>
        </p:txBody>
      </p:sp>
      <p:pic>
        <p:nvPicPr>
          <p:cNvPr id="1720" name="Google Shape;1720;p259"/>
          <p:cNvPicPr preferRelativeResize="0"/>
          <p:nvPr/>
        </p:nvPicPr>
        <p:blipFill>
          <a:blip r:embed="rId3">
            <a:alphaModFix/>
          </a:blip>
          <a:stretch>
            <a:fillRect/>
          </a:stretch>
        </p:blipFill>
        <p:spPr>
          <a:xfrm>
            <a:off x="3816075" y="152400"/>
            <a:ext cx="4681660" cy="6553200"/>
          </a:xfrm>
          <a:prstGeom prst="rect">
            <a:avLst/>
          </a:prstGeom>
          <a:noFill/>
          <a:ln>
            <a:noFill/>
          </a:ln>
        </p:spPr>
      </p:pic>
      <p:pic>
        <p:nvPicPr>
          <p:cNvPr id="1721" name="Google Shape;1721;p259"/>
          <p:cNvPicPr preferRelativeResize="0"/>
          <p:nvPr/>
        </p:nvPicPr>
        <p:blipFill>
          <a:blip r:embed="rId4">
            <a:alphaModFix/>
          </a:blip>
          <a:stretch>
            <a:fillRect/>
          </a:stretch>
        </p:blipFill>
        <p:spPr>
          <a:xfrm>
            <a:off x="8650135" y="152400"/>
            <a:ext cx="3389465" cy="5289681"/>
          </a:xfrm>
          <a:prstGeom prst="rect">
            <a:avLst/>
          </a:prstGeom>
          <a:noFill/>
          <a:ln>
            <a:noFill/>
          </a:ln>
        </p:spPr>
      </p:pic>
    </p:spTree>
  </p:cSld>
  <p:clrMapOvr>
    <a:masterClrMapping/>
  </p:clrMapOvr>
</p:sld>
</file>

<file path=ppt/slides/slide2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5" name="Shape 1725"/>
        <p:cNvGrpSpPr/>
        <p:nvPr/>
      </p:nvGrpSpPr>
      <p:grpSpPr>
        <a:xfrm>
          <a:off x="0" y="0"/>
          <a:ext cx="0" cy="0"/>
          <a:chOff x="0" y="0"/>
          <a:chExt cx="0" cy="0"/>
        </a:xfrm>
      </p:grpSpPr>
      <p:sp>
        <p:nvSpPr>
          <p:cNvPr id="1726" name="Google Shape;1726;p260"/>
          <p:cNvSpPr txBox="1"/>
          <p:nvPr>
            <p:ph type="title"/>
          </p:nvPr>
        </p:nvSpPr>
        <p:spPr>
          <a:xfrm>
            <a:off x="459900" y="342050"/>
            <a:ext cx="3227400" cy="27645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18. (3608) (Refer to Figure 22, area 2; and Figure 31.) What is the correct UNICOM frequency to be used at Coeur D'Alene to request fuel?</a:t>
            </a:r>
            <a:endParaRPr/>
          </a:p>
        </p:txBody>
      </p:sp>
      <p:sp>
        <p:nvSpPr>
          <p:cNvPr id="1727" name="Google Shape;1727;p260"/>
          <p:cNvSpPr txBox="1"/>
          <p:nvPr>
            <p:ph idx="1" type="body"/>
          </p:nvPr>
        </p:nvSpPr>
        <p:spPr>
          <a:xfrm>
            <a:off x="459900" y="3688000"/>
            <a:ext cx="3227400" cy="30849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135.075 MHz.</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122.1/108.8 MHz.</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122.8 MHz.</a:t>
            </a:r>
            <a:endParaRPr b="0" i="0" u="none" strike="noStrike">
              <a:solidFill>
                <a:srgbClr val="274E13"/>
              </a:solidFill>
              <a:latin typeface="Courier New"/>
              <a:ea typeface="Courier New"/>
              <a:cs typeface="Courier New"/>
              <a:sym typeface="Courier New"/>
            </a:endParaRPr>
          </a:p>
        </p:txBody>
      </p:sp>
      <p:pic>
        <p:nvPicPr>
          <p:cNvPr id="1728" name="Google Shape;1728;p260"/>
          <p:cNvPicPr preferRelativeResize="0"/>
          <p:nvPr/>
        </p:nvPicPr>
        <p:blipFill>
          <a:blip r:embed="rId3">
            <a:alphaModFix/>
          </a:blip>
          <a:stretch>
            <a:fillRect/>
          </a:stretch>
        </p:blipFill>
        <p:spPr>
          <a:xfrm>
            <a:off x="3839700" y="152400"/>
            <a:ext cx="4681660" cy="6553200"/>
          </a:xfrm>
          <a:prstGeom prst="rect">
            <a:avLst/>
          </a:prstGeom>
          <a:noFill/>
          <a:ln>
            <a:noFill/>
          </a:ln>
        </p:spPr>
      </p:pic>
      <p:pic>
        <p:nvPicPr>
          <p:cNvPr id="1729" name="Google Shape;1729;p260"/>
          <p:cNvPicPr preferRelativeResize="0"/>
          <p:nvPr/>
        </p:nvPicPr>
        <p:blipFill>
          <a:blip r:embed="rId4">
            <a:alphaModFix/>
          </a:blip>
          <a:stretch>
            <a:fillRect/>
          </a:stretch>
        </p:blipFill>
        <p:spPr>
          <a:xfrm>
            <a:off x="8673760" y="152400"/>
            <a:ext cx="3365841" cy="5252813"/>
          </a:xfrm>
          <a:prstGeom prst="rect">
            <a:avLst/>
          </a:prstGeom>
          <a:noFill/>
          <a:ln>
            <a:noFill/>
          </a:ln>
        </p:spPr>
      </p:pic>
    </p:spTree>
  </p:cSld>
  <p:clrMapOvr>
    <a:masterClrMapping/>
  </p:clrMapOvr>
</p:sld>
</file>

<file path=ppt/slides/slide2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3" name="Shape 1733"/>
        <p:cNvGrpSpPr/>
        <p:nvPr/>
      </p:nvGrpSpPr>
      <p:grpSpPr>
        <a:xfrm>
          <a:off x="0" y="0"/>
          <a:ext cx="0" cy="0"/>
          <a:chOff x="0" y="0"/>
          <a:chExt cx="0" cy="0"/>
        </a:xfrm>
      </p:grpSpPr>
      <p:sp>
        <p:nvSpPr>
          <p:cNvPr id="1734" name="Google Shape;1734;p261"/>
          <p:cNvSpPr txBox="1"/>
          <p:nvPr>
            <p:ph type="title"/>
          </p:nvPr>
        </p:nvSpPr>
        <p:spPr>
          <a:xfrm>
            <a:off x="459900" y="342050"/>
            <a:ext cx="3227400" cy="27645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18. (3608) (Refer to Figure 22, area 2; and Figure 31.) What is the correct UNICOM frequency to be used at Coeur D'Alene to request fuel?</a:t>
            </a:r>
            <a:endParaRPr/>
          </a:p>
        </p:txBody>
      </p:sp>
      <p:sp>
        <p:nvSpPr>
          <p:cNvPr id="1735" name="Google Shape;1735;p261"/>
          <p:cNvSpPr txBox="1"/>
          <p:nvPr>
            <p:ph idx="1" type="body"/>
          </p:nvPr>
        </p:nvSpPr>
        <p:spPr>
          <a:xfrm>
            <a:off x="459900" y="3688000"/>
            <a:ext cx="3227400" cy="3084900"/>
          </a:xfrm>
          <a:prstGeom prst="rect">
            <a:avLst/>
          </a:prstGeom>
          <a:noFill/>
          <a:ln>
            <a:noFill/>
          </a:ln>
        </p:spPr>
        <p:txBody>
          <a:bodyPr anchorCtr="0" anchor="t" bIns="45700" lIns="91425" spcFirstLastPara="1" rIns="91425" wrap="square" tIns="45700">
            <a:normAutofit lnSpcReduction="10000"/>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135.075 MHz.</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122.1/108.8 MHz.</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122.8 MHz.</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The sectional chart and Chart Supplements U.S. both list the UNICOM frequency as 122.8. This is the appropriate frequency to use to contact UNICOM. The UNICOM frequency is depicted in the airport information in the lower right-hand corner.</a:t>
            </a:r>
            <a:endParaRPr b="0" i="0" u="none" strike="noStrike">
              <a:solidFill>
                <a:srgbClr val="274E13"/>
              </a:solidFill>
              <a:latin typeface="Courier New"/>
              <a:ea typeface="Courier New"/>
              <a:cs typeface="Courier New"/>
              <a:sym typeface="Courier New"/>
            </a:endParaRPr>
          </a:p>
        </p:txBody>
      </p:sp>
      <p:pic>
        <p:nvPicPr>
          <p:cNvPr id="1736" name="Google Shape;1736;p261"/>
          <p:cNvPicPr preferRelativeResize="0"/>
          <p:nvPr/>
        </p:nvPicPr>
        <p:blipFill>
          <a:blip r:embed="rId3">
            <a:alphaModFix/>
          </a:blip>
          <a:stretch>
            <a:fillRect/>
          </a:stretch>
        </p:blipFill>
        <p:spPr>
          <a:xfrm>
            <a:off x="3839700" y="152400"/>
            <a:ext cx="4681660" cy="6553200"/>
          </a:xfrm>
          <a:prstGeom prst="rect">
            <a:avLst/>
          </a:prstGeom>
          <a:noFill/>
          <a:ln>
            <a:noFill/>
          </a:ln>
        </p:spPr>
      </p:pic>
      <p:pic>
        <p:nvPicPr>
          <p:cNvPr id="1737" name="Google Shape;1737;p261"/>
          <p:cNvPicPr preferRelativeResize="0"/>
          <p:nvPr/>
        </p:nvPicPr>
        <p:blipFill>
          <a:blip r:embed="rId4">
            <a:alphaModFix/>
          </a:blip>
          <a:stretch>
            <a:fillRect/>
          </a:stretch>
        </p:blipFill>
        <p:spPr>
          <a:xfrm>
            <a:off x="8673760" y="152400"/>
            <a:ext cx="3365841" cy="5252813"/>
          </a:xfrm>
          <a:prstGeom prst="rect">
            <a:avLst/>
          </a:prstGeom>
          <a:noFill/>
          <a:ln>
            <a:noFill/>
          </a:ln>
        </p:spPr>
      </p:pic>
    </p:spTree>
  </p:cSld>
  <p:clrMapOvr>
    <a:masterClrMapping/>
  </p:clrMapOvr>
</p:sld>
</file>

<file path=ppt/slides/slide2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1" name="Shape 1741"/>
        <p:cNvGrpSpPr/>
        <p:nvPr/>
      </p:nvGrpSpPr>
      <p:grpSpPr>
        <a:xfrm>
          <a:off x="0" y="0"/>
          <a:ext cx="0" cy="0"/>
          <a:chOff x="0" y="0"/>
          <a:chExt cx="0" cy="0"/>
        </a:xfrm>
      </p:grpSpPr>
      <p:sp>
        <p:nvSpPr>
          <p:cNvPr id="1742" name="Google Shape;1742;p262"/>
          <p:cNvSpPr txBox="1"/>
          <p:nvPr>
            <p:ph type="title"/>
          </p:nvPr>
        </p:nvSpPr>
        <p:spPr>
          <a:xfrm>
            <a:off x="483650" y="128475"/>
            <a:ext cx="4093500" cy="3013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19. (3609) (Refer to Figure 25, area 3.) If Dallas Executive (RBD) tower is not in operation, which frequency should be used as a Common Traffic Advisory Frequency (CTAF) to monitor airport traffic?</a:t>
            </a:r>
            <a:endParaRPr/>
          </a:p>
        </p:txBody>
      </p:sp>
      <p:sp>
        <p:nvSpPr>
          <p:cNvPr id="1743" name="Google Shape;1743;p262"/>
          <p:cNvSpPr txBox="1"/>
          <p:nvPr>
            <p:ph idx="1" type="body"/>
          </p:nvPr>
        </p:nvSpPr>
        <p:spPr>
          <a:xfrm>
            <a:off x="483650" y="3581200"/>
            <a:ext cx="4093500" cy="31323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127.25 MHz.</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122.95 MHz.</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126.35 MHz.</a:t>
            </a:r>
            <a:endParaRPr b="0" i="0" u="none" strike="noStrike">
              <a:solidFill>
                <a:srgbClr val="274E13"/>
              </a:solidFill>
              <a:latin typeface="Courier New"/>
              <a:ea typeface="Courier New"/>
              <a:cs typeface="Courier New"/>
              <a:sym typeface="Courier New"/>
            </a:endParaRPr>
          </a:p>
        </p:txBody>
      </p:sp>
      <p:pic>
        <p:nvPicPr>
          <p:cNvPr id="1744" name="Google Shape;1744;p262"/>
          <p:cNvPicPr preferRelativeResize="0"/>
          <p:nvPr/>
        </p:nvPicPr>
        <p:blipFill>
          <a:blip r:embed="rId3">
            <a:alphaModFix/>
          </a:blip>
          <a:stretch>
            <a:fillRect/>
          </a:stretch>
        </p:blipFill>
        <p:spPr>
          <a:xfrm>
            <a:off x="4729550" y="152400"/>
            <a:ext cx="7310052" cy="5799383"/>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13. (3126) What minimum pilot certification is required for operation within Class B airspace?</a:t>
            </a:r>
            <a:endParaRPr/>
          </a:p>
        </p:txBody>
      </p:sp>
      <p:sp>
        <p:nvSpPr>
          <p:cNvPr id="243" name="Google Shape;243;p3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Commercial Pilot Certificate.</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Private Pilot Certificate or Student Pilot Certificate with appropriate logbook endorsements.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Private Pilot Certificate with an Instrument Rating.</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2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8" name="Shape 1748"/>
        <p:cNvGrpSpPr/>
        <p:nvPr/>
      </p:nvGrpSpPr>
      <p:grpSpPr>
        <a:xfrm>
          <a:off x="0" y="0"/>
          <a:ext cx="0" cy="0"/>
          <a:chOff x="0" y="0"/>
          <a:chExt cx="0" cy="0"/>
        </a:xfrm>
      </p:grpSpPr>
      <p:sp>
        <p:nvSpPr>
          <p:cNvPr id="1749" name="Google Shape;1749;p263"/>
          <p:cNvSpPr txBox="1"/>
          <p:nvPr>
            <p:ph type="title"/>
          </p:nvPr>
        </p:nvSpPr>
        <p:spPr>
          <a:xfrm>
            <a:off x="483650" y="128475"/>
            <a:ext cx="4093500" cy="3013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19. (3609) (Refer to Figure 25, area 3.) If Dallas Executive (RBD) tower is not in operation, which frequency should be used as a Common Traffic Advisory Frequency (CTAF) to monitor airport traffic?</a:t>
            </a:r>
            <a:endParaRPr/>
          </a:p>
        </p:txBody>
      </p:sp>
      <p:sp>
        <p:nvSpPr>
          <p:cNvPr id="1750" name="Google Shape;1750;p263"/>
          <p:cNvSpPr txBox="1"/>
          <p:nvPr>
            <p:ph idx="1" type="body"/>
          </p:nvPr>
        </p:nvSpPr>
        <p:spPr>
          <a:xfrm>
            <a:off x="483650" y="3581200"/>
            <a:ext cx="4093500" cy="31323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127.25 MHz.</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122.95 MHz.</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126.35 MHz.</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A solid dot with the letter 'C' inside indicates the CTAF.</a:t>
            </a:r>
            <a:endParaRPr b="0" i="0" u="none" strike="noStrike">
              <a:solidFill>
                <a:srgbClr val="274E13"/>
              </a:solidFill>
              <a:latin typeface="Courier New"/>
              <a:ea typeface="Courier New"/>
              <a:cs typeface="Courier New"/>
              <a:sym typeface="Courier New"/>
            </a:endParaRPr>
          </a:p>
        </p:txBody>
      </p:sp>
      <p:pic>
        <p:nvPicPr>
          <p:cNvPr id="1751" name="Google Shape;1751;p263"/>
          <p:cNvPicPr preferRelativeResize="0"/>
          <p:nvPr/>
        </p:nvPicPr>
        <p:blipFill>
          <a:blip r:embed="rId3">
            <a:alphaModFix/>
          </a:blip>
          <a:stretch>
            <a:fillRect/>
          </a:stretch>
        </p:blipFill>
        <p:spPr>
          <a:xfrm>
            <a:off x="4729550" y="152400"/>
            <a:ext cx="7310052" cy="5799383"/>
          </a:xfrm>
          <a:prstGeom prst="rect">
            <a:avLst/>
          </a:prstGeom>
          <a:noFill/>
          <a:ln>
            <a:noFill/>
          </a:ln>
        </p:spPr>
      </p:pic>
    </p:spTree>
  </p:cSld>
  <p:clrMapOvr>
    <a:masterClrMapping/>
  </p:clrMapOvr>
</p:sld>
</file>

<file path=ppt/slides/slide2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5" name="Shape 1755"/>
        <p:cNvGrpSpPr/>
        <p:nvPr/>
      </p:nvGrpSpPr>
      <p:grpSpPr>
        <a:xfrm>
          <a:off x="0" y="0"/>
          <a:ext cx="0" cy="0"/>
          <a:chOff x="0" y="0"/>
          <a:chExt cx="0" cy="0"/>
        </a:xfrm>
      </p:grpSpPr>
      <p:sp>
        <p:nvSpPr>
          <p:cNvPr id="1756" name="Google Shape;1756;p264"/>
          <p:cNvSpPr txBox="1"/>
          <p:nvPr>
            <p:ph type="title"/>
          </p:nvPr>
        </p:nvSpPr>
        <p:spPr>
          <a:xfrm>
            <a:off x="459900" y="294575"/>
            <a:ext cx="4129200" cy="20646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20. (3610) (Refer to Figure 26, area 2.) What is the recommended communication procedure when inbound to land at Cooperstown Airport?</a:t>
            </a:r>
            <a:endParaRPr/>
          </a:p>
        </p:txBody>
      </p:sp>
      <p:sp>
        <p:nvSpPr>
          <p:cNvPr id="1757" name="Google Shape;1757;p264"/>
          <p:cNvSpPr txBox="1"/>
          <p:nvPr>
            <p:ph idx="1" type="body"/>
          </p:nvPr>
        </p:nvSpPr>
        <p:spPr>
          <a:xfrm>
            <a:off x="459900" y="2620125"/>
            <a:ext cx="4129200" cy="41289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Broadcast intentions when 10 miles out on the CTAF/MULTICOM frequency, 122.9 MHz.</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Contact UNICOM when 10 miles out on 122.8 MHz.</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Circle the airport in a left turn prior to entering traffic.</a:t>
            </a:r>
            <a:endParaRPr b="0" i="0" u="none" strike="noStrike">
              <a:solidFill>
                <a:srgbClr val="274E13"/>
              </a:solidFill>
              <a:latin typeface="Courier New"/>
              <a:ea typeface="Courier New"/>
              <a:cs typeface="Courier New"/>
              <a:sym typeface="Courier New"/>
            </a:endParaRPr>
          </a:p>
        </p:txBody>
      </p:sp>
      <p:pic>
        <p:nvPicPr>
          <p:cNvPr id="1758" name="Google Shape;1758;p264"/>
          <p:cNvPicPr preferRelativeResize="0"/>
          <p:nvPr/>
        </p:nvPicPr>
        <p:blipFill>
          <a:blip r:embed="rId3">
            <a:alphaModFix/>
          </a:blip>
          <a:stretch>
            <a:fillRect/>
          </a:stretch>
        </p:blipFill>
        <p:spPr>
          <a:xfrm>
            <a:off x="4741500" y="152400"/>
            <a:ext cx="4681660" cy="6553200"/>
          </a:xfrm>
          <a:prstGeom prst="rect">
            <a:avLst/>
          </a:prstGeom>
          <a:noFill/>
          <a:ln>
            <a:noFill/>
          </a:ln>
        </p:spPr>
      </p:pic>
    </p:spTree>
  </p:cSld>
  <p:clrMapOvr>
    <a:masterClrMapping/>
  </p:clrMapOvr>
</p:sld>
</file>

<file path=ppt/slides/slide2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2" name="Shape 1762"/>
        <p:cNvGrpSpPr/>
        <p:nvPr/>
      </p:nvGrpSpPr>
      <p:grpSpPr>
        <a:xfrm>
          <a:off x="0" y="0"/>
          <a:ext cx="0" cy="0"/>
          <a:chOff x="0" y="0"/>
          <a:chExt cx="0" cy="0"/>
        </a:xfrm>
      </p:grpSpPr>
      <p:sp>
        <p:nvSpPr>
          <p:cNvPr id="1763" name="Google Shape;1763;p265"/>
          <p:cNvSpPr txBox="1"/>
          <p:nvPr>
            <p:ph type="title"/>
          </p:nvPr>
        </p:nvSpPr>
        <p:spPr>
          <a:xfrm>
            <a:off x="459900" y="294575"/>
            <a:ext cx="4129200" cy="20646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20. (3610) (Refer to Figure 26, area 2.) What is the recommended communication procedure when inbound to land at Cooperstown Airport?</a:t>
            </a:r>
            <a:endParaRPr/>
          </a:p>
        </p:txBody>
      </p:sp>
      <p:sp>
        <p:nvSpPr>
          <p:cNvPr id="1764" name="Google Shape;1764;p265"/>
          <p:cNvSpPr txBox="1"/>
          <p:nvPr>
            <p:ph idx="1" type="body"/>
          </p:nvPr>
        </p:nvSpPr>
        <p:spPr>
          <a:xfrm>
            <a:off x="459900" y="2620125"/>
            <a:ext cx="4129200" cy="41289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Broadcast intentions when 10 miles out on the CTAF/MULTICOM frequency, 122.9 MHz.</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Contact UNICOM when 10 miles out on 122.8 MHz.</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Circle the airport in a left turn prior to entering traffic.</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MULTICOM frequency is always 122.9 MHz, and the correct procedure is to broadcast intentions when 10 miles from the airport.</a:t>
            </a:r>
            <a:endParaRPr b="0" i="0" u="none" strike="noStrike">
              <a:solidFill>
                <a:srgbClr val="274E13"/>
              </a:solidFill>
              <a:latin typeface="Courier New"/>
              <a:ea typeface="Courier New"/>
              <a:cs typeface="Courier New"/>
              <a:sym typeface="Courier New"/>
            </a:endParaRPr>
          </a:p>
        </p:txBody>
      </p:sp>
      <p:pic>
        <p:nvPicPr>
          <p:cNvPr id="1765" name="Google Shape;1765;p265"/>
          <p:cNvPicPr preferRelativeResize="0"/>
          <p:nvPr/>
        </p:nvPicPr>
        <p:blipFill>
          <a:blip r:embed="rId3">
            <a:alphaModFix/>
          </a:blip>
          <a:stretch>
            <a:fillRect/>
          </a:stretch>
        </p:blipFill>
        <p:spPr>
          <a:xfrm>
            <a:off x="4741500" y="152400"/>
            <a:ext cx="4681660" cy="6553200"/>
          </a:xfrm>
          <a:prstGeom prst="rect">
            <a:avLst/>
          </a:prstGeom>
          <a:noFill/>
          <a:ln>
            <a:noFill/>
          </a:ln>
        </p:spPr>
      </p:pic>
    </p:spTree>
  </p:cSld>
  <p:clrMapOvr>
    <a:masterClrMapping/>
  </p:clrMapOvr>
</p:sld>
</file>

<file path=ppt/slides/slide2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9" name="Shape 1769"/>
        <p:cNvGrpSpPr/>
        <p:nvPr/>
      </p:nvGrpSpPr>
      <p:grpSpPr>
        <a:xfrm>
          <a:off x="0" y="0"/>
          <a:ext cx="0" cy="0"/>
          <a:chOff x="0" y="0"/>
          <a:chExt cx="0" cy="0"/>
        </a:xfrm>
      </p:grpSpPr>
      <p:sp>
        <p:nvSpPr>
          <p:cNvPr id="1770" name="Google Shape;1770;p266"/>
          <p:cNvSpPr txBox="1"/>
          <p:nvPr>
            <p:ph type="title"/>
          </p:nvPr>
        </p:nvSpPr>
        <p:spPr>
          <a:xfrm>
            <a:off x="459900" y="282725"/>
            <a:ext cx="4129200" cy="1554300"/>
          </a:xfrm>
          <a:prstGeom prst="rect">
            <a:avLst/>
          </a:prstGeom>
          <a:noFill/>
          <a:ln>
            <a:noFill/>
          </a:ln>
        </p:spPr>
        <p:txBody>
          <a:bodyPr anchorCtr="0" anchor="ctr" bIns="45700" lIns="91425" spcFirstLastPara="1" rIns="91425" wrap="square" tIns="45700">
            <a:normAutofit fontScale="90000"/>
          </a:bodyPr>
          <a:lstStyle/>
          <a:p>
            <a:pPr indent="0" lvl="0" marL="0" marR="0" rtl="0" algn="l">
              <a:lnSpc>
                <a:spcPct val="100000"/>
              </a:lnSpc>
              <a:spcBef>
                <a:spcPts val="0"/>
              </a:spcBef>
              <a:spcAft>
                <a:spcPts val="1200"/>
              </a:spcAft>
              <a:buSzPct val="100000"/>
              <a:buNone/>
            </a:pPr>
            <a:r>
              <a:rPr b="0" i="0" lang="en-US" u="none" strike="noStrike">
                <a:latin typeface="Times New Roman"/>
                <a:ea typeface="Times New Roman"/>
                <a:cs typeface="Times New Roman"/>
                <a:sym typeface="Times New Roman"/>
              </a:rPr>
              <a:t>21. (3611) (Refer to Figure 26, area 4.) The CTAF/UNICOM frequency at Jamestown Airport is</a:t>
            </a:r>
            <a:endParaRPr/>
          </a:p>
        </p:txBody>
      </p:sp>
      <p:sp>
        <p:nvSpPr>
          <p:cNvPr id="1771" name="Google Shape;1771;p266"/>
          <p:cNvSpPr txBox="1"/>
          <p:nvPr>
            <p:ph idx="1" type="body"/>
          </p:nvPr>
        </p:nvSpPr>
        <p:spPr>
          <a:xfrm>
            <a:off x="459900" y="2062475"/>
            <a:ext cx="4129200" cy="45918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122.0 MHz.</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123.0 MHz.</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123.6 MHz.</a:t>
            </a:r>
            <a:endParaRPr b="0" i="0" u="none" strike="noStrike">
              <a:solidFill>
                <a:srgbClr val="274E13"/>
              </a:solidFill>
              <a:latin typeface="Courier New"/>
              <a:ea typeface="Courier New"/>
              <a:cs typeface="Courier New"/>
              <a:sym typeface="Courier New"/>
            </a:endParaRPr>
          </a:p>
        </p:txBody>
      </p:sp>
      <p:pic>
        <p:nvPicPr>
          <p:cNvPr id="1772" name="Google Shape;1772;p266"/>
          <p:cNvPicPr preferRelativeResize="0"/>
          <p:nvPr/>
        </p:nvPicPr>
        <p:blipFill>
          <a:blip r:embed="rId3">
            <a:alphaModFix/>
          </a:blip>
          <a:stretch>
            <a:fillRect/>
          </a:stretch>
        </p:blipFill>
        <p:spPr>
          <a:xfrm>
            <a:off x="4741500" y="152400"/>
            <a:ext cx="4681660" cy="6553200"/>
          </a:xfrm>
          <a:prstGeom prst="rect">
            <a:avLst/>
          </a:prstGeom>
          <a:noFill/>
          <a:ln>
            <a:noFill/>
          </a:ln>
        </p:spPr>
      </p:pic>
    </p:spTree>
  </p:cSld>
  <p:clrMapOvr>
    <a:masterClrMapping/>
  </p:clrMapOvr>
</p:sld>
</file>

<file path=ppt/slides/slide2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6" name="Shape 1776"/>
        <p:cNvGrpSpPr/>
        <p:nvPr/>
      </p:nvGrpSpPr>
      <p:grpSpPr>
        <a:xfrm>
          <a:off x="0" y="0"/>
          <a:ext cx="0" cy="0"/>
          <a:chOff x="0" y="0"/>
          <a:chExt cx="0" cy="0"/>
        </a:xfrm>
      </p:grpSpPr>
      <p:sp>
        <p:nvSpPr>
          <p:cNvPr id="1777" name="Google Shape;1777;p267"/>
          <p:cNvSpPr txBox="1"/>
          <p:nvPr>
            <p:ph type="title"/>
          </p:nvPr>
        </p:nvSpPr>
        <p:spPr>
          <a:xfrm>
            <a:off x="459900" y="282725"/>
            <a:ext cx="4129200" cy="1554300"/>
          </a:xfrm>
          <a:prstGeom prst="rect">
            <a:avLst/>
          </a:prstGeom>
          <a:noFill/>
          <a:ln>
            <a:noFill/>
          </a:ln>
        </p:spPr>
        <p:txBody>
          <a:bodyPr anchorCtr="0" anchor="ctr" bIns="45700" lIns="91425" spcFirstLastPara="1" rIns="91425" wrap="square" tIns="45700">
            <a:normAutofit fontScale="90000"/>
          </a:bodyPr>
          <a:lstStyle/>
          <a:p>
            <a:pPr indent="0" lvl="0" marL="0" marR="0" rtl="0" algn="l">
              <a:lnSpc>
                <a:spcPct val="100000"/>
              </a:lnSpc>
              <a:spcBef>
                <a:spcPts val="0"/>
              </a:spcBef>
              <a:spcAft>
                <a:spcPts val="1200"/>
              </a:spcAft>
              <a:buSzPct val="100000"/>
              <a:buNone/>
            </a:pPr>
            <a:r>
              <a:rPr b="0" i="0" lang="en-US" u="none" strike="noStrike">
                <a:latin typeface="Times New Roman"/>
                <a:ea typeface="Times New Roman"/>
                <a:cs typeface="Times New Roman"/>
                <a:sym typeface="Times New Roman"/>
              </a:rPr>
              <a:t>21. (3611) (Refer to Figure 26, area 4.) The CTAF/UNICOM frequency at Jamestown Airport is</a:t>
            </a:r>
            <a:endParaRPr/>
          </a:p>
        </p:txBody>
      </p:sp>
      <p:sp>
        <p:nvSpPr>
          <p:cNvPr id="1778" name="Google Shape;1778;p267"/>
          <p:cNvSpPr txBox="1"/>
          <p:nvPr>
            <p:ph idx="1" type="body"/>
          </p:nvPr>
        </p:nvSpPr>
        <p:spPr>
          <a:xfrm>
            <a:off x="459900" y="2062475"/>
            <a:ext cx="4129200" cy="45918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122.0 MHz.</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123.0 MHz.</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123.6 MHz.</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CTAF is a frequency designed for the purpose of carrying out airport advisory practices and/or position reporting at an uncontrolled airport (which may also occur during hours when a tower is closed). The CTAF may be a UNICOM, MULTICOM, FSS, or tower frequency and is identified in the appropriate aeronautical publications. A solid dot with the letter 'C' inside indicates the CTAF; it may be a UNICOM, MULTICOM, FSS, or tower frequency.</a:t>
            </a:r>
            <a:endParaRPr b="0" i="0" u="none" strike="noStrike">
              <a:solidFill>
                <a:srgbClr val="274E13"/>
              </a:solidFill>
              <a:latin typeface="Courier New"/>
              <a:ea typeface="Courier New"/>
              <a:cs typeface="Courier New"/>
              <a:sym typeface="Courier New"/>
            </a:endParaRPr>
          </a:p>
        </p:txBody>
      </p:sp>
      <p:pic>
        <p:nvPicPr>
          <p:cNvPr id="1779" name="Google Shape;1779;p267"/>
          <p:cNvPicPr preferRelativeResize="0"/>
          <p:nvPr/>
        </p:nvPicPr>
        <p:blipFill>
          <a:blip r:embed="rId3">
            <a:alphaModFix/>
          </a:blip>
          <a:stretch>
            <a:fillRect/>
          </a:stretch>
        </p:blipFill>
        <p:spPr>
          <a:xfrm>
            <a:off x="4741500" y="152400"/>
            <a:ext cx="4681660" cy="6553200"/>
          </a:xfrm>
          <a:prstGeom prst="rect">
            <a:avLst/>
          </a:prstGeom>
          <a:noFill/>
          <a:ln>
            <a:noFill/>
          </a:ln>
        </p:spPr>
      </p:pic>
    </p:spTree>
  </p:cSld>
  <p:clrMapOvr>
    <a:masterClrMapping/>
  </p:clrMapOvr>
</p:sld>
</file>

<file path=ppt/slides/slide2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3" name="Shape 1783"/>
        <p:cNvGrpSpPr/>
        <p:nvPr/>
      </p:nvGrpSpPr>
      <p:grpSpPr>
        <a:xfrm>
          <a:off x="0" y="0"/>
          <a:ext cx="0" cy="0"/>
          <a:chOff x="0" y="0"/>
          <a:chExt cx="0" cy="0"/>
        </a:xfrm>
      </p:grpSpPr>
      <p:sp>
        <p:nvSpPr>
          <p:cNvPr id="1784" name="Google Shape;1784;p268"/>
          <p:cNvSpPr txBox="1"/>
          <p:nvPr>
            <p:ph type="title"/>
          </p:nvPr>
        </p:nvSpPr>
        <p:spPr>
          <a:xfrm>
            <a:off x="436175" y="223400"/>
            <a:ext cx="4153200" cy="22662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22. (3612) (Refer to Figure 26, area 5.) What is the CTAF/UNICOM frequency at Barnes County Airport?</a:t>
            </a:r>
            <a:endParaRPr/>
          </a:p>
        </p:txBody>
      </p:sp>
      <p:sp>
        <p:nvSpPr>
          <p:cNvPr id="1785" name="Google Shape;1785;p268"/>
          <p:cNvSpPr txBox="1"/>
          <p:nvPr>
            <p:ph idx="1" type="body"/>
          </p:nvPr>
        </p:nvSpPr>
        <p:spPr>
          <a:xfrm>
            <a:off x="436175" y="2726925"/>
            <a:ext cx="4153200" cy="4022100"/>
          </a:xfrm>
          <a:prstGeom prst="rect">
            <a:avLst/>
          </a:prstGeom>
          <a:noFill/>
          <a:ln>
            <a:noFill/>
          </a:ln>
        </p:spPr>
        <p:txBody>
          <a:bodyPr anchorCtr="0" anchor="t" bIns="45700" lIns="91425" spcFirstLastPara="1" rIns="91425" wrap="square" tIns="45700">
            <a:normAutofit/>
          </a:bodyPr>
          <a:lstStyle/>
          <a:p>
            <a:pPr indent="0" lvl="0" marL="628650" rtl="0" algn="l">
              <a:spcBef>
                <a:spcPts val="0"/>
              </a:spcBef>
              <a:spcAft>
                <a:spcPts val="0"/>
              </a:spcAft>
              <a:buClr>
                <a:schemeClr val="dk1"/>
              </a:buClr>
              <a:buSzPts val="1100"/>
              <a:buFont typeface="Arial"/>
              <a:buNone/>
            </a:pPr>
            <a:r>
              <a:rPr lang="en-US" sz="2000">
                <a:solidFill>
                  <a:srgbClr val="073763"/>
                </a:solidFill>
              </a:rPr>
              <a:t>a. 122.0 MHz.</a:t>
            </a:r>
            <a:endParaRPr sz="2000">
              <a:solidFill>
                <a:srgbClr val="073763"/>
              </a:solidFill>
            </a:endParaRPr>
          </a:p>
          <a:p>
            <a:pPr indent="0" lvl="0" marL="628650" rtl="0" algn="l">
              <a:spcBef>
                <a:spcPts val="0"/>
              </a:spcBef>
              <a:spcAft>
                <a:spcPts val="0"/>
              </a:spcAft>
              <a:buClr>
                <a:schemeClr val="dk1"/>
              </a:buClr>
              <a:buSzPts val="1100"/>
              <a:buFont typeface="Arial"/>
              <a:buNone/>
            </a:pPr>
            <a:r>
              <a:rPr lang="en-US" sz="2000">
                <a:solidFill>
                  <a:srgbClr val="073763"/>
                </a:solidFill>
              </a:rPr>
              <a:t>b. 122.8 MHz.</a:t>
            </a:r>
            <a:endParaRPr sz="2000">
              <a:solidFill>
                <a:srgbClr val="073763"/>
              </a:solidFill>
            </a:endParaRPr>
          </a:p>
          <a:p>
            <a:pPr indent="0" lvl="0" marL="628650" rtl="0" algn="l">
              <a:spcBef>
                <a:spcPts val="0"/>
              </a:spcBef>
              <a:spcAft>
                <a:spcPts val="0"/>
              </a:spcAft>
              <a:buClr>
                <a:schemeClr val="dk1"/>
              </a:buClr>
              <a:buSzPts val="1100"/>
              <a:buFont typeface="Arial"/>
              <a:buNone/>
            </a:pPr>
            <a:r>
              <a:rPr lang="en-US" sz="2000">
                <a:solidFill>
                  <a:srgbClr val="073763"/>
                </a:solidFill>
              </a:rPr>
              <a:t>c. 123.6 MHz.</a:t>
            </a:r>
            <a:endParaRPr b="0" i="0" u="none" strike="noStrike">
              <a:solidFill>
                <a:srgbClr val="274E13"/>
              </a:solidFill>
              <a:latin typeface="Courier New"/>
              <a:ea typeface="Courier New"/>
              <a:cs typeface="Courier New"/>
              <a:sym typeface="Courier New"/>
            </a:endParaRPr>
          </a:p>
        </p:txBody>
      </p:sp>
      <p:pic>
        <p:nvPicPr>
          <p:cNvPr id="1786" name="Google Shape;1786;p268"/>
          <p:cNvPicPr preferRelativeResize="0"/>
          <p:nvPr/>
        </p:nvPicPr>
        <p:blipFill>
          <a:blip r:embed="rId3">
            <a:alphaModFix/>
          </a:blip>
          <a:stretch>
            <a:fillRect/>
          </a:stretch>
        </p:blipFill>
        <p:spPr>
          <a:xfrm>
            <a:off x="4741775" y="152400"/>
            <a:ext cx="4681660" cy="6553200"/>
          </a:xfrm>
          <a:prstGeom prst="rect">
            <a:avLst/>
          </a:prstGeom>
          <a:noFill/>
          <a:ln>
            <a:noFill/>
          </a:ln>
        </p:spPr>
      </p:pic>
    </p:spTree>
  </p:cSld>
  <p:clrMapOvr>
    <a:masterClrMapping/>
  </p:clrMapOvr>
</p:sld>
</file>

<file path=ppt/slides/slide2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0" name="Shape 1790"/>
        <p:cNvGrpSpPr/>
        <p:nvPr/>
      </p:nvGrpSpPr>
      <p:grpSpPr>
        <a:xfrm>
          <a:off x="0" y="0"/>
          <a:ext cx="0" cy="0"/>
          <a:chOff x="0" y="0"/>
          <a:chExt cx="0" cy="0"/>
        </a:xfrm>
      </p:grpSpPr>
      <p:sp>
        <p:nvSpPr>
          <p:cNvPr id="1791" name="Google Shape;1791;p269"/>
          <p:cNvSpPr txBox="1"/>
          <p:nvPr>
            <p:ph type="title"/>
          </p:nvPr>
        </p:nvSpPr>
        <p:spPr>
          <a:xfrm>
            <a:off x="436175" y="223400"/>
            <a:ext cx="4153200" cy="22662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22. (3612) (Refer to Figure 26, area 5.) What is the CTAF/UNICOM frequency at Barnes County Airport?</a:t>
            </a:r>
            <a:endParaRPr/>
          </a:p>
        </p:txBody>
      </p:sp>
      <p:sp>
        <p:nvSpPr>
          <p:cNvPr id="1792" name="Google Shape;1792;p269"/>
          <p:cNvSpPr txBox="1"/>
          <p:nvPr>
            <p:ph idx="1" type="body"/>
          </p:nvPr>
        </p:nvSpPr>
        <p:spPr>
          <a:xfrm>
            <a:off x="436175" y="2726925"/>
            <a:ext cx="4153200" cy="4022100"/>
          </a:xfrm>
          <a:prstGeom prst="rect">
            <a:avLst/>
          </a:prstGeom>
          <a:noFill/>
          <a:ln>
            <a:noFill/>
          </a:ln>
        </p:spPr>
        <p:txBody>
          <a:bodyPr anchorCtr="0" anchor="t" bIns="45700" lIns="91425" spcFirstLastPara="1" rIns="91425" wrap="square" tIns="45700">
            <a:normAutofit/>
          </a:bodyPr>
          <a:lstStyle/>
          <a:p>
            <a:pPr indent="0" lvl="0" marL="628650" rtl="0" algn="l">
              <a:spcBef>
                <a:spcPts val="0"/>
              </a:spcBef>
              <a:spcAft>
                <a:spcPts val="0"/>
              </a:spcAft>
              <a:buClr>
                <a:schemeClr val="dk1"/>
              </a:buClr>
              <a:buSzPts val="1100"/>
              <a:buFont typeface="Arial"/>
              <a:buNone/>
            </a:pPr>
            <a:r>
              <a:rPr lang="en-US" sz="2000">
                <a:solidFill>
                  <a:srgbClr val="073763"/>
                </a:solidFill>
              </a:rPr>
              <a:t>a. 122.0 MHz.</a:t>
            </a:r>
            <a:endParaRPr sz="2000">
              <a:solidFill>
                <a:srgbClr val="073763"/>
              </a:solidFill>
            </a:endParaRPr>
          </a:p>
          <a:p>
            <a:pPr indent="0" lvl="0" marL="628650" rtl="0" algn="l">
              <a:spcBef>
                <a:spcPts val="0"/>
              </a:spcBef>
              <a:spcAft>
                <a:spcPts val="0"/>
              </a:spcAft>
              <a:buClr>
                <a:schemeClr val="dk1"/>
              </a:buClr>
              <a:buSzPts val="1100"/>
              <a:buFont typeface="Arial"/>
              <a:buNone/>
            </a:pPr>
            <a:r>
              <a:rPr lang="en-US" sz="2000">
                <a:solidFill>
                  <a:srgbClr val="073763"/>
                </a:solidFill>
              </a:rPr>
              <a:t>*b. 122.8 MHz.</a:t>
            </a:r>
            <a:endParaRPr sz="2000">
              <a:solidFill>
                <a:srgbClr val="073763"/>
              </a:solidFill>
            </a:endParaRPr>
          </a:p>
          <a:p>
            <a:pPr indent="0" lvl="0" marL="628650" rtl="0" algn="l">
              <a:spcBef>
                <a:spcPts val="0"/>
              </a:spcBef>
              <a:spcAft>
                <a:spcPts val="0"/>
              </a:spcAft>
              <a:buClr>
                <a:schemeClr val="dk1"/>
              </a:buClr>
              <a:buSzPts val="1100"/>
              <a:buFont typeface="Arial"/>
              <a:buNone/>
            </a:pPr>
            <a:r>
              <a:rPr lang="en-US" sz="2000">
                <a:solidFill>
                  <a:srgbClr val="073763"/>
                </a:solidFill>
              </a:rPr>
              <a:t>c. 123.6 MHz.</a:t>
            </a:r>
            <a:endParaRPr sz="2000">
              <a:solidFill>
                <a:srgbClr val="073763"/>
              </a:solidFill>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CTAF is a frequency designed for the purpose of carrying out airport advisory practices and/or position reporting at an uncontrolled airport (which may also occur during hours when a tower is closed). The CTAF may be a UNICOM, MULTICOM, FSS, or tower frequency and is identified in the appropriate aeronautical publications. A solid dot with the letter 'C' inside indicates the CTAF.</a:t>
            </a:r>
            <a:endParaRPr b="0" i="0" u="none" strike="noStrike">
              <a:solidFill>
                <a:srgbClr val="274E13"/>
              </a:solidFill>
              <a:latin typeface="Courier New"/>
              <a:ea typeface="Courier New"/>
              <a:cs typeface="Courier New"/>
              <a:sym typeface="Courier New"/>
            </a:endParaRPr>
          </a:p>
        </p:txBody>
      </p:sp>
      <p:pic>
        <p:nvPicPr>
          <p:cNvPr id="1793" name="Google Shape;1793;p269"/>
          <p:cNvPicPr preferRelativeResize="0"/>
          <p:nvPr/>
        </p:nvPicPr>
        <p:blipFill>
          <a:blip r:embed="rId3">
            <a:alphaModFix/>
          </a:blip>
          <a:stretch>
            <a:fillRect/>
          </a:stretch>
        </p:blipFill>
        <p:spPr>
          <a:xfrm>
            <a:off x="4741775" y="152400"/>
            <a:ext cx="4681660" cy="6553200"/>
          </a:xfrm>
          <a:prstGeom prst="rect">
            <a:avLst/>
          </a:prstGeom>
          <a:noFill/>
          <a:ln>
            <a:noFill/>
          </a:ln>
        </p:spPr>
      </p:pic>
    </p:spTree>
  </p:cSld>
  <p:clrMapOvr>
    <a:masterClrMapping/>
  </p:clrMapOvr>
</p:sld>
</file>

<file path=ppt/slides/slide2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7" name="Shape 1797"/>
        <p:cNvGrpSpPr/>
        <p:nvPr/>
      </p:nvGrpSpPr>
      <p:grpSpPr>
        <a:xfrm>
          <a:off x="0" y="0"/>
          <a:ext cx="0" cy="0"/>
          <a:chOff x="0" y="0"/>
          <a:chExt cx="0" cy="0"/>
        </a:xfrm>
      </p:grpSpPr>
      <p:sp>
        <p:nvSpPr>
          <p:cNvPr id="1798" name="Google Shape;1798;p27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23. (3613) When flying HAWK N666CB, the proper phraseology for initial contact with McAlester Flight Service is</a:t>
            </a:r>
            <a:endParaRPr/>
          </a:p>
        </p:txBody>
      </p:sp>
      <p:sp>
        <p:nvSpPr>
          <p:cNvPr id="1799" name="Google Shape;1799;p27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38175"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'MC ALESTER RADIO, HAWK SIX SIX SIX CHARLIE BRAVO, RECEIVING ARDMORE VORTAC, OVER.'</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'MC ALESTER STATION, HAWK SIX SIX SIX CEE BEE, RECEIVING ARDMORE VORTAC, OVER.'</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'MC ALESTER FLIGHT SERVICE STATION, HAWK NOVEMBER SIX CHARLIE BRAVO, RECEIVING ARDMORE VORTAC, OVER.'</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2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3" name="Shape 1803"/>
        <p:cNvGrpSpPr/>
        <p:nvPr/>
      </p:nvGrpSpPr>
      <p:grpSpPr>
        <a:xfrm>
          <a:off x="0" y="0"/>
          <a:ext cx="0" cy="0"/>
          <a:chOff x="0" y="0"/>
          <a:chExt cx="0" cy="0"/>
        </a:xfrm>
      </p:grpSpPr>
      <p:sp>
        <p:nvSpPr>
          <p:cNvPr id="1804" name="Google Shape;1804;p27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23. (3613) When flying HAWK N666CB, the proper phraseology for initial contact with McAlester Flight Service is</a:t>
            </a:r>
            <a:endParaRPr/>
          </a:p>
        </p:txBody>
      </p:sp>
      <p:sp>
        <p:nvSpPr>
          <p:cNvPr id="1805" name="Google Shape;1805;p27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'MC ALESTER RADIO, HAWK SIX SIX SIX CHARLIE BRAVO, RECEIVING ARDMORE VORTAC, OVER.'</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'MC ALESTER STATION, HAWK SIX SIX SIX CEE BEE, RECEIVING ARDMORE VORTAC, OVER.'</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'MC ALESTER FLIGHT SERVICE STATION, HAWK NOVEMBER SIX CHARLIE BRAVO, RECEIVING ARDMORE VORTAC, OVER.'</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The term 'initial radio contact,' or 'initial callup,' means the first radio call you make to a given facility, or the first call to a different controller or Flight Service specialist within a facility. Use the following format: 1. Name of facility being called; 2. Your full aircraft identification as filed in the flight plan; 3. Type of message to follow or your request if it is short, and 4. The word 'over,' if required. Example: 'New York Radio, Mooney Three One One Echo.' When the aircraft manufacturer's name or model is stated, the prefix 'N' is dropped. The first two characters of the call sign may be dropped only after ATC calls you by your last three letters/numbers.</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2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9" name="Shape 1809"/>
        <p:cNvGrpSpPr/>
        <p:nvPr/>
      </p:nvGrpSpPr>
      <p:grpSpPr>
        <a:xfrm>
          <a:off x="0" y="0"/>
          <a:ext cx="0" cy="0"/>
          <a:chOff x="0" y="0"/>
          <a:chExt cx="0" cy="0"/>
        </a:xfrm>
      </p:grpSpPr>
      <p:sp>
        <p:nvSpPr>
          <p:cNvPr id="1810" name="Google Shape;1810;p27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24. (3614) The correct method of stating 4,500 feet MSL to ATC is</a:t>
            </a:r>
            <a:endParaRPr/>
          </a:p>
        </p:txBody>
      </p:sp>
      <p:sp>
        <p:nvSpPr>
          <p:cNvPr id="1811" name="Google Shape;1811;p27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'FOUR THOUSAND FIVE HUNDRED.'</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'FOUR POINT FIVE.'</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'FORTY-FIVE HUNDRED FEET MSL.'</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3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13. (3126) What minimum pilot certification is required for operation within Class B airspace?</a:t>
            </a:r>
            <a:endParaRPr/>
          </a:p>
        </p:txBody>
      </p:sp>
      <p:sp>
        <p:nvSpPr>
          <p:cNvPr id="249" name="Google Shape;249;p39"/>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Commercial Pilot Certificate.</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Private Pilot Certificate or Student Pilot Certificate with appropriate logbook endorsements.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Private Pilot Certificate with an Instrument Rating.</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It is generally true that no person may operate a civil aircraft within Class B airspace unless the pilot-in-command holds at least a Private Pilot Certificate or is a student pilot that has the proper logbook endorsements. However, there are certain Class B airports which never permit students, even if they have the proper endorsements. Answer (A) is incorrect because Private pilots may operate in Class B airspace. Answer (C) is incorrect because only some airports restrict student pilots, and none require an Instrument Rating. </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2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5" name="Shape 1815"/>
        <p:cNvGrpSpPr/>
        <p:nvPr/>
      </p:nvGrpSpPr>
      <p:grpSpPr>
        <a:xfrm>
          <a:off x="0" y="0"/>
          <a:ext cx="0" cy="0"/>
          <a:chOff x="0" y="0"/>
          <a:chExt cx="0" cy="0"/>
        </a:xfrm>
      </p:grpSpPr>
      <p:sp>
        <p:nvSpPr>
          <p:cNvPr id="1816" name="Google Shape;1816;p27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24. (3614) The correct method of stating 4,500 feet MSL to ATC is</a:t>
            </a:r>
            <a:endParaRPr/>
          </a:p>
        </p:txBody>
      </p:sp>
      <p:sp>
        <p:nvSpPr>
          <p:cNvPr id="1817" name="Google Shape;1817;p27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'FOUR THOUSAND FIVE HUNDRED.'</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'FOUR POINT FIVE.'</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'FORTY-FIVE HUNDRED FEET MSL.'</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Up to but not including 18,000 feet MSL, state the separate digits of the thousands, plus the hundreds, if appropriate. Example: '4,500 -- four thousand, five hundred.'</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2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1" name="Shape 1821"/>
        <p:cNvGrpSpPr/>
        <p:nvPr/>
      </p:nvGrpSpPr>
      <p:grpSpPr>
        <a:xfrm>
          <a:off x="0" y="0"/>
          <a:ext cx="0" cy="0"/>
          <a:chOff x="0" y="0"/>
          <a:chExt cx="0" cy="0"/>
        </a:xfrm>
      </p:grpSpPr>
      <p:sp>
        <p:nvSpPr>
          <p:cNvPr id="1822" name="Google Shape;1822;p27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25. (3615) The correct method of stating 10,500 feet MSL to ATC is</a:t>
            </a:r>
            <a:endParaRPr/>
          </a:p>
        </p:txBody>
      </p:sp>
      <p:sp>
        <p:nvSpPr>
          <p:cNvPr id="1823" name="Google Shape;1823;p27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'TEN THOUSAND, FIVE HUNDRED FEET.'</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'TEN POINT FIVE.'</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'ONE ZERO THOUSAND, FIVE HUNDRED.'</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2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7" name="Shape 1827"/>
        <p:cNvGrpSpPr/>
        <p:nvPr/>
      </p:nvGrpSpPr>
      <p:grpSpPr>
        <a:xfrm>
          <a:off x="0" y="0"/>
          <a:ext cx="0" cy="0"/>
          <a:chOff x="0" y="0"/>
          <a:chExt cx="0" cy="0"/>
        </a:xfrm>
      </p:grpSpPr>
      <p:sp>
        <p:nvSpPr>
          <p:cNvPr id="1828" name="Google Shape;1828;p27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25. (3615) The correct method of stating 10,500 feet MSL to ATC is</a:t>
            </a:r>
            <a:endParaRPr/>
          </a:p>
        </p:txBody>
      </p:sp>
      <p:sp>
        <p:nvSpPr>
          <p:cNvPr id="1829" name="Google Shape;1829;p275"/>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'TEN THOUSAND, FIVE HUNDRED FEET.'</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'TEN POINT FIVE.'</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'ONE ZERO THOUSAND, FIVE HUNDRED.'</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Up to but not including 18,000 feet MSL, state the separate digits of the thousands, plus the hundreds, if appropriate. Example: '10,500 -- one zero thousand, five hundred.'</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2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3" name="Shape 1833"/>
        <p:cNvGrpSpPr/>
        <p:nvPr/>
      </p:nvGrpSpPr>
      <p:grpSpPr>
        <a:xfrm>
          <a:off x="0" y="0"/>
          <a:ext cx="0" cy="0"/>
          <a:chOff x="0" y="0"/>
          <a:chExt cx="0" cy="0"/>
        </a:xfrm>
      </p:grpSpPr>
      <p:sp>
        <p:nvSpPr>
          <p:cNvPr id="1834" name="Google Shape;1834;p276"/>
          <p:cNvSpPr txBox="1"/>
          <p:nvPr>
            <p:ph type="title"/>
          </p:nvPr>
        </p:nvSpPr>
        <p:spPr>
          <a:xfrm>
            <a:off x="448050" y="235250"/>
            <a:ext cx="4140900" cy="2930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26. (3630) (Refer to Figure 21.) On what frequency can a pilot receive Hazardous Inflight Weather Advisory Service (HIWAS) in the vicinity of area 1?</a:t>
            </a:r>
            <a:endParaRPr/>
          </a:p>
        </p:txBody>
      </p:sp>
      <p:sp>
        <p:nvSpPr>
          <p:cNvPr id="1835" name="Google Shape;1835;p276"/>
          <p:cNvSpPr txBox="1"/>
          <p:nvPr>
            <p:ph idx="1" type="body"/>
          </p:nvPr>
        </p:nvSpPr>
        <p:spPr>
          <a:xfrm>
            <a:off x="448050" y="3628675"/>
            <a:ext cx="4141200" cy="30255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117.1 MHz.</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118.0 MHz.</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122.0 MHz.</a:t>
            </a:r>
            <a:endParaRPr b="0" i="0" u="none" strike="noStrike">
              <a:solidFill>
                <a:srgbClr val="274E13"/>
              </a:solidFill>
              <a:latin typeface="Courier New"/>
              <a:ea typeface="Courier New"/>
              <a:cs typeface="Courier New"/>
              <a:sym typeface="Courier New"/>
            </a:endParaRPr>
          </a:p>
        </p:txBody>
      </p:sp>
      <p:pic>
        <p:nvPicPr>
          <p:cNvPr id="1836" name="Google Shape;1836;p276"/>
          <p:cNvPicPr preferRelativeResize="0"/>
          <p:nvPr/>
        </p:nvPicPr>
        <p:blipFill>
          <a:blip r:embed="rId3">
            <a:alphaModFix/>
          </a:blip>
          <a:stretch>
            <a:fillRect/>
          </a:stretch>
        </p:blipFill>
        <p:spPr>
          <a:xfrm>
            <a:off x="4741650" y="152400"/>
            <a:ext cx="4681660" cy="6553200"/>
          </a:xfrm>
          <a:prstGeom prst="rect">
            <a:avLst/>
          </a:prstGeom>
          <a:noFill/>
          <a:ln>
            <a:noFill/>
          </a:ln>
        </p:spPr>
      </p:pic>
    </p:spTree>
  </p:cSld>
  <p:clrMapOvr>
    <a:masterClrMapping/>
  </p:clrMapOvr>
</p:sld>
</file>

<file path=ppt/slides/slide2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0" name="Shape 1840"/>
        <p:cNvGrpSpPr/>
        <p:nvPr/>
      </p:nvGrpSpPr>
      <p:grpSpPr>
        <a:xfrm>
          <a:off x="0" y="0"/>
          <a:ext cx="0" cy="0"/>
          <a:chOff x="0" y="0"/>
          <a:chExt cx="0" cy="0"/>
        </a:xfrm>
      </p:grpSpPr>
      <p:sp>
        <p:nvSpPr>
          <p:cNvPr id="1841" name="Google Shape;1841;p277"/>
          <p:cNvSpPr txBox="1"/>
          <p:nvPr>
            <p:ph type="title"/>
          </p:nvPr>
        </p:nvSpPr>
        <p:spPr>
          <a:xfrm>
            <a:off x="448050" y="235250"/>
            <a:ext cx="4140900" cy="2930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26. (3630) (Refer to Figure 21.) On what frequency can a pilot receive Hazardous Inflight Weather Advisory Service (HIWAS) in the vicinity of area 1?</a:t>
            </a:r>
            <a:endParaRPr/>
          </a:p>
        </p:txBody>
      </p:sp>
      <p:sp>
        <p:nvSpPr>
          <p:cNvPr id="1842" name="Google Shape;1842;p277"/>
          <p:cNvSpPr txBox="1"/>
          <p:nvPr>
            <p:ph idx="1" type="body"/>
          </p:nvPr>
        </p:nvSpPr>
        <p:spPr>
          <a:xfrm>
            <a:off x="448050" y="3628675"/>
            <a:ext cx="4141200" cy="30255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117.1 MHz.</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118.0 MHz.</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122.0 MHz.</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The reversed-out H in the upper right corner indicates HIWAS on the VOR frequency.</a:t>
            </a:r>
            <a:endParaRPr b="0" i="0" u="none" strike="noStrike">
              <a:solidFill>
                <a:srgbClr val="274E13"/>
              </a:solidFill>
              <a:latin typeface="Courier New"/>
              <a:ea typeface="Courier New"/>
              <a:cs typeface="Courier New"/>
              <a:sym typeface="Courier New"/>
            </a:endParaRPr>
          </a:p>
        </p:txBody>
      </p:sp>
      <p:pic>
        <p:nvPicPr>
          <p:cNvPr id="1843" name="Google Shape;1843;p277"/>
          <p:cNvPicPr preferRelativeResize="0"/>
          <p:nvPr/>
        </p:nvPicPr>
        <p:blipFill>
          <a:blip r:embed="rId3">
            <a:alphaModFix/>
          </a:blip>
          <a:stretch>
            <a:fillRect/>
          </a:stretch>
        </p:blipFill>
        <p:spPr>
          <a:xfrm>
            <a:off x="4741650" y="152400"/>
            <a:ext cx="4681660" cy="6553200"/>
          </a:xfrm>
          <a:prstGeom prst="rect">
            <a:avLst/>
          </a:prstGeom>
          <a:noFill/>
          <a:ln>
            <a:noFill/>
          </a:ln>
        </p:spPr>
      </p:pic>
    </p:spTree>
  </p:cSld>
  <p:clrMapOvr>
    <a:masterClrMapping/>
  </p:clrMapOvr>
</p:sld>
</file>

<file path=ppt/slides/slide2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7" name="Shape 1847"/>
        <p:cNvGrpSpPr/>
        <p:nvPr/>
      </p:nvGrpSpPr>
      <p:grpSpPr>
        <a:xfrm>
          <a:off x="0" y="0"/>
          <a:ext cx="0" cy="0"/>
          <a:chOff x="0" y="0"/>
          <a:chExt cx="0" cy="0"/>
        </a:xfrm>
      </p:grpSpPr>
      <p:sp>
        <p:nvSpPr>
          <p:cNvPr id="1848" name="Google Shape;1848;p278"/>
          <p:cNvSpPr txBox="1"/>
          <p:nvPr>
            <p:ph type="title"/>
          </p:nvPr>
        </p:nvSpPr>
        <p:spPr>
          <a:xfrm>
            <a:off x="459900" y="342050"/>
            <a:ext cx="4069800" cy="26340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27. (3641) (Refer to Figure 25, area 2.) The control tower frequency for Addison Airport is</a:t>
            </a:r>
            <a:endParaRPr/>
          </a:p>
        </p:txBody>
      </p:sp>
      <p:sp>
        <p:nvSpPr>
          <p:cNvPr id="1849" name="Google Shape;1849;p278"/>
          <p:cNvSpPr txBox="1"/>
          <p:nvPr>
            <p:ph idx="1" type="body"/>
          </p:nvPr>
        </p:nvSpPr>
        <p:spPr>
          <a:xfrm>
            <a:off x="459900" y="3628675"/>
            <a:ext cx="4117200" cy="29187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122.95 MHz.</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126.0 MHz.</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133.4 MHz.</a:t>
            </a:r>
            <a:endParaRPr b="0" i="0" u="none" strike="noStrike">
              <a:solidFill>
                <a:srgbClr val="274E13"/>
              </a:solidFill>
              <a:latin typeface="Courier New"/>
              <a:ea typeface="Courier New"/>
              <a:cs typeface="Courier New"/>
              <a:sym typeface="Courier New"/>
            </a:endParaRPr>
          </a:p>
        </p:txBody>
      </p:sp>
      <p:pic>
        <p:nvPicPr>
          <p:cNvPr id="1850" name="Google Shape;1850;p278"/>
          <p:cNvPicPr preferRelativeResize="0"/>
          <p:nvPr/>
        </p:nvPicPr>
        <p:blipFill>
          <a:blip r:embed="rId3">
            <a:alphaModFix/>
          </a:blip>
          <a:stretch>
            <a:fillRect/>
          </a:stretch>
        </p:blipFill>
        <p:spPr>
          <a:xfrm>
            <a:off x="4729500" y="342050"/>
            <a:ext cx="7310100" cy="5799422"/>
          </a:xfrm>
          <a:prstGeom prst="rect">
            <a:avLst/>
          </a:prstGeom>
          <a:noFill/>
          <a:ln>
            <a:noFill/>
          </a:ln>
        </p:spPr>
      </p:pic>
    </p:spTree>
  </p:cSld>
  <p:clrMapOvr>
    <a:masterClrMapping/>
  </p:clrMapOvr>
</p:sld>
</file>

<file path=ppt/slides/slide2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4" name="Shape 1854"/>
        <p:cNvGrpSpPr/>
        <p:nvPr/>
      </p:nvGrpSpPr>
      <p:grpSpPr>
        <a:xfrm>
          <a:off x="0" y="0"/>
          <a:ext cx="0" cy="0"/>
          <a:chOff x="0" y="0"/>
          <a:chExt cx="0" cy="0"/>
        </a:xfrm>
      </p:grpSpPr>
      <p:sp>
        <p:nvSpPr>
          <p:cNvPr id="1855" name="Google Shape;1855;p279"/>
          <p:cNvSpPr txBox="1"/>
          <p:nvPr>
            <p:ph type="title"/>
          </p:nvPr>
        </p:nvSpPr>
        <p:spPr>
          <a:xfrm>
            <a:off x="459900" y="342050"/>
            <a:ext cx="4069800" cy="26340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27. (3641) (Refer to Figure 25, area 2.) The control tower frequency for Addison Airport is</a:t>
            </a:r>
            <a:endParaRPr/>
          </a:p>
        </p:txBody>
      </p:sp>
      <p:sp>
        <p:nvSpPr>
          <p:cNvPr id="1856" name="Google Shape;1856;p279"/>
          <p:cNvSpPr txBox="1"/>
          <p:nvPr>
            <p:ph idx="1" type="body"/>
          </p:nvPr>
        </p:nvSpPr>
        <p:spPr>
          <a:xfrm>
            <a:off x="459900" y="3628675"/>
            <a:ext cx="4117200" cy="29187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122.95 MHz.</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126.0 MHz.</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133.4 MHz.</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The correct answer is found in the explanatory box for Addison airport in area 2: 126.0 MHz.</a:t>
            </a:r>
            <a:endParaRPr b="0" i="0" u="none" strike="noStrike">
              <a:solidFill>
                <a:srgbClr val="274E13"/>
              </a:solidFill>
              <a:latin typeface="Courier New"/>
              <a:ea typeface="Courier New"/>
              <a:cs typeface="Courier New"/>
              <a:sym typeface="Courier New"/>
            </a:endParaRPr>
          </a:p>
        </p:txBody>
      </p:sp>
      <p:pic>
        <p:nvPicPr>
          <p:cNvPr id="1857" name="Google Shape;1857;p279"/>
          <p:cNvPicPr preferRelativeResize="0"/>
          <p:nvPr/>
        </p:nvPicPr>
        <p:blipFill>
          <a:blip r:embed="rId3">
            <a:alphaModFix/>
          </a:blip>
          <a:stretch>
            <a:fillRect/>
          </a:stretch>
        </p:blipFill>
        <p:spPr>
          <a:xfrm>
            <a:off x="4729500" y="342050"/>
            <a:ext cx="7310100" cy="5799422"/>
          </a:xfrm>
          <a:prstGeom prst="rect">
            <a:avLst/>
          </a:prstGeom>
          <a:noFill/>
          <a:ln>
            <a:noFill/>
          </a:ln>
        </p:spPr>
      </p:pic>
    </p:spTree>
  </p:cSld>
  <p:clrMapOvr>
    <a:masterClrMapping/>
  </p:clrMapOvr>
</p:sld>
</file>

<file path=ppt/slides/slide2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1" name="Shape 1861"/>
        <p:cNvGrpSpPr/>
        <p:nvPr/>
      </p:nvGrpSpPr>
      <p:grpSpPr>
        <a:xfrm>
          <a:off x="0" y="0"/>
          <a:ext cx="0" cy="0"/>
          <a:chOff x="0" y="0"/>
          <a:chExt cx="0" cy="0"/>
        </a:xfrm>
      </p:grpSpPr>
      <p:sp>
        <p:nvSpPr>
          <p:cNvPr id="1862" name="Google Shape;1862;p28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28. (3790) Select the UNICOM frequencies normally assigned to stations at landing areas used exclusively as heliports.</a:t>
            </a:r>
            <a:endParaRPr/>
          </a:p>
        </p:txBody>
      </p:sp>
      <p:sp>
        <p:nvSpPr>
          <p:cNvPr id="1863" name="Google Shape;1863;p28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122.75 and 123.65 MHz.</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123.0 and 122.95 MHz.</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123.05 and 123.075 MHz.</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2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7" name="Shape 1867"/>
        <p:cNvGrpSpPr/>
        <p:nvPr/>
      </p:nvGrpSpPr>
      <p:grpSpPr>
        <a:xfrm>
          <a:off x="0" y="0"/>
          <a:ext cx="0" cy="0"/>
          <a:chOff x="0" y="0"/>
          <a:chExt cx="0" cy="0"/>
        </a:xfrm>
      </p:grpSpPr>
      <p:sp>
        <p:nvSpPr>
          <p:cNvPr id="1868" name="Google Shape;1868;p28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28. (3790) Select the UNICOM frequencies normally assigned to stations at landing areas used exclusively as heliports.</a:t>
            </a:r>
            <a:endParaRPr/>
          </a:p>
        </p:txBody>
      </p:sp>
      <p:sp>
        <p:nvSpPr>
          <p:cNvPr id="1869" name="Google Shape;1869;p28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122.75 and 123.65 MHz.</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123.0 and 122.95 MHz.</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123.05 and 123.075 MHz.</a:t>
            </a:r>
            <a:endParaRPr b="0" i="0" u="none" strike="noStrike">
              <a:solidFill>
                <a:srgbClr val="073763"/>
              </a:solidFill>
              <a:latin typeface="Times New Roman"/>
              <a:ea typeface="Times New Roman"/>
              <a:cs typeface="Times New Roman"/>
              <a:sym typeface="Times New Roman"/>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Frequencies used solely for heliports are 123.050 and 123.075.</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2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3" name="Shape 1873"/>
        <p:cNvGrpSpPr/>
        <p:nvPr/>
      </p:nvGrpSpPr>
      <p:grpSpPr>
        <a:xfrm>
          <a:off x="0" y="0"/>
          <a:ext cx="0" cy="0"/>
          <a:chOff x="0" y="0"/>
          <a:chExt cx="0" cy="0"/>
        </a:xfrm>
      </p:grpSpPr>
      <p:sp>
        <p:nvSpPr>
          <p:cNvPr id="1874" name="Google Shape;1874;p28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29. (3791) Automatic Terminal Information Service (ATIS) is the continuous broadcast of recorded information concerning</a:t>
            </a:r>
            <a:endParaRPr/>
          </a:p>
        </p:txBody>
      </p:sp>
      <p:sp>
        <p:nvSpPr>
          <p:cNvPr id="1875" name="Google Shape;1875;p28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pilots of radar-identified aircraft whose aircraft is in dangerous proximity to terrain or to an obstruction.</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nonessential information to reduce frequency congestion.</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noncontrol information in selected high-activity terminal areas.</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4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14. (3127) What minimum pilot certification is required for operation within Class B airspace?</a:t>
            </a:r>
            <a:endParaRPr/>
          </a:p>
        </p:txBody>
      </p:sp>
      <p:sp>
        <p:nvSpPr>
          <p:cNvPr id="255" name="Google Shape;255;p4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Private Pilot Certificate or Student Pilot Certificate with appropriate logbook endorsements.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Recreational Pilot Certificate.</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Private Pilot Certificate with an Instrument Rating.</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2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9" name="Shape 1879"/>
        <p:cNvGrpSpPr/>
        <p:nvPr/>
      </p:nvGrpSpPr>
      <p:grpSpPr>
        <a:xfrm>
          <a:off x="0" y="0"/>
          <a:ext cx="0" cy="0"/>
          <a:chOff x="0" y="0"/>
          <a:chExt cx="0" cy="0"/>
        </a:xfrm>
      </p:grpSpPr>
      <p:sp>
        <p:nvSpPr>
          <p:cNvPr id="1880" name="Google Shape;1880;p28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29. (3791) Automatic Terminal Information Service (ATIS) is the continuous broadcast of recorded information concerning</a:t>
            </a:r>
            <a:endParaRPr/>
          </a:p>
        </p:txBody>
      </p:sp>
      <p:sp>
        <p:nvSpPr>
          <p:cNvPr id="1881" name="Google Shape;1881;p28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pilots of radar-identified aircraft whose aircraft is in dangerous proximity to terrain or to an obstruction.</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nonessential information to reduce frequency congestion.</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noncontrol information in selected high-activity terminal areas.</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ATIS is the continuous broadcast of recorded noncontrol information in selected high-activity terminal areas.</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2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5" name="Shape 1885"/>
        <p:cNvGrpSpPr/>
        <p:nvPr/>
      </p:nvGrpSpPr>
      <p:grpSpPr>
        <a:xfrm>
          <a:off x="0" y="0"/>
          <a:ext cx="0" cy="0"/>
          <a:chOff x="0" y="0"/>
          <a:chExt cx="0" cy="0"/>
        </a:xfrm>
      </p:grpSpPr>
      <p:sp>
        <p:nvSpPr>
          <p:cNvPr id="1886" name="Google Shape;1886;p28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fontScale="90000"/>
          </a:bodyPr>
          <a:lstStyle/>
          <a:p>
            <a:pPr indent="0" lvl="0" marL="0" marR="0" rtl="0" algn="l">
              <a:lnSpc>
                <a:spcPct val="100000"/>
              </a:lnSpc>
              <a:spcBef>
                <a:spcPts val="0"/>
              </a:spcBef>
              <a:spcAft>
                <a:spcPts val="1200"/>
              </a:spcAft>
              <a:buSzPct val="111111"/>
              <a:buNone/>
            </a:pPr>
            <a:r>
              <a:rPr b="0" i="0" lang="en-US" u="none" strike="noStrike">
                <a:latin typeface="Times New Roman"/>
                <a:ea typeface="Times New Roman"/>
                <a:cs typeface="Times New Roman"/>
                <a:sym typeface="Times New Roman"/>
              </a:rPr>
              <a:t>30. (3792) An ATC radar facility issues the following advisory to a pilot flying on a heading of 090°:</a:t>
            </a:r>
            <a:br>
              <a:rPr b="0" i="0" lang="en-US" u="none" strike="noStrike">
                <a:latin typeface="Times New Roman"/>
                <a:ea typeface="Times New Roman"/>
                <a:cs typeface="Times New Roman"/>
                <a:sym typeface="Times New Roman"/>
              </a:rPr>
            </a:br>
            <a:r>
              <a:rPr b="0" i="0" lang="en-US" u="none" strike="noStrike">
                <a:latin typeface="Times New Roman"/>
                <a:ea typeface="Times New Roman"/>
                <a:cs typeface="Times New Roman"/>
                <a:sym typeface="Times New Roman"/>
              </a:rPr>
              <a:t>'TRAFFIC THREE O'CLOCK, 2 MILES, WESTBOUND...'</a:t>
            </a:r>
            <a:br>
              <a:rPr b="0" i="0" lang="en-US" u="none" strike="noStrike">
                <a:latin typeface="Times New Roman"/>
                <a:ea typeface="Times New Roman"/>
                <a:cs typeface="Times New Roman"/>
                <a:sym typeface="Times New Roman"/>
              </a:rPr>
            </a:br>
            <a:r>
              <a:rPr b="0" i="0" lang="en-US" u="none" strike="noStrike">
                <a:latin typeface="Times New Roman"/>
                <a:ea typeface="Times New Roman"/>
                <a:cs typeface="Times New Roman"/>
                <a:sym typeface="Times New Roman"/>
              </a:rPr>
              <a:t>Where should the pilot look for this traffic?</a:t>
            </a:r>
            <a:endParaRPr/>
          </a:p>
        </p:txBody>
      </p:sp>
      <p:sp>
        <p:nvSpPr>
          <p:cNvPr id="1887" name="Google Shape;1887;p28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East.</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South.</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West.</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2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1" name="Shape 1891"/>
        <p:cNvGrpSpPr/>
        <p:nvPr/>
      </p:nvGrpSpPr>
      <p:grpSpPr>
        <a:xfrm>
          <a:off x="0" y="0"/>
          <a:ext cx="0" cy="0"/>
          <a:chOff x="0" y="0"/>
          <a:chExt cx="0" cy="0"/>
        </a:xfrm>
      </p:grpSpPr>
      <p:sp>
        <p:nvSpPr>
          <p:cNvPr id="1892" name="Google Shape;1892;p28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fontScale="90000"/>
          </a:bodyPr>
          <a:lstStyle/>
          <a:p>
            <a:pPr indent="0" lvl="0" marL="0" marR="0" rtl="0" algn="l">
              <a:lnSpc>
                <a:spcPct val="100000"/>
              </a:lnSpc>
              <a:spcBef>
                <a:spcPts val="0"/>
              </a:spcBef>
              <a:spcAft>
                <a:spcPts val="1200"/>
              </a:spcAft>
              <a:buSzPct val="111111"/>
              <a:buNone/>
            </a:pPr>
            <a:r>
              <a:rPr b="0" i="0" lang="en-US" u="none" strike="noStrike">
                <a:latin typeface="Times New Roman"/>
                <a:ea typeface="Times New Roman"/>
                <a:cs typeface="Times New Roman"/>
                <a:sym typeface="Times New Roman"/>
              </a:rPr>
              <a:t>30. (3792) An ATC radar facility issues the following advisory to a pilot flying on a heading of 090°:</a:t>
            </a:r>
            <a:br>
              <a:rPr b="0" i="0" lang="en-US" u="none" strike="noStrike">
                <a:latin typeface="Times New Roman"/>
                <a:ea typeface="Times New Roman"/>
                <a:cs typeface="Times New Roman"/>
                <a:sym typeface="Times New Roman"/>
              </a:rPr>
            </a:br>
            <a:r>
              <a:rPr b="0" i="0" lang="en-US" u="none" strike="noStrike">
                <a:latin typeface="Times New Roman"/>
                <a:ea typeface="Times New Roman"/>
                <a:cs typeface="Times New Roman"/>
                <a:sym typeface="Times New Roman"/>
              </a:rPr>
              <a:t>'TRAFFIC THREE O'CLOCK, 2 MILES, WESTBOUND...'</a:t>
            </a:r>
            <a:br>
              <a:rPr b="0" i="0" lang="en-US" u="none" strike="noStrike">
                <a:latin typeface="Times New Roman"/>
                <a:ea typeface="Times New Roman"/>
                <a:cs typeface="Times New Roman"/>
                <a:sym typeface="Times New Roman"/>
              </a:rPr>
            </a:br>
            <a:r>
              <a:rPr b="0" i="0" lang="en-US" u="none" strike="noStrike">
                <a:latin typeface="Times New Roman"/>
                <a:ea typeface="Times New Roman"/>
                <a:cs typeface="Times New Roman"/>
                <a:sym typeface="Times New Roman"/>
              </a:rPr>
              <a:t>Where should the pilot look for this traffic?</a:t>
            </a:r>
            <a:endParaRPr/>
          </a:p>
        </p:txBody>
      </p:sp>
      <p:sp>
        <p:nvSpPr>
          <p:cNvPr id="1893" name="Google Shape;1893;p285"/>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East.</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South.</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West.</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Traffic information will be given in azimuth from the aircraft in terms of the 12-hour clock. Thus, each hour would constitute an angle of 30°. Picture a clock in your lap; three o'clock is to your right, nine o'clock is to your left, twelve o'clock is straight ahead, and six o'clock is behind you. If an aircraft is proceeding on a heading of 090° (east), traffic located at the three o'clock position would be 90° right of the nose, south of the aircraft.</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2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7" name="Shape 1897"/>
        <p:cNvGrpSpPr/>
        <p:nvPr/>
      </p:nvGrpSpPr>
      <p:grpSpPr>
        <a:xfrm>
          <a:off x="0" y="0"/>
          <a:ext cx="0" cy="0"/>
          <a:chOff x="0" y="0"/>
          <a:chExt cx="0" cy="0"/>
        </a:xfrm>
      </p:grpSpPr>
      <p:sp>
        <p:nvSpPr>
          <p:cNvPr id="1898" name="Google Shape;1898;p28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31. (3792.1) When an air traffic controller issues radar traffic information in relation to the 12-hour clock, the reference the controller uses is the aircraft`s</a:t>
            </a:r>
            <a:endParaRPr/>
          </a:p>
        </p:txBody>
      </p:sp>
      <p:sp>
        <p:nvSpPr>
          <p:cNvPr id="1899" name="Google Shape;1899;p28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true course.</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ground track.</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magnetic heading.</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2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3" name="Shape 1903"/>
        <p:cNvGrpSpPr/>
        <p:nvPr/>
      </p:nvGrpSpPr>
      <p:grpSpPr>
        <a:xfrm>
          <a:off x="0" y="0"/>
          <a:ext cx="0" cy="0"/>
          <a:chOff x="0" y="0"/>
          <a:chExt cx="0" cy="0"/>
        </a:xfrm>
      </p:grpSpPr>
      <p:sp>
        <p:nvSpPr>
          <p:cNvPr id="1904" name="Google Shape;1904;p28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31. (3792.1) When an air traffic controller issues radar traffic information in relation to the 12-hour clock, the reference the controller uses is the aircraft`s</a:t>
            </a:r>
            <a:endParaRPr/>
          </a:p>
        </p:txBody>
      </p:sp>
      <p:sp>
        <p:nvSpPr>
          <p:cNvPr id="1905" name="Google Shape;1905;p28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true course.</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ground track.</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magnetic heading.</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Azimuth information given by ATC is based on the ground track of an aircraft as it is observed. The pilot must apply a correction to the reported azimuth using a drift-correction angle in order to maintain the track.</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2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9" name="Shape 1909"/>
        <p:cNvGrpSpPr/>
        <p:nvPr/>
      </p:nvGrpSpPr>
      <p:grpSpPr>
        <a:xfrm>
          <a:off x="0" y="0"/>
          <a:ext cx="0" cy="0"/>
          <a:chOff x="0" y="0"/>
          <a:chExt cx="0" cy="0"/>
        </a:xfrm>
      </p:grpSpPr>
      <p:sp>
        <p:nvSpPr>
          <p:cNvPr id="1910" name="Google Shape;1910;p28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fontScale="90000"/>
          </a:bodyPr>
          <a:lstStyle/>
          <a:p>
            <a:pPr indent="0" lvl="0" marL="0" marR="0" rtl="0" algn="l">
              <a:lnSpc>
                <a:spcPct val="100000"/>
              </a:lnSpc>
              <a:spcBef>
                <a:spcPts val="0"/>
              </a:spcBef>
              <a:spcAft>
                <a:spcPts val="1200"/>
              </a:spcAft>
              <a:buSzPct val="111111"/>
              <a:buNone/>
            </a:pPr>
            <a:r>
              <a:rPr b="0" i="0" lang="en-US" u="none" strike="noStrike">
                <a:latin typeface="Times New Roman"/>
                <a:ea typeface="Times New Roman"/>
                <a:cs typeface="Times New Roman"/>
                <a:sym typeface="Times New Roman"/>
              </a:rPr>
              <a:t>32. (3793) An ATC radar facility issues the following advisory to a pilot flying on a heading of 360°:</a:t>
            </a:r>
            <a:br>
              <a:rPr b="0" i="0" lang="en-US" u="none" strike="noStrike">
                <a:latin typeface="Times New Roman"/>
                <a:ea typeface="Times New Roman"/>
                <a:cs typeface="Times New Roman"/>
                <a:sym typeface="Times New Roman"/>
              </a:rPr>
            </a:br>
            <a:r>
              <a:rPr b="0" i="0" lang="en-US" u="none" strike="noStrike">
                <a:latin typeface="Times New Roman"/>
                <a:ea typeface="Times New Roman"/>
                <a:cs typeface="Times New Roman"/>
                <a:sym typeface="Times New Roman"/>
              </a:rPr>
              <a:t>'TRAFFIC TEN O'CLOCK, 2 MILES, SOUTHBOUND...'</a:t>
            </a:r>
            <a:br>
              <a:rPr b="0" i="0" lang="en-US" u="none" strike="noStrike">
                <a:latin typeface="Times New Roman"/>
                <a:ea typeface="Times New Roman"/>
                <a:cs typeface="Times New Roman"/>
                <a:sym typeface="Times New Roman"/>
              </a:rPr>
            </a:br>
            <a:r>
              <a:rPr b="0" i="0" lang="en-US" u="none" strike="noStrike">
                <a:latin typeface="Times New Roman"/>
                <a:ea typeface="Times New Roman"/>
                <a:cs typeface="Times New Roman"/>
                <a:sym typeface="Times New Roman"/>
              </a:rPr>
              <a:t>Where should the pilot look for this traffic?</a:t>
            </a:r>
            <a:endParaRPr/>
          </a:p>
        </p:txBody>
      </p:sp>
      <p:sp>
        <p:nvSpPr>
          <p:cNvPr id="1911" name="Google Shape;1911;p28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Northwest.</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Northeast.</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Southwest.</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2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5" name="Shape 1915"/>
        <p:cNvGrpSpPr/>
        <p:nvPr/>
      </p:nvGrpSpPr>
      <p:grpSpPr>
        <a:xfrm>
          <a:off x="0" y="0"/>
          <a:ext cx="0" cy="0"/>
          <a:chOff x="0" y="0"/>
          <a:chExt cx="0" cy="0"/>
        </a:xfrm>
      </p:grpSpPr>
      <p:sp>
        <p:nvSpPr>
          <p:cNvPr id="1916" name="Google Shape;1916;p28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fontScale="90000"/>
          </a:bodyPr>
          <a:lstStyle/>
          <a:p>
            <a:pPr indent="0" lvl="0" marL="0" marR="0" rtl="0" algn="l">
              <a:lnSpc>
                <a:spcPct val="100000"/>
              </a:lnSpc>
              <a:spcBef>
                <a:spcPts val="0"/>
              </a:spcBef>
              <a:spcAft>
                <a:spcPts val="1200"/>
              </a:spcAft>
              <a:buSzPct val="111111"/>
              <a:buNone/>
            </a:pPr>
            <a:r>
              <a:rPr b="0" i="0" lang="en-US" u="none" strike="noStrike">
                <a:latin typeface="Times New Roman"/>
                <a:ea typeface="Times New Roman"/>
                <a:cs typeface="Times New Roman"/>
                <a:sym typeface="Times New Roman"/>
              </a:rPr>
              <a:t>32. (3793) An ATC radar facility issues the following advisory to a pilot flying on a heading of 360°:</a:t>
            </a:r>
            <a:br>
              <a:rPr b="0" i="0" lang="en-US" u="none" strike="noStrike">
                <a:latin typeface="Times New Roman"/>
                <a:ea typeface="Times New Roman"/>
                <a:cs typeface="Times New Roman"/>
                <a:sym typeface="Times New Roman"/>
              </a:rPr>
            </a:br>
            <a:r>
              <a:rPr b="0" i="0" lang="en-US" u="none" strike="noStrike">
                <a:latin typeface="Times New Roman"/>
                <a:ea typeface="Times New Roman"/>
                <a:cs typeface="Times New Roman"/>
                <a:sym typeface="Times New Roman"/>
              </a:rPr>
              <a:t>'TRAFFIC TEN O'CLOCK, 2 MILES, SOUTHBOUND...'</a:t>
            </a:r>
            <a:br>
              <a:rPr b="0" i="0" lang="en-US" u="none" strike="noStrike">
                <a:latin typeface="Times New Roman"/>
                <a:ea typeface="Times New Roman"/>
                <a:cs typeface="Times New Roman"/>
                <a:sym typeface="Times New Roman"/>
              </a:rPr>
            </a:br>
            <a:r>
              <a:rPr b="0" i="0" lang="en-US" u="none" strike="noStrike">
                <a:latin typeface="Times New Roman"/>
                <a:ea typeface="Times New Roman"/>
                <a:cs typeface="Times New Roman"/>
                <a:sym typeface="Times New Roman"/>
              </a:rPr>
              <a:t>Where should the pilot look for this traffic?</a:t>
            </a:r>
            <a:endParaRPr/>
          </a:p>
        </p:txBody>
      </p:sp>
      <p:sp>
        <p:nvSpPr>
          <p:cNvPr id="1917" name="Google Shape;1917;p289"/>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Northwest.</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Northeast.</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Southwest.</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If an aircraft is proceeding on a heading of 360° (north), traffic located at the ten o'clock position would be 60° (left) of the nose, or to the northwest.</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2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1" name="Shape 1921"/>
        <p:cNvGrpSpPr/>
        <p:nvPr/>
      </p:nvGrpSpPr>
      <p:grpSpPr>
        <a:xfrm>
          <a:off x="0" y="0"/>
          <a:ext cx="0" cy="0"/>
          <a:chOff x="0" y="0"/>
          <a:chExt cx="0" cy="0"/>
        </a:xfrm>
      </p:grpSpPr>
      <p:sp>
        <p:nvSpPr>
          <p:cNvPr id="1922" name="Google Shape;1922;p29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fontScale="90000"/>
          </a:bodyPr>
          <a:lstStyle/>
          <a:p>
            <a:pPr indent="0" lvl="0" marL="0" marR="0" rtl="0" algn="l">
              <a:lnSpc>
                <a:spcPct val="100000"/>
              </a:lnSpc>
              <a:spcBef>
                <a:spcPts val="0"/>
              </a:spcBef>
              <a:spcAft>
                <a:spcPts val="1200"/>
              </a:spcAft>
              <a:buSzPct val="111111"/>
              <a:buNone/>
            </a:pPr>
            <a:r>
              <a:rPr b="0" i="0" lang="en-US" u="none" strike="noStrike">
                <a:latin typeface="Times New Roman"/>
                <a:ea typeface="Times New Roman"/>
                <a:cs typeface="Times New Roman"/>
                <a:sym typeface="Times New Roman"/>
              </a:rPr>
              <a:t>33. (3794) An ATC radar facility issues the following advisory to a pilot during a local flight:</a:t>
            </a:r>
            <a:br>
              <a:rPr b="0" i="0" lang="en-US" u="none" strike="noStrike">
                <a:latin typeface="Times New Roman"/>
                <a:ea typeface="Times New Roman"/>
                <a:cs typeface="Times New Roman"/>
                <a:sym typeface="Times New Roman"/>
              </a:rPr>
            </a:br>
            <a:r>
              <a:rPr b="0" i="0" lang="en-US" u="none" strike="noStrike">
                <a:latin typeface="Times New Roman"/>
                <a:ea typeface="Times New Roman"/>
                <a:cs typeface="Times New Roman"/>
                <a:sym typeface="Times New Roman"/>
              </a:rPr>
              <a:t>'TRAFFIC TWO O'CLOCK, 5 MILES, NORTHBOUND...'</a:t>
            </a:r>
            <a:br>
              <a:rPr b="0" i="0" lang="en-US" u="none" strike="noStrike">
                <a:latin typeface="Times New Roman"/>
                <a:ea typeface="Times New Roman"/>
                <a:cs typeface="Times New Roman"/>
                <a:sym typeface="Times New Roman"/>
              </a:rPr>
            </a:br>
            <a:r>
              <a:rPr b="0" i="0" lang="en-US" u="none" strike="noStrike">
                <a:latin typeface="Times New Roman"/>
                <a:ea typeface="Times New Roman"/>
                <a:cs typeface="Times New Roman"/>
                <a:sym typeface="Times New Roman"/>
              </a:rPr>
              <a:t>Where should the pilot look for this traffic?</a:t>
            </a:r>
            <a:endParaRPr/>
          </a:p>
        </p:txBody>
      </p:sp>
      <p:sp>
        <p:nvSpPr>
          <p:cNvPr id="1923" name="Google Shape;1923;p29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Between directly ahead and 90° to the left.</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Between directly behind and 90° to the right.</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Between directly ahead and 90° to the right.</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2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7" name="Shape 1927"/>
        <p:cNvGrpSpPr/>
        <p:nvPr/>
      </p:nvGrpSpPr>
      <p:grpSpPr>
        <a:xfrm>
          <a:off x="0" y="0"/>
          <a:ext cx="0" cy="0"/>
          <a:chOff x="0" y="0"/>
          <a:chExt cx="0" cy="0"/>
        </a:xfrm>
      </p:grpSpPr>
      <p:sp>
        <p:nvSpPr>
          <p:cNvPr id="1928" name="Google Shape;1928;p29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fontScale="90000"/>
          </a:bodyPr>
          <a:lstStyle/>
          <a:p>
            <a:pPr indent="0" lvl="0" marL="0" marR="0" rtl="0" algn="l">
              <a:lnSpc>
                <a:spcPct val="100000"/>
              </a:lnSpc>
              <a:spcBef>
                <a:spcPts val="0"/>
              </a:spcBef>
              <a:spcAft>
                <a:spcPts val="1200"/>
              </a:spcAft>
              <a:buSzPct val="111111"/>
              <a:buNone/>
            </a:pPr>
            <a:r>
              <a:rPr b="0" i="0" lang="en-US" u="none" strike="noStrike">
                <a:latin typeface="Times New Roman"/>
                <a:ea typeface="Times New Roman"/>
                <a:cs typeface="Times New Roman"/>
                <a:sym typeface="Times New Roman"/>
              </a:rPr>
              <a:t>33. (3794) An ATC radar facility issues the following advisory to a pilot during a local flight:</a:t>
            </a:r>
            <a:br>
              <a:rPr b="0" i="0" lang="en-US" u="none" strike="noStrike">
                <a:latin typeface="Times New Roman"/>
                <a:ea typeface="Times New Roman"/>
                <a:cs typeface="Times New Roman"/>
                <a:sym typeface="Times New Roman"/>
              </a:rPr>
            </a:br>
            <a:r>
              <a:rPr b="0" i="0" lang="en-US" u="none" strike="noStrike">
                <a:latin typeface="Times New Roman"/>
                <a:ea typeface="Times New Roman"/>
                <a:cs typeface="Times New Roman"/>
                <a:sym typeface="Times New Roman"/>
              </a:rPr>
              <a:t>'TRAFFIC TWO O'CLOCK, 5 MILES, NORTHBOUND...'</a:t>
            </a:r>
            <a:br>
              <a:rPr b="0" i="0" lang="en-US" u="none" strike="noStrike">
                <a:latin typeface="Times New Roman"/>
                <a:ea typeface="Times New Roman"/>
                <a:cs typeface="Times New Roman"/>
                <a:sym typeface="Times New Roman"/>
              </a:rPr>
            </a:br>
            <a:r>
              <a:rPr b="0" i="0" lang="en-US" u="none" strike="noStrike">
                <a:latin typeface="Times New Roman"/>
                <a:ea typeface="Times New Roman"/>
                <a:cs typeface="Times New Roman"/>
                <a:sym typeface="Times New Roman"/>
              </a:rPr>
              <a:t>Where should the pilot look for this traffic?</a:t>
            </a:r>
            <a:endParaRPr/>
          </a:p>
        </p:txBody>
      </p:sp>
      <p:sp>
        <p:nvSpPr>
          <p:cNvPr id="1929" name="Google Shape;1929;p29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Between directly ahead and 90° to the left.</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Between directly behind and 90° to the right.</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Between directly ahead and 90° to the right.</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Traffic information issued to the pilot as 'two o'clock' would mean approximately 60° right.</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2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3" name="Shape 1933"/>
        <p:cNvGrpSpPr/>
        <p:nvPr/>
      </p:nvGrpSpPr>
      <p:grpSpPr>
        <a:xfrm>
          <a:off x="0" y="0"/>
          <a:ext cx="0" cy="0"/>
          <a:chOff x="0" y="0"/>
          <a:chExt cx="0" cy="0"/>
        </a:xfrm>
      </p:grpSpPr>
      <p:sp>
        <p:nvSpPr>
          <p:cNvPr id="1934" name="Google Shape;1934;p29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fontScale="90000"/>
          </a:bodyPr>
          <a:lstStyle/>
          <a:p>
            <a:pPr indent="0" lvl="0" marL="0" marR="0" rtl="0" algn="l">
              <a:lnSpc>
                <a:spcPct val="100000"/>
              </a:lnSpc>
              <a:spcBef>
                <a:spcPts val="0"/>
              </a:spcBef>
              <a:spcAft>
                <a:spcPts val="1200"/>
              </a:spcAft>
              <a:buSzPct val="111111"/>
              <a:buNone/>
            </a:pPr>
            <a:r>
              <a:rPr b="0" i="0" lang="en-US" u="none" strike="noStrike">
                <a:latin typeface="Times New Roman"/>
                <a:ea typeface="Times New Roman"/>
                <a:cs typeface="Times New Roman"/>
                <a:sym typeface="Times New Roman"/>
              </a:rPr>
              <a:t>34. (3795) An ATC radar facility issues the following advisory to a pilot flying north in a calm wind:</a:t>
            </a:r>
            <a:br>
              <a:rPr b="0" i="0" lang="en-US" u="none" strike="noStrike">
                <a:latin typeface="Times New Roman"/>
                <a:ea typeface="Times New Roman"/>
                <a:cs typeface="Times New Roman"/>
                <a:sym typeface="Times New Roman"/>
              </a:rPr>
            </a:br>
            <a:r>
              <a:rPr b="0" i="0" lang="en-US" u="none" strike="noStrike">
                <a:latin typeface="Times New Roman"/>
                <a:ea typeface="Times New Roman"/>
                <a:cs typeface="Times New Roman"/>
                <a:sym typeface="Times New Roman"/>
              </a:rPr>
              <a:t>'TRAFFIC NINE O'CLOCK, 2 MILES, SOUTHBOUND...'</a:t>
            </a:r>
            <a:br>
              <a:rPr b="0" i="0" lang="en-US" u="none" strike="noStrike">
                <a:latin typeface="Times New Roman"/>
                <a:ea typeface="Times New Roman"/>
                <a:cs typeface="Times New Roman"/>
                <a:sym typeface="Times New Roman"/>
              </a:rPr>
            </a:br>
            <a:r>
              <a:rPr b="0" i="0" lang="en-US" u="none" strike="noStrike">
                <a:latin typeface="Times New Roman"/>
                <a:ea typeface="Times New Roman"/>
                <a:cs typeface="Times New Roman"/>
                <a:sym typeface="Times New Roman"/>
              </a:rPr>
              <a:t>Where should the pilot look for this traffic?</a:t>
            </a:r>
            <a:endParaRPr/>
          </a:p>
        </p:txBody>
      </p:sp>
      <p:sp>
        <p:nvSpPr>
          <p:cNvPr id="1935" name="Google Shape;1935;p29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South.</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North.</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West.</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4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14. (3127) What minimum pilot certification is required for operation within Class B airspace?</a:t>
            </a:r>
            <a:endParaRPr/>
          </a:p>
        </p:txBody>
      </p:sp>
      <p:sp>
        <p:nvSpPr>
          <p:cNvPr id="261" name="Google Shape;261;p4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Private Pilot Certificate or Student Pilot Certificate with appropriate logbook endorsements.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Recreational Pilot Certificate.</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Private Pilot Certificate with an Instrument Rating.</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It is generally true that no person may operate a civil aircraft within Class B airspace unless the pilot-in-command holds at least a Private Pilot Certificate or a student pilot has the proper logbook endorsements. However, there are some Class B airports which never permit students, even if they have the proper endorsements. Answer (B) is incorrect because the PIC must hold at least a Private Pilot Certificate. Answer (C) is incorrect because an Instrument Rating is not required to operate within Class B airspace. </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2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9" name="Shape 1939"/>
        <p:cNvGrpSpPr/>
        <p:nvPr/>
      </p:nvGrpSpPr>
      <p:grpSpPr>
        <a:xfrm>
          <a:off x="0" y="0"/>
          <a:ext cx="0" cy="0"/>
          <a:chOff x="0" y="0"/>
          <a:chExt cx="0" cy="0"/>
        </a:xfrm>
      </p:grpSpPr>
      <p:sp>
        <p:nvSpPr>
          <p:cNvPr id="1940" name="Google Shape;1940;p29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fontScale="90000"/>
          </a:bodyPr>
          <a:lstStyle/>
          <a:p>
            <a:pPr indent="0" lvl="0" marL="0" marR="0" rtl="0" algn="l">
              <a:lnSpc>
                <a:spcPct val="100000"/>
              </a:lnSpc>
              <a:spcBef>
                <a:spcPts val="0"/>
              </a:spcBef>
              <a:spcAft>
                <a:spcPts val="1200"/>
              </a:spcAft>
              <a:buSzPct val="111111"/>
              <a:buNone/>
            </a:pPr>
            <a:r>
              <a:rPr b="0" i="0" lang="en-US" u="none" strike="noStrike">
                <a:latin typeface="Times New Roman"/>
                <a:ea typeface="Times New Roman"/>
                <a:cs typeface="Times New Roman"/>
                <a:sym typeface="Times New Roman"/>
              </a:rPr>
              <a:t>34. (3795) An ATC radar facility issues the following advisory to a pilot flying north in a calm wind:</a:t>
            </a:r>
            <a:br>
              <a:rPr b="0" i="0" lang="en-US" u="none" strike="noStrike">
                <a:latin typeface="Times New Roman"/>
                <a:ea typeface="Times New Roman"/>
                <a:cs typeface="Times New Roman"/>
                <a:sym typeface="Times New Roman"/>
              </a:rPr>
            </a:br>
            <a:r>
              <a:rPr b="0" i="0" lang="en-US" u="none" strike="noStrike">
                <a:latin typeface="Times New Roman"/>
                <a:ea typeface="Times New Roman"/>
                <a:cs typeface="Times New Roman"/>
                <a:sym typeface="Times New Roman"/>
              </a:rPr>
              <a:t>'TRAFFIC NINE O'CLOCK, 2 MILES, SOUTHBOUND...'</a:t>
            </a:r>
            <a:br>
              <a:rPr b="0" i="0" lang="en-US" u="none" strike="noStrike">
                <a:latin typeface="Times New Roman"/>
                <a:ea typeface="Times New Roman"/>
                <a:cs typeface="Times New Roman"/>
                <a:sym typeface="Times New Roman"/>
              </a:rPr>
            </a:br>
            <a:r>
              <a:rPr b="0" i="0" lang="en-US" u="none" strike="noStrike">
                <a:latin typeface="Times New Roman"/>
                <a:ea typeface="Times New Roman"/>
                <a:cs typeface="Times New Roman"/>
                <a:sym typeface="Times New Roman"/>
              </a:rPr>
              <a:t>Where should the pilot look for this traffic?</a:t>
            </a:r>
            <a:endParaRPr/>
          </a:p>
        </p:txBody>
      </p:sp>
      <p:sp>
        <p:nvSpPr>
          <p:cNvPr id="1941" name="Google Shape;1941;p29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South.</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North.</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West.</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An aircraft flying north in calm wind would be heading 360°. When advised of traffic at the nine o'clock position, the pilot should look 90° left of the nose, to the west.</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2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5" name="Shape 1945"/>
        <p:cNvGrpSpPr/>
        <p:nvPr/>
      </p:nvGrpSpPr>
      <p:grpSpPr>
        <a:xfrm>
          <a:off x="0" y="0"/>
          <a:ext cx="0" cy="0"/>
          <a:chOff x="0" y="0"/>
          <a:chExt cx="0" cy="0"/>
        </a:xfrm>
      </p:grpSpPr>
      <p:sp>
        <p:nvSpPr>
          <p:cNvPr id="1946" name="Google Shape;1946;p29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35. (3796) Basic radar service in the terminal radar program is best described as</a:t>
            </a:r>
            <a:endParaRPr/>
          </a:p>
        </p:txBody>
      </p:sp>
      <p:sp>
        <p:nvSpPr>
          <p:cNvPr id="1947" name="Google Shape;1947;p29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safety alerts, traffic advisories and limited vectoring to VFR aircraft.</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mandatory radar service provided by the Automated Radar Terminal System (ARTS) program.</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wind shear warning at participating airports.</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2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1" name="Shape 1951"/>
        <p:cNvGrpSpPr/>
        <p:nvPr/>
      </p:nvGrpSpPr>
      <p:grpSpPr>
        <a:xfrm>
          <a:off x="0" y="0"/>
          <a:ext cx="0" cy="0"/>
          <a:chOff x="0" y="0"/>
          <a:chExt cx="0" cy="0"/>
        </a:xfrm>
      </p:grpSpPr>
      <p:sp>
        <p:nvSpPr>
          <p:cNvPr id="1952" name="Google Shape;1952;p29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35. (3796) Basic radar service in the terminal radar program is best described as</a:t>
            </a:r>
            <a:endParaRPr/>
          </a:p>
        </p:txBody>
      </p:sp>
      <p:sp>
        <p:nvSpPr>
          <p:cNvPr id="1953" name="Google Shape;1953;p295"/>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safety alerts, traffic advisories and limited vectoring to VFR aircraft.</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mandatory radar service provided by the Automated Radar Terminal System (ARTS) program.</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wind shear warning at participating airports.</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In addition to the use of radar for the control of IFR aircraft, all commissioned radar facilities provide traffic advisories and limited vectoring (on a workload-permitting basis) to VFR aircraft. Radar facilities are not responsible for weather information and the service is not mandatory.</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2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7" name="Shape 1957"/>
        <p:cNvGrpSpPr/>
        <p:nvPr/>
      </p:nvGrpSpPr>
      <p:grpSpPr>
        <a:xfrm>
          <a:off x="0" y="0"/>
          <a:ext cx="0" cy="0"/>
          <a:chOff x="0" y="0"/>
          <a:chExt cx="0" cy="0"/>
        </a:xfrm>
      </p:grpSpPr>
      <p:sp>
        <p:nvSpPr>
          <p:cNvPr id="1958" name="Google Shape;1958;p29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36. (3797) From whom should a departing VFR aircraft request radar traffic information during ground operations?</a:t>
            </a:r>
            <a:endParaRPr/>
          </a:p>
        </p:txBody>
      </p:sp>
      <p:sp>
        <p:nvSpPr>
          <p:cNvPr id="1959" name="Google Shape;1959;p29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Clearance delivery.</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Tower, just before takeoff.</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Ground control, on initial contact.</a:t>
            </a:r>
            <a:endParaRPr/>
          </a:p>
        </p:txBody>
      </p:sp>
    </p:spTree>
  </p:cSld>
  <p:clrMapOvr>
    <a:masterClrMapping/>
  </p:clrMapOvr>
</p:sld>
</file>

<file path=ppt/slides/slide2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3" name="Shape 1963"/>
        <p:cNvGrpSpPr/>
        <p:nvPr/>
      </p:nvGrpSpPr>
      <p:grpSpPr>
        <a:xfrm>
          <a:off x="0" y="0"/>
          <a:ext cx="0" cy="0"/>
          <a:chOff x="0" y="0"/>
          <a:chExt cx="0" cy="0"/>
        </a:xfrm>
      </p:grpSpPr>
      <p:sp>
        <p:nvSpPr>
          <p:cNvPr id="1964" name="Google Shape;1964;p29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36. (3797) From whom should a departing VFR aircraft request radar traffic information during ground operations?</a:t>
            </a:r>
            <a:endParaRPr/>
          </a:p>
        </p:txBody>
      </p:sp>
      <p:sp>
        <p:nvSpPr>
          <p:cNvPr id="1965" name="Google Shape;1965;p29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Clearance delivery.</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Tower, just before takeoff.</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Ground control, on initial contact.</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Pilots of departing VFR aircraft are encouraged to request radar traffic information by notifying ground control on initial contact with their request and proposed direction of flight.</a:t>
            </a:r>
            <a:endParaRPr/>
          </a:p>
        </p:txBody>
      </p:sp>
    </p:spTree>
  </p:cSld>
  <p:clrMapOvr>
    <a:masterClrMapping/>
  </p:clrMapOvr>
</p:sld>
</file>

<file path=ppt/slides/slide2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9" name="Shape 1969"/>
        <p:cNvGrpSpPr/>
        <p:nvPr/>
      </p:nvGrpSpPr>
      <p:grpSpPr>
        <a:xfrm>
          <a:off x="0" y="0"/>
          <a:ext cx="0" cy="0"/>
          <a:chOff x="0" y="0"/>
          <a:chExt cx="0" cy="0"/>
        </a:xfrm>
      </p:grpSpPr>
      <p:sp>
        <p:nvSpPr>
          <p:cNvPr id="1970" name="Google Shape;1970;p29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37. (3798) TRSA Service in the terminal radar program provides</a:t>
            </a:r>
            <a:endParaRPr/>
          </a:p>
        </p:txBody>
      </p:sp>
      <p:sp>
        <p:nvSpPr>
          <p:cNvPr id="1971" name="Google Shape;1971;p29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IFR separation (1,000 feet vertical and 3 miles lateral) between all aircraft.</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warning to pilots when their aircraft are in unsafe proximity to terrain, obstructions, or other aircraft.</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sequencing and separation for participating VFR aircraft.</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2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5" name="Shape 1975"/>
        <p:cNvGrpSpPr/>
        <p:nvPr/>
      </p:nvGrpSpPr>
      <p:grpSpPr>
        <a:xfrm>
          <a:off x="0" y="0"/>
          <a:ext cx="0" cy="0"/>
          <a:chOff x="0" y="0"/>
          <a:chExt cx="0" cy="0"/>
        </a:xfrm>
      </p:grpSpPr>
      <p:sp>
        <p:nvSpPr>
          <p:cNvPr id="1976" name="Google Shape;1976;p29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37. (3798) TRSA Service in the terminal radar program provides</a:t>
            </a:r>
            <a:endParaRPr/>
          </a:p>
        </p:txBody>
      </p:sp>
      <p:sp>
        <p:nvSpPr>
          <p:cNvPr id="1977" name="Google Shape;1977;p299"/>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IFR separation (1,000 feet vertical and 3 miles lateral) between all aircraft.</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warning to pilots when their aircraft are in unsafe proximity to terrain, obstructions, or other aircraft.</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sequencing and separation for participating VFR aircraft.</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TRSA Service provides separation of participating VFR aircraft and all IFR aircraft operating within the airspace.</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2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1" name="Shape 1981"/>
        <p:cNvGrpSpPr/>
        <p:nvPr/>
      </p:nvGrpSpPr>
      <p:grpSpPr>
        <a:xfrm>
          <a:off x="0" y="0"/>
          <a:ext cx="0" cy="0"/>
          <a:chOff x="0" y="0"/>
          <a:chExt cx="0" cy="0"/>
        </a:xfrm>
      </p:grpSpPr>
      <p:sp>
        <p:nvSpPr>
          <p:cNvPr id="1982" name="Google Shape;1982;p30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38. (3800) When making routine transponder code changes, pilots should avoid inadvertent selection of which codes?</a:t>
            </a:r>
            <a:endParaRPr/>
          </a:p>
        </p:txBody>
      </p:sp>
      <p:sp>
        <p:nvSpPr>
          <p:cNvPr id="1983" name="Google Shape;1983;p30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0700, 1700, 7000.</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1200, 1500, 7000.</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7500, 7600, 7700.</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2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7" name="Shape 1987"/>
        <p:cNvGrpSpPr/>
        <p:nvPr/>
      </p:nvGrpSpPr>
      <p:grpSpPr>
        <a:xfrm>
          <a:off x="0" y="0"/>
          <a:ext cx="0" cy="0"/>
          <a:chOff x="0" y="0"/>
          <a:chExt cx="0" cy="0"/>
        </a:xfrm>
      </p:grpSpPr>
      <p:sp>
        <p:nvSpPr>
          <p:cNvPr id="1988" name="Google Shape;1988;p30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38. (3800) When making routine transponder code changes, pilots should avoid inadvertent selection of which codes?</a:t>
            </a:r>
            <a:endParaRPr/>
          </a:p>
        </p:txBody>
      </p:sp>
      <p:sp>
        <p:nvSpPr>
          <p:cNvPr id="1989" name="Google Shape;1989;p30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0700, 1700, 7000.</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1200, 1500, 7000.</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7500, 7600, 7700.</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When making routine code changes, pilots should avoid selecting codes 7500, 7600 or 7700, thereby preventing false alarms at automated ground facilities.</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2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3" name="Shape 1993"/>
        <p:cNvGrpSpPr/>
        <p:nvPr/>
      </p:nvGrpSpPr>
      <p:grpSpPr>
        <a:xfrm>
          <a:off x="0" y="0"/>
          <a:ext cx="0" cy="0"/>
          <a:chOff x="0" y="0"/>
          <a:chExt cx="0" cy="0"/>
        </a:xfrm>
      </p:grpSpPr>
      <p:sp>
        <p:nvSpPr>
          <p:cNvPr id="1994" name="Google Shape;1994;p30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39. (3800.1) When making routine transponder code changes, pilots should avoid inadvertent selection of which code?</a:t>
            </a:r>
            <a:endParaRPr/>
          </a:p>
        </p:txBody>
      </p:sp>
      <p:sp>
        <p:nvSpPr>
          <p:cNvPr id="1995" name="Google Shape;1995;p30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7200.</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7400.</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7500.</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4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15. (3128) What minimum radio equipment is required for VFR operation within Class B airspace?</a:t>
            </a:r>
            <a:endParaRPr/>
          </a:p>
        </p:txBody>
      </p:sp>
      <p:sp>
        <p:nvSpPr>
          <p:cNvPr id="267" name="Google Shape;267;p4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Two-way radio communications equipment and a 4096-code transponder.</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Two-way radio communications equipment, a 4096-code transponder, and an encoding altimeter.</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Two-way radio communications equipment, a 4096-code transponder, an encoding altimeter, and a VOR or TACAN receiver.</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2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9" name="Shape 1999"/>
        <p:cNvGrpSpPr/>
        <p:nvPr/>
      </p:nvGrpSpPr>
      <p:grpSpPr>
        <a:xfrm>
          <a:off x="0" y="0"/>
          <a:ext cx="0" cy="0"/>
          <a:chOff x="0" y="0"/>
          <a:chExt cx="0" cy="0"/>
        </a:xfrm>
      </p:grpSpPr>
      <p:sp>
        <p:nvSpPr>
          <p:cNvPr id="2000" name="Google Shape;2000;p30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39. (3800.1) When making routine transponder code changes, pilots should avoid inadvertent selection of which code?</a:t>
            </a:r>
            <a:endParaRPr/>
          </a:p>
        </p:txBody>
      </p:sp>
      <p:sp>
        <p:nvSpPr>
          <p:cNvPr id="2001" name="Google Shape;2001;p30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7200.</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7400.</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7500.</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When making routine code changes, pilots should avoid selecting codes 7500, 7600 or 7700, thereby preventing false alarms at automated ground facilities.</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2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5" name="Shape 2005"/>
        <p:cNvGrpSpPr/>
        <p:nvPr/>
      </p:nvGrpSpPr>
      <p:grpSpPr>
        <a:xfrm>
          <a:off x="0" y="0"/>
          <a:ext cx="0" cy="0"/>
          <a:chOff x="0" y="0"/>
          <a:chExt cx="0" cy="0"/>
        </a:xfrm>
      </p:grpSpPr>
      <p:sp>
        <p:nvSpPr>
          <p:cNvPr id="2006" name="Google Shape;2006;p30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40. (3801) When operating under VFR below 18,000 feet MSL, unless otherwise authorized, what transponder code should be selected?</a:t>
            </a:r>
            <a:endParaRPr/>
          </a:p>
        </p:txBody>
      </p:sp>
      <p:sp>
        <p:nvSpPr>
          <p:cNvPr id="2007" name="Google Shape;2007;p30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1200</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7600</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7700</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2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1" name="Shape 2011"/>
        <p:cNvGrpSpPr/>
        <p:nvPr/>
      </p:nvGrpSpPr>
      <p:grpSpPr>
        <a:xfrm>
          <a:off x="0" y="0"/>
          <a:ext cx="0" cy="0"/>
          <a:chOff x="0" y="0"/>
          <a:chExt cx="0" cy="0"/>
        </a:xfrm>
      </p:grpSpPr>
      <p:sp>
        <p:nvSpPr>
          <p:cNvPr id="2012" name="Google Shape;2012;p30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40. (3801) When operating under VFR below 18,000 feet MSL, unless otherwise authorized, what transponder code should be selected?</a:t>
            </a:r>
            <a:endParaRPr/>
          </a:p>
        </p:txBody>
      </p:sp>
      <p:sp>
        <p:nvSpPr>
          <p:cNvPr id="2013" name="Google Shape;2013;p305"/>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1200</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7600</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7700</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Unless otherwise instructed by an ATC facility, adjust the transponder to reply on Mode 3/A, code 1200, regardless of altitude.</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2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7" name="Shape 2017"/>
        <p:cNvGrpSpPr/>
        <p:nvPr/>
      </p:nvGrpSpPr>
      <p:grpSpPr>
        <a:xfrm>
          <a:off x="0" y="0"/>
          <a:ext cx="0" cy="0"/>
          <a:chOff x="0" y="0"/>
          <a:chExt cx="0" cy="0"/>
        </a:xfrm>
      </p:grpSpPr>
      <p:sp>
        <p:nvSpPr>
          <p:cNvPr id="2018" name="Google Shape;2018;p30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41. (3802) Unless otherwise authorized, if flying a transponder equipped aircraft, a pilot should squawk which VFR code?</a:t>
            </a:r>
            <a:endParaRPr/>
          </a:p>
        </p:txBody>
      </p:sp>
      <p:sp>
        <p:nvSpPr>
          <p:cNvPr id="2019" name="Google Shape;2019;p30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1200.</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7600.</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7700.</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2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3" name="Shape 2023"/>
        <p:cNvGrpSpPr/>
        <p:nvPr/>
      </p:nvGrpSpPr>
      <p:grpSpPr>
        <a:xfrm>
          <a:off x="0" y="0"/>
          <a:ext cx="0" cy="0"/>
          <a:chOff x="0" y="0"/>
          <a:chExt cx="0" cy="0"/>
        </a:xfrm>
      </p:grpSpPr>
      <p:sp>
        <p:nvSpPr>
          <p:cNvPr id="2024" name="Google Shape;2024;p30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41. (3802) Unless otherwise authorized, if flying a transponder equipped aircraft, a pilot should squawk which VFR code?</a:t>
            </a:r>
            <a:endParaRPr/>
          </a:p>
        </p:txBody>
      </p:sp>
      <p:sp>
        <p:nvSpPr>
          <p:cNvPr id="2025" name="Google Shape;2025;p30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1200.</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7600.</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7700.</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It is important for pilots to operate the transponder and encoder so radar controllers will know the aircraft's position and altitude - even if not in communications with ATC.</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2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9" name="Shape 2029"/>
        <p:cNvGrpSpPr/>
        <p:nvPr/>
      </p:nvGrpSpPr>
      <p:grpSpPr>
        <a:xfrm>
          <a:off x="0" y="0"/>
          <a:ext cx="0" cy="0"/>
          <a:chOff x="0" y="0"/>
          <a:chExt cx="0" cy="0"/>
        </a:xfrm>
      </p:grpSpPr>
      <p:sp>
        <p:nvSpPr>
          <p:cNvPr id="2030" name="Google Shape;2030;p30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42. (3803) If Air Traffic Control advises that radar service is terminated when the pilot is departing Class C airspace, the transponder should be set to code</a:t>
            </a:r>
            <a:endParaRPr/>
          </a:p>
        </p:txBody>
      </p:sp>
      <p:sp>
        <p:nvSpPr>
          <p:cNvPr id="2031" name="Google Shape;2031;p30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0000.</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1200.</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4096.</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2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5" name="Shape 2035"/>
        <p:cNvGrpSpPr/>
        <p:nvPr/>
      </p:nvGrpSpPr>
      <p:grpSpPr>
        <a:xfrm>
          <a:off x="0" y="0"/>
          <a:ext cx="0" cy="0"/>
          <a:chOff x="0" y="0"/>
          <a:chExt cx="0" cy="0"/>
        </a:xfrm>
      </p:grpSpPr>
      <p:sp>
        <p:nvSpPr>
          <p:cNvPr id="2036" name="Google Shape;2036;p30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42. (3803) If Air Traffic Control advises that radar service is terminated when the pilot is departing Class C airspace, the transponder should be set to code</a:t>
            </a:r>
            <a:endParaRPr/>
          </a:p>
        </p:txBody>
      </p:sp>
      <p:sp>
        <p:nvSpPr>
          <p:cNvPr id="2037" name="Google Shape;2037;p309"/>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0000.</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1200.</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4096.</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When VFR, unless otherwise instructed by an ATC facility, adjust transponder to reply code 1200 regardless of altitude.</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2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1" name="Shape 2041"/>
        <p:cNvGrpSpPr/>
        <p:nvPr/>
      </p:nvGrpSpPr>
      <p:grpSpPr>
        <a:xfrm>
          <a:off x="0" y="0"/>
          <a:ext cx="0" cy="0"/>
          <a:chOff x="0" y="0"/>
          <a:chExt cx="0" cy="0"/>
        </a:xfrm>
      </p:grpSpPr>
      <p:sp>
        <p:nvSpPr>
          <p:cNvPr id="2042" name="Google Shape;2042;p3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43. (3804) If the aircraft's radio fails, what is the recommended procedure when landing at a controlled airport?</a:t>
            </a:r>
            <a:endParaRPr/>
          </a:p>
        </p:txBody>
      </p:sp>
      <p:sp>
        <p:nvSpPr>
          <p:cNvPr id="2043" name="Google Shape;2043;p3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Observe the traffic flow, enter the pattern, and look for a light signal from the tower.</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Enter a crosswind leg and rock the wings.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Flash the landing lights and cycle the landing gear while circling the airport.</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2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7" name="Shape 2047"/>
        <p:cNvGrpSpPr/>
        <p:nvPr/>
      </p:nvGrpSpPr>
      <p:grpSpPr>
        <a:xfrm>
          <a:off x="0" y="0"/>
          <a:ext cx="0" cy="0"/>
          <a:chOff x="0" y="0"/>
          <a:chExt cx="0" cy="0"/>
        </a:xfrm>
      </p:grpSpPr>
      <p:sp>
        <p:nvSpPr>
          <p:cNvPr id="2048" name="Google Shape;2048;p31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43. (3804) If the aircraft's radio fails, what is the recommended procedure when landing at a controlled airport?</a:t>
            </a:r>
            <a:endParaRPr/>
          </a:p>
        </p:txBody>
      </p:sp>
      <p:sp>
        <p:nvSpPr>
          <p:cNvPr id="2049" name="Google Shape;2049;p31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Observe the traffic flow, enter the pattern, and look for a light signal from the tower.</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Enter a crosswind leg and rock the wings.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Flash the landing lights and cycle the landing gear while circling the airport.</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When a transmitter, receiver, or both have become inoperative, an aircraft should observe the traffic flow, enter the pattern, and look for a light signal from the tower, when landing at a controlled airport. Answer (B) is incorrect because entering on the crosswind is not required and rocking the wings is used to acknowledge light signals during the day. Flashing the lights is used to acknowledge light signals during night, and a fixed gear airplane would not be able to cycle the gear. Answer (C) is incorrect because entering on the crosswind is not required and rocking the wings is used to acknowledge light signals during the day. Flashing the lights is used to acknowledge light signals during night, and a fixed gear airplane would not be able to cycle the gear. </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2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3" name="Shape 2053"/>
        <p:cNvGrpSpPr/>
        <p:nvPr/>
      </p:nvGrpSpPr>
      <p:grpSpPr>
        <a:xfrm>
          <a:off x="0" y="0"/>
          <a:ext cx="0" cy="0"/>
          <a:chOff x="0" y="0"/>
          <a:chExt cx="0" cy="0"/>
        </a:xfrm>
      </p:grpSpPr>
      <p:sp>
        <p:nvSpPr>
          <p:cNvPr id="2054" name="Google Shape;2054;p3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44. (3811) After landing at a tower-controlled airport, when should the pilot contact ground control?</a:t>
            </a:r>
            <a:endParaRPr/>
          </a:p>
        </p:txBody>
      </p:sp>
      <p:sp>
        <p:nvSpPr>
          <p:cNvPr id="2055" name="Google Shape;2055;p31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When advised by the tower to do so.</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Prior to turning off the runway.</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After reaching a taxiway that leads directly to the parking area.</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6"/>
          <p:cNvSpPr txBox="1"/>
          <p:nvPr>
            <p:ph type="title"/>
          </p:nvPr>
        </p:nvSpPr>
        <p:spPr>
          <a:xfrm>
            <a:off x="205100" y="76500"/>
            <a:ext cx="5253000" cy="22998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2. (2122) (Refer to Figure 69.) What minimum equipment is required for a flight from Kleberg Co. Airport (area 7) to Corpus Christi Intl. Airport (area 3)?</a:t>
            </a:r>
            <a:endParaRPr/>
          </a:p>
        </p:txBody>
      </p:sp>
      <p:sp>
        <p:nvSpPr>
          <p:cNvPr id="105" name="Google Shape;105;p16"/>
          <p:cNvSpPr txBox="1"/>
          <p:nvPr>
            <p:ph idx="1" type="body"/>
          </p:nvPr>
        </p:nvSpPr>
        <p:spPr>
          <a:xfrm>
            <a:off x="205100" y="2491800"/>
            <a:ext cx="5253000" cy="42024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ADS-B.</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Two-way radio equipment.</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Two-way radio and Mode C transponder with altitude reporting equipment.</a:t>
            </a:r>
            <a:endParaRPr b="0" i="0" u="none" strike="noStrike">
              <a:solidFill>
                <a:srgbClr val="274E13"/>
              </a:solidFill>
              <a:latin typeface="Courier New"/>
              <a:ea typeface="Courier New"/>
              <a:cs typeface="Courier New"/>
              <a:sym typeface="Courier New"/>
            </a:endParaRPr>
          </a:p>
        </p:txBody>
      </p:sp>
      <p:pic>
        <p:nvPicPr>
          <p:cNvPr id="106" name="Google Shape;106;p16"/>
          <p:cNvPicPr preferRelativeResize="0"/>
          <p:nvPr/>
        </p:nvPicPr>
        <p:blipFill>
          <a:blip r:embed="rId3">
            <a:alphaModFix/>
          </a:blip>
          <a:stretch>
            <a:fillRect/>
          </a:stretch>
        </p:blipFill>
        <p:spPr>
          <a:xfrm>
            <a:off x="5610500" y="152400"/>
            <a:ext cx="4681660" cy="65532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4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15. (3128) What minimum radio equipment is required for VFR operation within Class B airspace?</a:t>
            </a:r>
            <a:endParaRPr/>
          </a:p>
        </p:txBody>
      </p:sp>
      <p:sp>
        <p:nvSpPr>
          <p:cNvPr id="273" name="Google Shape;273;p4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Two-way radio communications equipment and a 4096-code transponder.</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Two-way radio communications equipment, a 4096-code transponder, and an encoding altimeter.</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Two-way radio communications equipment, a 4096-code transponder, an encoding altimeter, and a VOR or TACAN receiver.</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Unless otherwise authorized by ATC, no person may operate an aircraft within Class B airspace unless that aircraft is equipped with an operable two-way radio capable of communications with ATC, a transponder with applicable altitude reporting equipment, and an encoding altimeter.</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3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9" name="Shape 2059"/>
        <p:cNvGrpSpPr/>
        <p:nvPr/>
      </p:nvGrpSpPr>
      <p:grpSpPr>
        <a:xfrm>
          <a:off x="0" y="0"/>
          <a:ext cx="0" cy="0"/>
          <a:chOff x="0" y="0"/>
          <a:chExt cx="0" cy="0"/>
        </a:xfrm>
      </p:grpSpPr>
      <p:sp>
        <p:nvSpPr>
          <p:cNvPr id="2060" name="Google Shape;2060;p31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44. (3811) After landing at a tower-controlled airport, when should the pilot contact ground control?</a:t>
            </a:r>
            <a:endParaRPr/>
          </a:p>
        </p:txBody>
      </p:sp>
      <p:sp>
        <p:nvSpPr>
          <p:cNvPr id="2061" name="Google Shape;2061;p31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When advised by the tower to do so.</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Prior to turning off the runway.</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After reaching a taxiway that leads directly to the parking area.</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A pilot who has just landed should not change from tower to ground frequency until advised to do so by the controller.</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3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5" name="Shape 2065"/>
        <p:cNvGrpSpPr/>
        <p:nvPr/>
      </p:nvGrpSpPr>
      <p:grpSpPr>
        <a:xfrm>
          <a:off x="0" y="0"/>
          <a:ext cx="0" cy="0"/>
          <a:chOff x="0" y="0"/>
          <a:chExt cx="0" cy="0"/>
        </a:xfrm>
      </p:grpSpPr>
      <p:sp>
        <p:nvSpPr>
          <p:cNvPr id="2066" name="Google Shape;2066;p3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45. (3812) If instructed by ground control to taxi to Runway 9, the pilot may proceed</a:t>
            </a:r>
            <a:endParaRPr/>
          </a:p>
        </p:txBody>
      </p:sp>
      <p:sp>
        <p:nvSpPr>
          <p:cNvPr id="2067" name="Google Shape;2067;p3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via taxiways and across runways to, but not onto, Runway 9.</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to the next intersecting runway where further clearance is required.</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via taxiways and across runways to Runway 9, where an immediate takeoff may be made</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3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1" name="Shape 2071"/>
        <p:cNvGrpSpPr/>
        <p:nvPr/>
      </p:nvGrpSpPr>
      <p:grpSpPr>
        <a:xfrm>
          <a:off x="0" y="0"/>
          <a:ext cx="0" cy="0"/>
          <a:chOff x="0" y="0"/>
          <a:chExt cx="0" cy="0"/>
        </a:xfrm>
      </p:grpSpPr>
      <p:sp>
        <p:nvSpPr>
          <p:cNvPr id="2072" name="Google Shape;2072;p31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45. (3812) If instructed by ground control to taxi to Runway 9, the pilot may proceed</a:t>
            </a:r>
            <a:endParaRPr/>
          </a:p>
        </p:txBody>
      </p:sp>
      <p:sp>
        <p:nvSpPr>
          <p:cNvPr id="2073" name="Google Shape;2073;p315"/>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via taxiways and across runways to, but not onto, Runway 9.</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to the next intersecting runway where further clearance is required.</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via taxiways and across runways to Runway 9, where an immediate takeoff may be made.</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When ATC clears an aircraft to 'taxi to' an assigned takeoff runway, the absence of holding instructions does not authorize the aircraft to 'cross' all runways which the taxi route intersects except the assigned takeoff runway. A clearance must be obtained prior to crossing any runway. It does not include authorization to 'Taxi on to' or 'cross' the assigned takeoff runway at any point.</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3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7" name="Shape 2077"/>
        <p:cNvGrpSpPr/>
        <p:nvPr/>
      </p:nvGrpSpPr>
      <p:grpSpPr>
        <a:xfrm>
          <a:off x="0" y="0"/>
          <a:ext cx="0" cy="0"/>
          <a:chOff x="0" y="0"/>
          <a:chExt cx="0" cy="0"/>
        </a:xfrm>
      </p:grpSpPr>
      <p:sp>
        <p:nvSpPr>
          <p:cNvPr id="2078" name="Google Shape;2078;p3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46. (3819) When activated, an emergency locator transmitter (ELT) transmits on</a:t>
            </a:r>
            <a:endParaRPr/>
          </a:p>
        </p:txBody>
      </p:sp>
      <p:sp>
        <p:nvSpPr>
          <p:cNvPr id="2079" name="Google Shape;2079;p3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118.0 MHz.</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406 MHz.</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123.0 MHz.</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3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3" name="Shape 2083"/>
        <p:cNvGrpSpPr/>
        <p:nvPr/>
      </p:nvGrpSpPr>
      <p:grpSpPr>
        <a:xfrm>
          <a:off x="0" y="0"/>
          <a:ext cx="0" cy="0"/>
          <a:chOff x="0" y="0"/>
          <a:chExt cx="0" cy="0"/>
        </a:xfrm>
      </p:grpSpPr>
      <p:sp>
        <p:nvSpPr>
          <p:cNvPr id="2084" name="Google Shape;2084;p31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46. (3819) When activated, an emergency locator transmitter (ELT) transmits on</a:t>
            </a:r>
            <a:endParaRPr/>
          </a:p>
        </p:txBody>
      </p:sp>
      <p:sp>
        <p:nvSpPr>
          <p:cNvPr id="2085" name="Google Shape;2085;p31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118.0 MHz.</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406 MHz.</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123.0 MHz.</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ELTs transmit an audio tone on 406 MHz.</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3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9" name="Shape 2089"/>
        <p:cNvGrpSpPr/>
        <p:nvPr/>
      </p:nvGrpSpPr>
      <p:grpSpPr>
        <a:xfrm>
          <a:off x="0" y="0"/>
          <a:ext cx="0" cy="0"/>
          <a:chOff x="0" y="0"/>
          <a:chExt cx="0" cy="0"/>
        </a:xfrm>
      </p:grpSpPr>
      <p:sp>
        <p:nvSpPr>
          <p:cNvPr id="2090" name="Google Shape;2090;p3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47. (3819.1) When activated, an emergency locator transmitter (ELT) transmits on</a:t>
            </a:r>
            <a:endParaRPr/>
          </a:p>
        </p:txBody>
      </p:sp>
      <p:sp>
        <p:nvSpPr>
          <p:cNvPr id="2091" name="Google Shape;2091;p3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118.0 and 118.8 MHz.</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121.5 and 243.0 MHz.</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123.0 and 119.0 MHz.</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3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5" name="Shape 2095"/>
        <p:cNvGrpSpPr/>
        <p:nvPr/>
      </p:nvGrpSpPr>
      <p:grpSpPr>
        <a:xfrm>
          <a:off x="0" y="0"/>
          <a:ext cx="0" cy="0"/>
          <a:chOff x="0" y="0"/>
          <a:chExt cx="0" cy="0"/>
        </a:xfrm>
      </p:grpSpPr>
      <p:sp>
        <p:nvSpPr>
          <p:cNvPr id="2096" name="Google Shape;2096;p31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47. (3819.1) When activated, an emergency locator transmitter (ELT) transmits on</a:t>
            </a:r>
            <a:endParaRPr/>
          </a:p>
        </p:txBody>
      </p:sp>
      <p:sp>
        <p:nvSpPr>
          <p:cNvPr id="2097" name="Google Shape;2097;p319"/>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118.0 and 118.8 MHz.</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121.5 and 243.0 MHz.</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123.0 and 119.0 MHz.</a:t>
            </a:r>
            <a:endParaRPr b="0" i="0" u="none" strike="noStrike">
              <a:solidFill>
                <a:srgbClr val="073763"/>
              </a:solidFill>
              <a:latin typeface="Times New Roman"/>
              <a:ea typeface="Times New Roman"/>
              <a:cs typeface="Times New Roman"/>
              <a:sym typeface="Times New Roman"/>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ELTs transmit an audio tone on 121.5, 243.0, and 406 MHz. ELTs operating on 121.5 and 243.0 MHz are analog devices. The newer 406 MHz ELT is a digital transmitter that can be encoded with the owner's contact information or aircraft data.</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3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1" name="Shape 2101"/>
        <p:cNvGrpSpPr/>
        <p:nvPr/>
      </p:nvGrpSpPr>
      <p:grpSpPr>
        <a:xfrm>
          <a:off x="0" y="0"/>
          <a:ext cx="0" cy="0"/>
          <a:chOff x="0" y="0"/>
          <a:chExt cx="0" cy="0"/>
        </a:xfrm>
      </p:grpSpPr>
      <p:sp>
        <p:nvSpPr>
          <p:cNvPr id="2102" name="Google Shape;2102;p3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48. (3820) When must the battery in an emergency locator transmitter (ELT) be replaced (or recharged if the battery is rechargeable)?</a:t>
            </a:r>
            <a:endParaRPr/>
          </a:p>
        </p:txBody>
      </p:sp>
      <p:sp>
        <p:nvSpPr>
          <p:cNvPr id="2103" name="Google Shape;2103;p3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After one-half the battery's useful life.</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During each annual and 100-hour inspection.</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Every 24 calendar months.</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3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7" name="Shape 2107"/>
        <p:cNvGrpSpPr/>
        <p:nvPr/>
      </p:nvGrpSpPr>
      <p:grpSpPr>
        <a:xfrm>
          <a:off x="0" y="0"/>
          <a:ext cx="0" cy="0"/>
          <a:chOff x="0" y="0"/>
          <a:chExt cx="0" cy="0"/>
        </a:xfrm>
      </p:grpSpPr>
      <p:sp>
        <p:nvSpPr>
          <p:cNvPr id="2108" name="Google Shape;2108;p32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48. (3820) When must the battery in an emergency locator transmitter (ELT) be replaced (or recharged if the battery is rechargeable)?</a:t>
            </a:r>
            <a:endParaRPr/>
          </a:p>
        </p:txBody>
      </p:sp>
      <p:sp>
        <p:nvSpPr>
          <p:cNvPr id="2109" name="Google Shape;2109;p32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After one-half the battery's useful life.</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During each annual and 100-hour inspection.</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Every 24 calendar months.</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ELT batteries must be replaced after 1 hour of cumulative use or when 50 percent of their useful life has expired, whichever comes first.</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3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3" name="Shape 2113"/>
        <p:cNvGrpSpPr/>
        <p:nvPr/>
      </p:nvGrpSpPr>
      <p:grpSpPr>
        <a:xfrm>
          <a:off x="0" y="0"/>
          <a:ext cx="0" cy="0"/>
          <a:chOff x="0" y="0"/>
          <a:chExt cx="0" cy="0"/>
        </a:xfrm>
      </p:grpSpPr>
      <p:sp>
        <p:nvSpPr>
          <p:cNvPr id="2114" name="Google Shape;2114;p3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49. (3821) When may an emergency locator transmitter (ELT) be tested?</a:t>
            </a:r>
            <a:endParaRPr/>
          </a:p>
        </p:txBody>
      </p:sp>
      <p:sp>
        <p:nvSpPr>
          <p:cNvPr id="2115" name="Google Shape;2115;p3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Anytime.</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At 15 and 45 minutes past the hour.</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During the first 5 minutes after the hour.</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16. (3130) In which type of airspace are VFR flights prohibited?</a:t>
            </a:r>
            <a:endParaRPr/>
          </a:p>
        </p:txBody>
      </p:sp>
      <p:sp>
        <p:nvSpPr>
          <p:cNvPr id="279" name="Google Shape;279;p4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Class A.</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Class B.</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Class C.</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3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9" name="Shape 2119"/>
        <p:cNvGrpSpPr/>
        <p:nvPr/>
      </p:nvGrpSpPr>
      <p:grpSpPr>
        <a:xfrm>
          <a:off x="0" y="0"/>
          <a:ext cx="0" cy="0"/>
          <a:chOff x="0" y="0"/>
          <a:chExt cx="0" cy="0"/>
        </a:xfrm>
      </p:grpSpPr>
      <p:sp>
        <p:nvSpPr>
          <p:cNvPr id="2120" name="Google Shape;2120;p32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49. (3821) When may an emergency locator transmitter (ELT) be tested?</a:t>
            </a:r>
            <a:endParaRPr/>
          </a:p>
        </p:txBody>
      </p:sp>
      <p:sp>
        <p:nvSpPr>
          <p:cNvPr id="2121" name="Google Shape;2121;p32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Anytime.</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At 15 and 45 minutes past the hour.</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During the first 5 minutes after the hour.</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An ELT test should be conducted only during the first 5 minutes after any hour and then only for three audible sweeps.</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3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5" name="Shape 2125"/>
        <p:cNvGrpSpPr/>
        <p:nvPr/>
      </p:nvGrpSpPr>
      <p:grpSpPr>
        <a:xfrm>
          <a:off x="0" y="0"/>
          <a:ext cx="0" cy="0"/>
          <a:chOff x="0" y="0"/>
          <a:chExt cx="0" cy="0"/>
        </a:xfrm>
      </p:grpSpPr>
      <p:sp>
        <p:nvSpPr>
          <p:cNvPr id="2126" name="Google Shape;2126;p3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50. (3822) Which procedure is recommended to ensure that the emergency locator transmitter (ELT) has not been activated?</a:t>
            </a:r>
            <a:endParaRPr/>
          </a:p>
        </p:txBody>
      </p:sp>
      <p:sp>
        <p:nvSpPr>
          <p:cNvPr id="2127" name="Google Shape;2127;p324"/>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Turn off the aircraft ELT after landing.</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Ask the airport tower if they are receiving an ELT signal.</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Monitor 121.5 before engine shutdown.</a:t>
            </a:r>
            <a:r>
              <a:rPr b="0" i="0" lang="en-US" u="none" strike="noStrike">
                <a:solidFill>
                  <a:srgbClr val="274E13"/>
                </a:solidFill>
                <a:latin typeface="Times New Roman"/>
                <a:ea typeface="Times New Roman"/>
                <a:cs typeface="Times New Roman"/>
                <a:sym typeface="Times New Roman"/>
              </a:rPr>
              <a:t>.</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3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1" name="Shape 2131"/>
        <p:cNvGrpSpPr/>
        <p:nvPr/>
      </p:nvGrpSpPr>
      <p:grpSpPr>
        <a:xfrm>
          <a:off x="0" y="0"/>
          <a:ext cx="0" cy="0"/>
          <a:chOff x="0" y="0"/>
          <a:chExt cx="0" cy="0"/>
        </a:xfrm>
      </p:grpSpPr>
      <p:sp>
        <p:nvSpPr>
          <p:cNvPr id="2132" name="Google Shape;2132;p32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50. (3822) Which procedure is recommended to ensure that the emergency locator transmitter (ELT) has not been activated?</a:t>
            </a:r>
            <a:endParaRPr/>
          </a:p>
        </p:txBody>
      </p:sp>
      <p:sp>
        <p:nvSpPr>
          <p:cNvPr id="2133" name="Google Shape;2133;p325"/>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Turn off the aircraft ELT after landing.</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Ask the airport tower if they are receiving an ELT signal.</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Monitor 121.5 before engine shutdown.</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Immediately after hard landings and before parking, check radio frequency 121.5 MHz.</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3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7" name="Shape 2137"/>
        <p:cNvGrpSpPr/>
        <p:nvPr/>
      </p:nvGrpSpPr>
      <p:grpSpPr>
        <a:xfrm>
          <a:off x="0" y="0"/>
          <a:ext cx="0" cy="0"/>
          <a:chOff x="0" y="0"/>
          <a:chExt cx="0" cy="0"/>
        </a:xfrm>
      </p:grpSpPr>
      <p:sp>
        <p:nvSpPr>
          <p:cNvPr id="2138" name="Google Shape;2138;p3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51. (3996) When operating the transponder on the VFR code (1200), what is the minimum mode the transponder must be in?</a:t>
            </a:r>
            <a:endParaRPr/>
          </a:p>
        </p:txBody>
      </p:sp>
      <p:sp>
        <p:nvSpPr>
          <p:cNvPr id="2139" name="Google Shape;2139;p32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Mode A.</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Mode C.</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Mode F.</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3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3" name="Shape 2143"/>
        <p:cNvGrpSpPr/>
        <p:nvPr/>
      </p:nvGrpSpPr>
      <p:grpSpPr>
        <a:xfrm>
          <a:off x="0" y="0"/>
          <a:ext cx="0" cy="0"/>
          <a:chOff x="0" y="0"/>
          <a:chExt cx="0" cy="0"/>
        </a:xfrm>
      </p:grpSpPr>
      <p:sp>
        <p:nvSpPr>
          <p:cNvPr id="2144" name="Google Shape;2144;p32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51. (3996) When operating the transponder on the VFR code (1200), what is the minimum mode the transponder must be in?</a:t>
            </a:r>
            <a:endParaRPr/>
          </a:p>
        </p:txBody>
      </p:sp>
      <p:sp>
        <p:nvSpPr>
          <p:cNvPr id="2145" name="Google Shape;2145;p32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Mode A.</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Mode C.</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Mode F.</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When operating on the VFR code 1200, adjust the transponder to reply on Mode A unless otherwise instructed by an ATC facility.Answer (B) is incorrect because while altitude-reporting Mode C should be used if it is installed, it is not required to squawk 1200. Answer (C) is incorrect because F is not a transponder mode. </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3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9" name="Shape 2149"/>
        <p:cNvGrpSpPr/>
        <p:nvPr/>
      </p:nvGrpSpPr>
      <p:grpSpPr>
        <a:xfrm>
          <a:off x="0" y="0"/>
          <a:ext cx="0" cy="0"/>
          <a:chOff x="0" y="0"/>
          <a:chExt cx="0" cy="0"/>
        </a:xfrm>
      </p:grpSpPr>
      <p:sp>
        <p:nvSpPr>
          <p:cNvPr id="2150" name="Google Shape;2150;p3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52. (3998) When should pilots state their position on the airport when calling the tower for takeoff?</a:t>
            </a:r>
            <a:endParaRPr/>
          </a:p>
        </p:txBody>
      </p:sp>
      <p:sp>
        <p:nvSpPr>
          <p:cNvPr id="2151" name="Google Shape;2151;p32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When visibility is less than 1 mile.</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When parallel runways are in use.</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When departing from a runway intersection.</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3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5" name="Shape 2155"/>
        <p:cNvGrpSpPr/>
        <p:nvPr/>
      </p:nvGrpSpPr>
      <p:grpSpPr>
        <a:xfrm>
          <a:off x="0" y="0"/>
          <a:ext cx="0" cy="0"/>
          <a:chOff x="0" y="0"/>
          <a:chExt cx="0" cy="0"/>
        </a:xfrm>
      </p:grpSpPr>
      <p:sp>
        <p:nvSpPr>
          <p:cNvPr id="2156" name="Google Shape;2156;p32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52. (3998) When should pilots state their position on the airport when calling the tower for takeoff?</a:t>
            </a:r>
            <a:endParaRPr/>
          </a:p>
        </p:txBody>
      </p:sp>
      <p:sp>
        <p:nvSpPr>
          <p:cNvPr id="2157" name="Google Shape;2157;p329"/>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When visibility is less than 1 mile.</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When parallel runways are in use.</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When departing from a runway intersection.</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Pilots should state their position on the airport when calling the tower for takeoff from a runway intersection.</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4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16. (3130) In which type of airspace are VFR flights prohibited?</a:t>
            </a:r>
            <a:endParaRPr/>
          </a:p>
        </p:txBody>
      </p:sp>
      <p:sp>
        <p:nvSpPr>
          <p:cNvPr id="285" name="Google Shape;285;p45"/>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Class A.</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Class B.</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Class C.</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No person may operate an aircraft within Class A airspace unless that aircraft is operated under IFR at a specific flight level assigned by ATC.</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46"/>
          <p:cNvSpPr txBox="1"/>
          <p:nvPr>
            <p:ph type="title"/>
          </p:nvPr>
        </p:nvSpPr>
        <p:spPr>
          <a:xfrm>
            <a:off x="249300" y="228875"/>
            <a:ext cx="5243400" cy="21936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17. (3421) (Refer to Figure 59, area 3.) The airspace directly overlying the town of Findlay is</a:t>
            </a:r>
            <a:endParaRPr/>
          </a:p>
        </p:txBody>
      </p:sp>
      <p:sp>
        <p:nvSpPr>
          <p:cNvPr id="291" name="Google Shape;291;p46"/>
          <p:cNvSpPr txBox="1"/>
          <p:nvPr>
            <p:ph idx="1" type="body"/>
          </p:nvPr>
        </p:nvSpPr>
        <p:spPr>
          <a:xfrm>
            <a:off x="249400" y="3022875"/>
            <a:ext cx="5243400" cy="35928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Class E airspace from 700 feet AGL.</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surface area Class E airspace.</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Class E airspace from 1,200 feet AGL.</a:t>
            </a:r>
            <a:endParaRPr b="0" i="0" u="none" strike="noStrike">
              <a:solidFill>
                <a:srgbClr val="274E13"/>
              </a:solidFill>
              <a:latin typeface="Courier New"/>
              <a:ea typeface="Courier New"/>
              <a:cs typeface="Courier New"/>
              <a:sym typeface="Courier New"/>
            </a:endParaRPr>
          </a:p>
        </p:txBody>
      </p:sp>
      <p:pic>
        <p:nvPicPr>
          <p:cNvPr id="292" name="Google Shape;292;p46"/>
          <p:cNvPicPr preferRelativeResize="0"/>
          <p:nvPr/>
        </p:nvPicPr>
        <p:blipFill>
          <a:blip r:embed="rId3">
            <a:alphaModFix/>
          </a:blip>
          <a:stretch>
            <a:fillRect/>
          </a:stretch>
        </p:blipFill>
        <p:spPr>
          <a:xfrm>
            <a:off x="5645200" y="152400"/>
            <a:ext cx="4681660" cy="65532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47"/>
          <p:cNvSpPr txBox="1"/>
          <p:nvPr>
            <p:ph type="title"/>
          </p:nvPr>
        </p:nvSpPr>
        <p:spPr>
          <a:xfrm>
            <a:off x="249300" y="228875"/>
            <a:ext cx="5243400" cy="21936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17. (3421) (Refer to Figure 59, area 3.) The airspace directly overlying the town of Findlay is</a:t>
            </a:r>
            <a:endParaRPr/>
          </a:p>
        </p:txBody>
      </p:sp>
      <p:sp>
        <p:nvSpPr>
          <p:cNvPr id="298" name="Google Shape;298;p47"/>
          <p:cNvSpPr txBox="1"/>
          <p:nvPr>
            <p:ph idx="1" type="body"/>
          </p:nvPr>
        </p:nvSpPr>
        <p:spPr>
          <a:xfrm>
            <a:off x="249400" y="3022875"/>
            <a:ext cx="5243400" cy="35928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Class E airspace from 700 feet AGL.</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surface area Class E airspace.</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Class E airspace from 1,200 feet AGL.</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The town of Findlay is outlined in yellow just north of Findlay (FDY) Airport. Findlay's magenta segmented line depicts surface area Class E airspace.</a:t>
            </a:r>
            <a:endParaRPr b="0" i="0" u="none" strike="noStrike">
              <a:solidFill>
                <a:srgbClr val="274E13"/>
              </a:solidFill>
              <a:latin typeface="Courier New"/>
              <a:ea typeface="Courier New"/>
              <a:cs typeface="Courier New"/>
              <a:sym typeface="Courier New"/>
            </a:endParaRPr>
          </a:p>
        </p:txBody>
      </p:sp>
      <p:pic>
        <p:nvPicPr>
          <p:cNvPr id="299" name="Google Shape;299;p47"/>
          <p:cNvPicPr preferRelativeResize="0"/>
          <p:nvPr/>
        </p:nvPicPr>
        <p:blipFill>
          <a:blip r:embed="rId3">
            <a:alphaModFix/>
          </a:blip>
          <a:stretch>
            <a:fillRect/>
          </a:stretch>
        </p:blipFill>
        <p:spPr>
          <a:xfrm>
            <a:off x="5645200" y="152400"/>
            <a:ext cx="4681660" cy="65532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4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18. (3529.1) If a true heading of 135° results in a ground track of 130° and a true airspeed of 135 knots results in a groundspeed of 140 knots, the wind would be from</a:t>
            </a:r>
            <a:endParaRPr/>
          </a:p>
        </p:txBody>
      </p:sp>
      <p:sp>
        <p:nvSpPr>
          <p:cNvPr id="305" name="Google Shape;305;p4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019° and 12 knots.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200° and 13 knots.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246° and 13 knots.</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4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18. (3529.1) If a true heading of 135° results in a ground track of 130° and a true airspeed of 135 knots results in a groundspeed of 140 knots, the wind would be from</a:t>
            </a:r>
            <a:endParaRPr/>
          </a:p>
        </p:txBody>
      </p:sp>
      <p:sp>
        <p:nvSpPr>
          <p:cNvPr id="311" name="Google Shape;311;p49"/>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019° and 12 knots.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200° and 13 knots.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246° and 13 knots.</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You are heading to the southeast (135°) at 135 knots. The wind is blowing you left of course (130°) and giving you a faster ground speed which means the wind is blowing from the southwest. Use your manual or electronic flight computer to determine the wind direction and speed at 246° and 13 knots. Answer (A) is incorrect because a wind from 019° would blow you right of course (resulting in a ground track of 140°). Answer (B) is incorrect because a wind from 200° would be a right quartering headwind which wouldn't increase your ground speed. </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5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19. (3529.2) When converting from true course to magnetic heading, a pilot should</a:t>
            </a:r>
            <a:endParaRPr/>
          </a:p>
        </p:txBody>
      </p:sp>
      <p:sp>
        <p:nvSpPr>
          <p:cNvPr id="317" name="Google Shape;317;p5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subtract easterly variation and right wind correction angle.</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add westerly variation and subtract left wind correction angle.</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subtract westerly variation and add right wind correction angle.</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5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19. (3529.2) When converting from true course to magnetic heading, a pilot should</a:t>
            </a:r>
            <a:endParaRPr/>
          </a:p>
        </p:txBody>
      </p:sp>
      <p:sp>
        <p:nvSpPr>
          <p:cNvPr id="323" name="Google Shape;323;p5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subtract easterly variation and right wind correction angle.</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add westerly variation and subtract left wind correction angle.</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subtract westerly variation and add right wind correction angle.</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When converting a true course to a true heading, subtract a left wind correction angle or add a right wind correction angle. When converting from a true heading to a magnetic heading, add westerly variation or subtract easterly variation. Answer (A) is incorrect because right wind correction is added. Answer (C) is incorrect because westerly variation is added. </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5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20. (3529.3) How far will an aircraft travel in 2-1/2 minutes with a groundspeed of 98 knots?</a:t>
            </a:r>
            <a:endParaRPr/>
          </a:p>
        </p:txBody>
      </p:sp>
      <p:sp>
        <p:nvSpPr>
          <p:cNvPr id="329" name="Google Shape;329;p5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2.45 NM.</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3.35 NM.</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4.08 NM.</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7"/>
          <p:cNvSpPr txBox="1"/>
          <p:nvPr>
            <p:ph type="title"/>
          </p:nvPr>
        </p:nvSpPr>
        <p:spPr>
          <a:xfrm>
            <a:off x="205100" y="76500"/>
            <a:ext cx="5253000" cy="22998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2. (2122) (Refer to Figure 69.) What minimum equipment is required for a flight from Kleberg Co. Airport (area 7) to Corpus Christi Intl. Airport (area 3)?</a:t>
            </a:r>
            <a:endParaRPr/>
          </a:p>
        </p:txBody>
      </p:sp>
      <p:sp>
        <p:nvSpPr>
          <p:cNvPr id="112" name="Google Shape;112;p17"/>
          <p:cNvSpPr txBox="1"/>
          <p:nvPr>
            <p:ph idx="1" type="body"/>
          </p:nvPr>
        </p:nvSpPr>
        <p:spPr>
          <a:xfrm>
            <a:off x="205100" y="2491800"/>
            <a:ext cx="5253000" cy="4202400"/>
          </a:xfrm>
          <a:prstGeom prst="rect">
            <a:avLst/>
          </a:prstGeom>
          <a:noFill/>
          <a:ln>
            <a:noFill/>
          </a:ln>
        </p:spPr>
        <p:txBody>
          <a:bodyPr anchorCtr="0" anchor="t" bIns="45700" lIns="91425" spcFirstLastPara="1" rIns="91425" wrap="square" tIns="45700">
            <a:normAutofit lnSpcReduction="20000"/>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ADS-B.</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Two-way radio equipment.</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Two-way radio and Mode C transponder with altitude reporting equipment.</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A flight from Kleberg County Airport to Corpus Christi International requires flight into Class C airspace. This is shown by the magenta circle around Corpus Christi International Airport. Minimum required equipment for flight into Class C airspace is two-way radio and Mode C transponder with automatic altitude reporting equipment. Answer (A) is incorrect because ADS-B is not required equipment for flight into Class C airspace. Answer (B) is incorrect because besides a two-way radio a Mode C transponder with altitude reporting equipment is required.  </a:t>
            </a:r>
            <a:endParaRPr b="0" i="0" u="none" strike="noStrike">
              <a:solidFill>
                <a:srgbClr val="274E13"/>
              </a:solidFill>
              <a:latin typeface="Courier New"/>
              <a:ea typeface="Courier New"/>
              <a:cs typeface="Courier New"/>
              <a:sym typeface="Courier New"/>
            </a:endParaRPr>
          </a:p>
        </p:txBody>
      </p:sp>
      <p:pic>
        <p:nvPicPr>
          <p:cNvPr id="113" name="Google Shape;113;p17"/>
          <p:cNvPicPr preferRelativeResize="0"/>
          <p:nvPr/>
        </p:nvPicPr>
        <p:blipFill>
          <a:blip r:embed="rId3">
            <a:alphaModFix/>
          </a:blip>
          <a:stretch>
            <a:fillRect/>
          </a:stretch>
        </p:blipFill>
        <p:spPr>
          <a:xfrm>
            <a:off x="5610500" y="152400"/>
            <a:ext cx="4681660" cy="65532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5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20. (3529.3) How far will an aircraft travel in 2-1/2 minutes with a groundspeed of 98 knots?</a:t>
            </a:r>
            <a:endParaRPr/>
          </a:p>
        </p:txBody>
      </p:sp>
      <p:sp>
        <p:nvSpPr>
          <p:cNvPr id="335" name="Google Shape;335;p5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2.45 NM.</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3.35 NM.</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4.08 NM.</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To find the distance flown in a given time, multiply ground speed by time. The distance flown in 2-1/2 minutes (convert to hours by dividing by 60) at a ground speed of 98 knots is .04 x 98 = 4.08 NM.</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5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21. (3529.4) How far will an aircraft travel in 7.5 minutes with a ground speed of 114 knots?</a:t>
            </a:r>
            <a:endParaRPr/>
          </a:p>
        </p:txBody>
      </p:sp>
      <p:sp>
        <p:nvSpPr>
          <p:cNvPr id="341" name="Google Shape;341;p5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14.25 NM.</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15.00 NM.</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14.50 NM.</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5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21. (3529.4) How far will an aircraft travel in 7.5 minutes with a ground speed of 114 knots?</a:t>
            </a:r>
            <a:endParaRPr/>
          </a:p>
        </p:txBody>
      </p:sp>
      <p:sp>
        <p:nvSpPr>
          <p:cNvPr id="347" name="Google Shape;347;p55"/>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14.25 NM.</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15.00 NM.</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14.50 NM.</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To find the distance flown in a given time, multiply ground speed by time. The distance flown in 7.5 minutes (convert to hours by dividing by 60) at a ground speed of 114 knots is .125 x 114 = 14.25 NM.</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56"/>
          <p:cNvSpPr txBox="1"/>
          <p:nvPr>
            <p:ph type="title"/>
          </p:nvPr>
        </p:nvSpPr>
        <p:spPr>
          <a:xfrm>
            <a:off x="284025" y="134225"/>
            <a:ext cx="5162700" cy="22074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22. (3530) (Refer to Figure 20, area 3.) Determine the approximate latitude and longitude of Currituck County Airport.</a:t>
            </a:r>
            <a:endParaRPr/>
          </a:p>
        </p:txBody>
      </p:sp>
      <p:sp>
        <p:nvSpPr>
          <p:cNvPr id="353" name="Google Shape;353;p56"/>
          <p:cNvSpPr txBox="1"/>
          <p:nvPr>
            <p:ph idx="1" type="body"/>
          </p:nvPr>
        </p:nvSpPr>
        <p:spPr>
          <a:xfrm>
            <a:off x="228200" y="2664975"/>
            <a:ext cx="5276100" cy="40293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36°24'N - 76°01'W.</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36°48'N - 76°01'W.</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47°24'N - 75°58'W.</a:t>
            </a:r>
            <a:endParaRPr b="0" i="0" u="none" strike="noStrike">
              <a:solidFill>
                <a:srgbClr val="274E13"/>
              </a:solidFill>
              <a:latin typeface="Courier New"/>
              <a:ea typeface="Courier New"/>
              <a:cs typeface="Courier New"/>
              <a:sym typeface="Courier New"/>
            </a:endParaRPr>
          </a:p>
        </p:txBody>
      </p:sp>
      <p:pic>
        <p:nvPicPr>
          <p:cNvPr id="354" name="Google Shape;354;p56"/>
          <p:cNvPicPr preferRelativeResize="0"/>
          <p:nvPr/>
        </p:nvPicPr>
        <p:blipFill>
          <a:blip r:embed="rId3">
            <a:alphaModFix/>
          </a:blip>
          <a:stretch>
            <a:fillRect/>
          </a:stretch>
        </p:blipFill>
        <p:spPr>
          <a:xfrm>
            <a:off x="5656700" y="152400"/>
            <a:ext cx="4681660" cy="65532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57"/>
          <p:cNvSpPr txBox="1"/>
          <p:nvPr>
            <p:ph type="title"/>
          </p:nvPr>
        </p:nvSpPr>
        <p:spPr>
          <a:xfrm>
            <a:off x="284025" y="134225"/>
            <a:ext cx="5162700" cy="22074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22. (3530) (Refer to Figure 20, area 3.) Determine the approximate latitude and longitude of Currituck County Airport.</a:t>
            </a:r>
            <a:endParaRPr/>
          </a:p>
        </p:txBody>
      </p:sp>
      <p:sp>
        <p:nvSpPr>
          <p:cNvPr id="360" name="Google Shape;360;p57"/>
          <p:cNvSpPr txBox="1"/>
          <p:nvPr>
            <p:ph idx="1" type="body"/>
          </p:nvPr>
        </p:nvSpPr>
        <p:spPr>
          <a:xfrm>
            <a:off x="228200" y="2664975"/>
            <a:ext cx="5276100" cy="40293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36°24'N - 76°01'W.</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36°48'N - 76°01'W.</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47°24'N - 75°58'W.</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Graticules on Sectional Aeronautical Charts are the lines dividing each 30 minutes of latitude and each 30 minutes of longitude. Each tick mark represents one minute of latitude or longitude. Latitude increases northward, west longitude increases going westward. The approximate latitude and longitude of Currituck County Airport is 36°24'N, 76°01'W.</a:t>
            </a:r>
            <a:endParaRPr b="0" i="0" u="none" strike="noStrike">
              <a:solidFill>
                <a:srgbClr val="274E13"/>
              </a:solidFill>
              <a:latin typeface="Courier New"/>
              <a:ea typeface="Courier New"/>
              <a:cs typeface="Courier New"/>
              <a:sym typeface="Courier New"/>
            </a:endParaRPr>
          </a:p>
        </p:txBody>
      </p:sp>
      <p:pic>
        <p:nvPicPr>
          <p:cNvPr id="361" name="Google Shape;361;p57"/>
          <p:cNvPicPr preferRelativeResize="0"/>
          <p:nvPr/>
        </p:nvPicPr>
        <p:blipFill>
          <a:blip r:embed="rId3">
            <a:alphaModFix/>
          </a:blip>
          <a:stretch>
            <a:fillRect/>
          </a:stretch>
        </p:blipFill>
        <p:spPr>
          <a:xfrm>
            <a:off x="5656700" y="152400"/>
            <a:ext cx="4681660" cy="655320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5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23. (3530.1) Which statement about longitude and latitude is true?</a:t>
            </a:r>
            <a:endParaRPr/>
          </a:p>
        </p:txBody>
      </p:sp>
      <p:sp>
        <p:nvSpPr>
          <p:cNvPr id="367" name="Google Shape;367;p5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Lines of longitude are parallel to the equator.</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Lines of longitude cross the equator at right angles.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The 0° line of latitude passes through Greenwich, England.</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5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23. (3530.1) Which statement about longitude and latitude is true?</a:t>
            </a:r>
            <a:endParaRPr/>
          </a:p>
        </p:txBody>
      </p:sp>
      <p:sp>
        <p:nvSpPr>
          <p:cNvPr id="373" name="Google Shape;373;p59"/>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Lines of longitude are parallel to the equator.</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Lines of longitude cross the equator at right angles.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The 0° line of latitude passes through Greenwich, England.</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Meridians of longitude encircle the earth from pole to pole, and all meridians cross the equator at right angles. Answer (A) is incorrect because lines of latitude are parallel to the equator.  Answer (C) is incorrect because the 0Â° line of longitude passes through Greenwich, England. </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60"/>
          <p:cNvSpPr txBox="1"/>
          <p:nvPr>
            <p:ph type="title"/>
          </p:nvPr>
        </p:nvSpPr>
        <p:spPr>
          <a:xfrm>
            <a:off x="182025" y="134225"/>
            <a:ext cx="5299200" cy="22884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24. (3531) (Refer to Figure 20.) Determine the magnetic course from First Flight Airport (area 5) to Hampton Roads Airport (area 2).</a:t>
            </a:r>
            <a:endParaRPr/>
          </a:p>
        </p:txBody>
      </p:sp>
      <p:sp>
        <p:nvSpPr>
          <p:cNvPr id="379" name="Google Shape;379;p60"/>
          <p:cNvSpPr txBox="1"/>
          <p:nvPr>
            <p:ph idx="1" type="body"/>
          </p:nvPr>
        </p:nvSpPr>
        <p:spPr>
          <a:xfrm>
            <a:off x="182025" y="2607250"/>
            <a:ext cx="5241600" cy="40989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141°.</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321°.</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332°.</a:t>
            </a:r>
            <a:endParaRPr b="0" i="0" u="none" strike="noStrike">
              <a:solidFill>
                <a:srgbClr val="274E13"/>
              </a:solidFill>
              <a:latin typeface="Courier New"/>
              <a:ea typeface="Courier New"/>
              <a:cs typeface="Courier New"/>
              <a:sym typeface="Courier New"/>
            </a:endParaRPr>
          </a:p>
        </p:txBody>
      </p:sp>
      <p:pic>
        <p:nvPicPr>
          <p:cNvPr id="380" name="Google Shape;380;p60"/>
          <p:cNvPicPr preferRelativeResize="0"/>
          <p:nvPr/>
        </p:nvPicPr>
        <p:blipFill>
          <a:blip r:embed="rId3">
            <a:alphaModFix/>
          </a:blip>
          <a:stretch>
            <a:fillRect/>
          </a:stretch>
        </p:blipFill>
        <p:spPr>
          <a:xfrm>
            <a:off x="5633625" y="152400"/>
            <a:ext cx="4681660" cy="655320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61"/>
          <p:cNvSpPr txBox="1"/>
          <p:nvPr>
            <p:ph type="title"/>
          </p:nvPr>
        </p:nvSpPr>
        <p:spPr>
          <a:xfrm>
            <a:off x="182025" y="134225"/>
            <a:ext cx="5299200" cy="22884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24. (3531) (Refer to Figure 20.) Determine the magnetic course from First Flight Airport (area 5) to Hampton Roads Airport (area 2).</a:t>
            </a:r>
            <a:endParaRPr/>
          </a:p>
        </p:txBody>
      </p:sp>
      <p:sp>
        <p:nvSpPr>
          <p:cNvPr id="386" name="Google Shape;386;p61"/>
          <p:cNvSpPr txBox="1"/>
          <p:nvPr>
            <p:ph idx="1" type="body"/>
          </p:nvPr>
        </p:nvSpPr>
        <p:spPr>
          <a:xfrm>
            <a:off x="182025" y="2607250"/>
            <a:ext cx="5241600" cy="40989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141°.</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321°.</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332°.</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Use the following steps: 1. Plot the course from First Flight Airport to Hampton Roads Airport. 2. Measure the true course angle at the approximate midpoint of the route. The true course is 321°. 3. Note that the variation is 11°W as shown on the isogonic line. 4. Using the formula: MC = TC ± VAR, MC = 321° + 11°W, MC = 332°</a:t>
            </a:r>
            <a:endParaRPr b="0" i="0" u="none" strike="noStrike">
              <a:solidFill>
                <a:srgbClr val="274E13"/>
              </a:solidFill>
              <a:latin typeface="Courier New"/>
              <a:ea typeface="Courier New"/>
              <a:cs typeface="Courier New"/>
              <a:sym typeface="Courier New"/>
            </a:endParaRPr>
          </a:p>
        </p:txBody>
      </p:sp>
      <p:pic>
        <p:nvPicPr>
          <p:cNvPr id="387" name="Google Shape;387;p61"/>
          <p:cNvPicPr preferRelativeResize="0"/>
          <p:nvPr/>
        </p:nvPicPr>
        <p:blipFill>
          <a:blip r:embed="rId3">
            <a:alphaModFix/>
          </a:blip>
          <a:stretch>
            <a:fillRect/>
          </a:stretch>
        </p:blipFill>
        <p:spPr>
          <a:xfrm>
            <a:off x="5633625" y="152400"/>
            <a:ext cx="4681660" cy="655320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62"/>
          <p:cNvSpPr txBox="1"/>
          <p:nvPr>
            <p:ph type="title"/>
          </p:nvPr>
        </p:nvSpPr>
        <p:spPr>
          <a:xfrm>
            <a:off x="237900" y="148050"/>
            <a:ext cx="5243700" cy="22401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25. (3535) (Refer to Figure 21, area 2.) Which airport is located at approximately 47°35'30"N latitude and 100°43'00"W longitude?</a:t>
            </a:r>
            <a:endParaRPr/>
          </a:p>
        </p:txBody>
      </p:sp>
      <p:sp>
        <p:nvSpPr>
          <p:cNvPr id="393" name="Google Shape;393;p62"/>
          <p:cNvSpPr txBox="1"/>
          <p:nvPr>
            <p:ph idx="1" type="body"/>
          </p:nvPr>
        </p:nvSpPr>
        <p:spPr>
          <a:xfrm>
            <a:off x="237825" y="2630325"/>
            <a:ext cx="5243700" cy="40893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Turtle Lake.</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MAKEEFF.</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Johnson.</a:t>
            </a:r>
            <a:endParaRPr b="0" i="0" u="none" strike="noStrike">
              <a:solidFill>
                <a:srgbClr val="274E13"/>
              </a:solidFill>
              <a:latin typeface="Courier New"/>
              <a:ea typeface="Courier New"/>
              <a:cs typeface="Courier New"/>
              <a:sym typeface="Courier New"/>
            </a:endParaRPr>
          </a:p>
        </p:txBody>
      </p:sp>
      <p:pic>
        <p:nvPicPr>
          <p:cNvPr id="394" name="Google Shape;394;p62"/>
          <p:cNvPicPr preferRelativeResize="0"/>
          <p:nvPr/>
        </p:nvPicPr>
        <p:blipFill>
          <a:blip r:embed="rId3">
            <a:alphaModFix/>
          </a:blip>
          <a:stretch>
            <a:fillRect/>
          </a:stretch>
        </p:blipFill>
        <p:spPr>
          <a:xfrm>
            <a:off x="5634000" y="152400"/>
            <a:ext cx="4681660" cy="6553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8"/>
          <p:cNvSpPr txBox="1"/>
          <p:nvPr>
            <p:ph type="title"/>
          </p:nvPr>
        </p:nvSpPr>
        <p:spPr>
          <a:xfrm>
            <a:off x="284000" y="249675"/>
            <a:ext cx="5197500" cy="21960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3. (2175.1)  (Refer to Figure 51.) What information should be entered for Item 15, level, on the flight plan form?</a:t>
            </a:r>
            <a:endParaRPr/>
          </a:p>
        </p:txBody>
      </p:sp>
      <p:sp>
        <p:nvSpPr>
          <p:cNvPr id="119" name="Google Shape;119;p18"/>
          <p:cNvSpPr txBox="1"/>
          <p:nvPr>
            <p:ph idx="1" type="body"/>
          </p:nvPr>
        </p:nvSpPr>
        <p:spPr>
          <a:xfrm>
            <a:off x="284000" y="3357700"/>
            <a:ext cx="5197500" cy="32925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VFR cruising altitude.</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Aircraft service ceiling.</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Aircraft center of gravity.</a:t>
            </a:r>
            <a:endParaRPr b="0" i="0" u="none" strike="noStrike">
              <a:solidFill>
                <a:srgbClr val="274E13"/>
              </a:solidFill>
              <a:latin typeface="Courier New"/>
              <a:ea typeface="Courier New"/>
              <a:cs typeface="Courier New"/>
              <a:sym typeface="Courier New"/>
            </a:endParaRPr>
          </a:p>
        </p:txBody>
      </p:sp>
      <p:pic>
        <p:nvPicPr>
          <p:cNvPr id="120" name="Google Shape;120;p18"/>
          <p:cNvPicPr preferRelativeResize="0"/>
          <p:nvPr/>
        </p:nvPicPr>
        <p:blipFill>
          <a:blip r:embed="rId3">
            <a:alphaModFix/>
          </a:blip>
          <a:stretch>
            <a:fillRect/>
          </a:stretch>
        </p:blipFill>
        <p:spPr>
          <a:xfrm>
            <a:off x="5633900" y="152400"/>
            <a:ext cx="4985220" cy="655320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63"/>
          <p:cNvSpPr txBox="1"/>
          <p:nvPr>
            <p:ph type="title"/>
          </p:nvPr>
        </p:nvSpPr>
        <p:spPr>
          <a:xfrm>
            <a:off x="237900" y="148050"/>
            <a:ext cx="5243700" cy="22401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25. (3535) (Refer to Figure 21, area 2.) Which airport is located at approximately 47°35'30"N latitude and 100°43'00"W longitude?</a:t>
            </a:r>
            <a:endParaRPr/>
          </a:p>
        </p:txBody>
      </p:sp>
      <p:sp>
        <p:nvSpPr>
          <p:cNvPr id="400" name="Google Shape;400;p63"/>
          <p:cNvSpPr txBox="1"/>
          <p:nvPr>
            <p:ph idx="1" type="body"/>
          </p:nvPr>
        </p:nvSpPr>
        <p:spPr>
          <a:xfrm>
            <a:off x="237825" y="2630325"/>
            <a:ext cx="5243700" cy="40893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Turtle Lake.</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MAKEEFF.</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Johnson.</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Graticules on Sectional Aeronautical Charts are the lines dividing each 30 minutes of latitude and each 30 minutes of longitude. Each tick mark represents one minute of latitude or longitude. Latitude increases northward, west longitude increases going westward. The Makeeff (PVT) airport is located at approximately 47°35'30"N latitude and 100°43'00"W longitude.</a:t>
            </a:r>
            <a:endParaRPr b="0" i="0" u="none" strike="noStrike">
              <a:solidFill>
                <a:srgbClr val="274E13"/>
              </a:solidFill>
              <a:latin typeface="Courier New"/>
              <a:ea typeface="Courier New"/>
              <a:cs typeface="Courier New"/>
              <a:sym typeface="Courier New"/>
            </a:endParaRPr>
          </a:p>
        </p:txBody>
      </p:sp>
      <p:pic>
        <p:nvPicPr>
          <p:cNvPr id="401" name="Google Shape;401;p63"/>
          <p:cNvPicPr preferRelativeResize="0"/>
          <p:nvPr/>
        </p:nvPicPr>
        <p:blipFill>
          <a:blip r:embed="rId3">
            <a:alphaModFix/>
          </a:blip>
          <a:stretch>
            <a:fillRect/>
          </a:stretch>
        </p:blipFill>
        <p:spPr>
          <a:xfrm>
            <a:off x="5634000" y="152400"/>
            <a:ext cx="4681660" cy="655320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64"/>
          <p:cNvSpPr txBox="1"/>
          <p:nvPr>
            <p:ph type="title"/>
          </p:nvPr>
        </p:nvSpPr>
        <p:spPr>
          <a:xfrm>
            <a:off x="249400" y="134200"/>
            <a:ext cx="5232000" cy="28656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26. (3536) (Refer to Figure 21, area 3.) Which airport is located at approximately 47°21'N latitude and 101°01'W longitude?</a:t>
            </a:r>
            <a:endParaRPr/>
          </a:p>
        </p:txBody>
      </p:sp>
      <p:sp>
        <p:nvSpPr>
          <p:cNvPr id="407" name="Google Shape;407;p64"/>
          <p:cNvSpPr txBox="1"/>
          <p:nvPr>
            <p:ph idx="1" type="body"/>
          </p:nvPr>
        </p:nvSpPr>
        <p:spPr>
          <a:xfrm>
            <a:off x="168575" y="3172975"/>
            <a:ext cx="5312700" cy="35466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Lorentzen.</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Johnson.</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Washburn.</a:t>
            </a:r>
            <a:endParaRPr b="0" i="0" u="none" strike="noStrike">
              <a:solidFill>
                <a:srgbClr val="274E13"/>
              </a:solidFill>
              <a:latin typeface="Courier New"/>
              <a:ea typeface="Courier New"/>
              <a:cs typeface="Courier New"/>
              <a:sym typeface="Courier New"/>
            </a:endParaRPr>
          </a:p>
        </p:txBody>
      </p:sp>
      <p:pic>
        <p:nvPicPr>
          <p:cNvPr id="408" name="Google Shape;408;p64"/>
          <p:cNvPicPr preferRelativeResize="0"/>
          <p:nvPr/>
        </p:nvPicPr>
        <p:blipFill>
          <a:blip r:embed="rId3">
            <a:alphaModFix/>
          </a:blip>
          <a:stretch>
            <a:fillRect/>
          </a:stretch>
        </p:blipFill>
        <p:spPr>
          <a:xfrm>
            <a:off x="5633800" y="152400"/>
            <a:ext cx="4681660" cy="655320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65"/>
          <p:cNvSpPr txBox="1"/>
          <p:nvPr>
            <p:ph type="title"/>
          </p:nvPr>
        </p:nvSpPr>
        <p:spPr>
          <a:xfrm>
            <a:off x="249400" y="134200"/>
            <a:ext cx="5232000" cy="28656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26. (3536) (Refer to Figure 21, area 3.) Which airport is located at approximately 47°21'N latitude and 101°01'W longitude?</a:t>
            </a:r>
            <a:endParaRPr/>
          </a:p>
        </p:txBody>
      </p:sp>
      <p:sp>
        <p:nvSpPr>
          <p:cNvPr id="414" name="Google Shape;414;p65"/>
          <p:cNvSpPr txBox="1"/>
          <p:nvPr>
            <p:ph idx="1" type="body"/>
          </p:nvPr>
        </p:nvSpPr>
        <p:spPr>
          <a:xfrm>
            <a:off x="168575" y="3172975"/>
            <a:ext cx="5312700" cy="35466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Lorentzen.</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Johnson.</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Washburn.</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Graticules on Sectional Aeronautical Charts are the lines dividing each 30 minutes of latitude and each 30 minutes of longitude. Each tick mark represents one minute of latitude or longitude. Latitude increases northward, west longitude increases going westward. Washburn is located at approximately 47°21'N latitude and 101°01'W longitude.</a:t>
            </a:r>
            <a:endParaRPr b="0" i="0" u="none" strike="noStrike">
              <a:solidFill>
                <a:srgbClr val="274E13"/>
              </a:solidFill>
              <a:latin typeface="Courier New"/>
              <a:ea typeface="Courier New"/>
              <a:cs typeface="Courier New"/>
              <a:sym typeface="Courier New"/>
            </a:endParaRPr>
          </a:p>
        </p:txBody>
      </p:sp>
      <p:pic>
        <p:nvPicPr>
          <p:cNvPr id="415" name="Google Shape;415;p65"/>
          <p:cNvPicPr preferRelativeResize="0"/>
          <p:nvPr/>
        </p:nvPicPr>
        <p:blipFill>
          <a:blip r:embed="rId3">
            <a:alphaModFix/>
          </a:blip>
          <a:stretch>
            <a:fillRect/>
          </a:stretch>
        </p:blipFill>
        <p:spPr>
          <a:xfrm>
            <a:off x="5633800" y="152400"/>
            <a:ext cx="4681660" cy="655320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66"/>
          <p:cNvSpPr txBox="1"/>
          <p:nvPr>
            <p:ph type="title"/>
          </p:nvPr>
        </p:nvSpPr>
        <p:spPr>
          <a:xfrm>
            <a:off x="182025" y="64950"/>
            <a:ext cx="5334000" cy="27963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667"/>
              <a:buNone/>
            </a:pPr>
            <a:r>
              <a:rPr b="0" i="0" lang="en-US" u="none" strike="noStrike">
                <a:latin typeface="Times New Roman"/>
                <a:ea typeface="Times New Roman"/>
                <a:cs typeface="Times New Roman"/>
                <a:sym typeface="Times New Roman"/>
              </a:rPr>
              <a:t>27. (3538) (Refer to Figure 21.) Determine the magnetic heading for a flight from Mercer County Regional Airport (area 3) to Minot International (area 1). The wind is from 330° at 25 knots, the true airspeed is 100 knots, and the magnetic variation is 10° east.</a:t>
            </a:r>
            <a:endParaRPr/>
          </a:p>
        </p:txBody>
      </p:sp>
      <p:sp>
        <p:nvSpPr>
          <p:cNvPr id="421" name="Google Shape;421;p66"/>
          <p:cNvSpPr txBox="1"/>
          <p:nvPr>
            <p:ph idx="1" type="body"/>
          </p:nvPr>
        </p:nvSpPr>
        <p:spPr>
          <a:xfrm>
            <a:off x="182025" y="2976700"/>
            <a:ext cx="5334000" cy="37290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002°.</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012°.</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352°.</a:t>
            </a:r>
            <a:endParaRPr b="0" i="0" u="none" strike="noStrike">
              <a:solidFill>
                <a:srgbClr val="274E13"/>
              </a:solidFill>
              <a:latin typeface="Courier New"/>
              <a:ea typeface="Courier New"/>
              <a:cs typeface="Courier New"/>
              <a:sym typeface="Courier New"/>
            </a:endParaRPr>
          </a:p>
        </p:txBody>
      </p:sp>
      <p:pic>
        <p:nvPicPr>
          <p:cNvPr id="422" name="Google Shape;422;p66"/>
          <p:cNvPicPr preferRelativeResize="0"/>
          <p:nvPr/>
        </p:nvPicPr>
        <p:blipFill>
          <a:blip r:embed="rId3">
            <a:alphaModFix/>
          </a:blip>
          <a:stretch>
            <a:fillRect/>
          </a:stretch>
        </p:blipFill>
        <p:spPr>
          <a:xfrm>
            <a:off x="5668425" y="152400"/>
            <a:ext cx="4681660" cy="6553200"/>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67"/>
          <p:cNvSpPr txBox="1"/>
          <p:nvPr>
            <p:ph type="title"/>
          </p:nvPr>
        </p:nvSpPr>
        <p:spPr>
          <a:xfrm>
            <a:off x="182025" y="64950"/>
            <a:ext cx="5334000" cy="27963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667"/>
              <a:buNone/>
            </a:pPr>
            <a:r>
              <a:rPr b="0" i="0" lang="en-US" u="none" strike="noStrike">
                <a:latin typeface="Times New Roman"/>
                <a:ea typeface="Times New Roman"/>
                <a:cs typeface="Times New Roman"/>
                <a:sym typeface="Times New Roman"/>
              </a:rPr>
              <a:t>27. (3538) (Refer to Figure 21.) Determine the magnetic heading for a flight from Mercer County Regional Airport (area 3) to Minot International (area 1). The wind is from 330° at 25 knots, the true airspeed is 100 knots, and the magnetic variation is 10° east.</a:t>
            </a:r>
            <a:endParaRPr/>
          </a:p>
        </p:txBody>
      </p:sp>
      <p:sp>
        <p:nvSpPr>
          <p:cNvPr id="428" name="Google Shape;428;p67"/>
          <p:cNvSpPr txBox="1"/>
          <p:nvPr>
            <p:ph idx="1" type="body"/>
          </p:nvPr>
        </p:nvSpPr>
        <p:spPr>
          <a:xfrm>
            <a:off x="182025" y="2976700"/>
            <a:ext cx="5334000" cy="3729000"/>
          </a:xfrm>
          <a:prstGeom prst="rect">
            <a:avLst/>
          </a:prstGeom>
          <a:noFill/>
          <a:ln>
            <a:noFill/>
          </a:ln>
        </p:spPr>
        <p:txBody>
          <a:bodyPr anchorCtr="0" anchor="t" bIns="45700" lIns="91425" spcFirstLastPara="1" rIns="91425" wrap="square" tIns="45700">
            <a:normAutofit lnSpcReduction="20000"/>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002°.</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012°.</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352°.</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Use the following steps: 1. Plot the course from Mercer County Regional Airport to Minot Airport. 2. Measure the true course angle at the approximate midpoint of the route. The true course is 011°. 3. Find the true heading using a flight computer (Wind Correction on FLT menu using CX-3): Wind direction is 330° (given in question) Wind speed is 25 knots (given in question) True course is 011° (found in Step 2) True airspeed is 100 knots (given in question) Therefore, the true heading is 002°. 4. Calculate the magnetic heading by subtracting the easterly variation (10°) from the true heading (002°). MH = TH ± VAR MH = 002° - 10°E MH = 352°</a:t>
            </a:r>
            <a:endParaRPr b="0" i="0" u="none" strike="noStrike">
              <a:solidFill>
                <a:srgbClr val="274E13"/>
              </a:solidFill>
              <a:latin typeface="Courier New"/>
              <a:ea typeface="Courier New"/>
              <a:cs typeface="Courier New"/>
              <a:sym typeface="Courier New"/>
            </a:endParaRPr>
          </a:p>
        </p:txBody>
      </p:sp>
      <p:pic>
        <p:nvPicPr>
          <p:cNvPr id="429" name="Google Shape;429;p67"/>
          <p:cNvPicPr preferRelativeResize="0"/>
          <p:nvPr/>
        </p:nvPicPr>
        <p:blipFill>
          <a:blip r:embed="rId3">
            <a:alphaModFix/>
          </a:blip>
          <a:stretch>
            <a:fillRect/>
          </a:stretch>
        </p:blipFill>
        <p:spPr>
          <a:xfrm>
            <a:off x="5668425" y="152400"/>
            <a:ext cx="4681660" cy="655320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p68"/>
          <p:cNvSpPr txBox="1"/>
          <p:nvPr>
            <p:ph type="title"/>
          </p:nvPr>
        </p:nvSpPr>
        <p:spPr>
          <a:xfrm>
            <a:off x="260925" y="134200"/>
            <a:ext cx="5185800" cy="24270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28. (3543) (Refer to Figure 22, area 3.) Determine the approximate latitude and longitude of Shoshone County Airport.</a:t>
            </a:r>
            <a:endParaRPr/>
          </a:p>
        </p:txBody>
      </p:sp>
      <p:sp>
        <p:nvSpPr>
          <p:cNvPr id="435" name="Google Shape;435;p68"/>
          <p:cNvSpPr txBox="1"/>
          <p:nvPr>
            <p:ph idx="1" type="body"/>
          </p:nvPr>
        </p:nvSpPr>
        <p:spPr>
          <a:xfrm>
            <a:off x="182025" y="2976701"/>
            <a:ext cx="5264700" cy="37293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47°02'N - 116°11'W.</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47°33'N - 116°11'W.</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47°32'N - 116°41'W.</a:t>
            </a:r>
            <a:endParaRPr b="0" i="0" u="none" strike="noStrike">
              <a:solidFill>
                <a:srgbClr val="274E13"/>
              </a:solidFill>
              <a:latin typeface="Courier New"/>
              <a:ea typeface="Courier New"/>
              <a:cs typeface="Courier New"/>
              <a:sym typeface="Courier New"/>
            </a:endParaRPr>
          </a:p>
        </p:txBody>
      </p:sp>
      <p:pic>
        <p:nvPicPr>
          <p:cNvPr id="436" name="Google Shape;436;p68"/>
          <p:cNvPicPr preferRelativeResize="0"/>
          <p:nvPr/>
        </p:nvPicPr>
        <p:blipFill>
          <a:blip r:embed="rId3">
            <a:alphaModFix/>
          </a:blip>
          <a:stretch>
            <a:fillRect/>
          </a:stretch>
        </p:blipFill>
        <p:spPr>
          <a:xfrm>
            <a:off x="5599125" y="152400"/>
            <a:ext cx="4681660" cy="655320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69"/>
          <p:cNvSpPr txBox="1"/>
          <p:nvPr>
            <p:ph type="title"/>
          </p:nvPr>
        </p:nvSpPr>
        <p:spPr>
          <a:xfrm>
            <a:off x="260925" y="134200"/>
            <a:ext cx="5185800" cy="24270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28. (3543) (Refer to Figure 22, area 3.) Determine the approximate latitude and longitude of Shoshone County Airport.</a:t>
            </a:r>
            <a:endParaRPr/>
          </a:p>
        </p:txBody>
      </p:sp>
      <p:sp>
        <p:nvSpPr>
          <p:cNvPr id="442" name="Google Shape;442;p69"/>
          <p:cNvSpPr txBox="1"/>
          <p:nvPr>
            <p:ph idx="1" type="body"/>
          </p:nvPr>
        </p:nvSpPr>
        <p:spPr>
          <a:xfrm>
            <a:off x="182025" y="2976701"/>
            <a:ext cx="5264700" cy="37293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47°02'N - 116°11'W.</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47°33'N - 116°11'W.</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47°32'N - 116°41'W.</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Graticules on Sectional Aeronautical Charts are the lines dividing each 30 minutes of latitude and each 30 minutes of longitude. Each tick mark represents one minute of latitude or longitude. Latitude increases northward, west longitude increases going westward. The approximate latitude and longitude of Shoshone County Airport is 47°33'N, 116°11'W.</a:t>
            </a:r>
            <a:endParaRPr b="0" i="0" u="none" strike="noStrike">
              <a:solidFill>
                <a:srgbClr val="274E13"/>
              </a:solidFill>
              <a:latin typeface="Courier New"/>
              <a:ea typeface="Courier New"/>
              <a:cs typeface="Courier New"/>
              <a:sym typeface="Courier New"/>
            </a:endParaRPr>
          </a:p>
        </p:txBody>
      </p:sp>
      <p:pic>
        <p:nvPicPr>
          <p:cNvPr id="443" name="Google Shape;443;p69"/>
          <p:cNvPicPr preferRelativeResize="0"/>
          <p:nvPr/>
        </p:nvPicPr>
        <p:blipFill>
          <a:blip r:embed="rId3">
            <a:alphaModFix/>
          </a:blip>
          <a:stretch>
            <a:fillRect/>
          </a:stretch>
        </p:blipFill>
        <p:spPr>
          <a:xfrm>
            <a:off x="5599125" y="152400"/>
            <a:ext cx="4681660" cy="6553200"/>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70"/>
          <p:cNvSpPr txBox="1"/>
          <p:nvPr>
            <p:ph type="title"/>
          </p:nvPr>
        </p:nvSpPr>
        <p:spPr>
          <a:xfrm>
            <a:off x="205100" y="76500"/>
            <a:ext cx="5276100" cy="24384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667"/>
              <a:buNone/>
            </a:pPr>
            <a:r>
              <a:rPr b="0" i="0" lang="en-US" u="none" strike="noStrike">
                <a:latin typeface="Times New Roman"/>
                <a:ea typeface="Times New Roman"/>
                <a:cs typeface="Times New Roman"/>
                <a:sym typeface="Times New Roman"/>
              </a:rPr>
              <a:t>29. (3545) (Refer to Figure 22.) Determine the magnetic heading for a flight from Sandpoint Airport (area 1) to St. Maries Airport (area 4). The wind is from 215° at 25 knots and the true airspeed is 125 knots.</a:t>
            </a:r>
            <a:endParaRPr/>
          </a:p>
        </p:txBody>
      </p:sp>
      <p:sp>
        <p:nvSpPr>
          <p:cNvPr id="449" name="Google Shape;449;p70"/>
          <p:cNvSpPr txBox="1"/>
          <p:nvPr>
            <p:ph idx="1" type="body"/>
          </p:nvPr>
        </p:nvSpPr>
        <p:spPr>
          <a:xfrm>
            <a:off x="205100" y="2514875"/>
            <a:ext cx="5276100" cy="42027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172°.</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349°.</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187°.</a:t>
            </a:r>
            <a:endParaRPr b="0" i="0" u="none" strike="noStrike">
              <a:solidFill>
                <a:srgbClr val="274E13"/>
              </a:solidFill>
              <a:latin typeface="Courier New"/>
              <a:ea typeface="Courier New"/>
              <a:cs typeface="Courier New"/>
              <a:sym typeface="Courier New"/>
            </a:endParaRPr>
          </a:p>
        </p:txBody>
      </p:sp>
      <p:pic>
        <p:nvPicPr>
          <p:cNvPr id="450" name="Google Shape;450;p70"/>
          <p:cNvPicPr preferRelativeResize="0"/>
          <p:nvPr/>
        </p:nvPicPr>
        <p:blipFill>
          <a:blip r:embed="rId3">
            <a:alphaModFix/>
          </a:blip>
          <a:stretch>
            <a:fillRect/>
          </a:stretch>
        </p:blipFill>
        <p:spPr>
          <a:xfrm>
            <a:off x="5633600" y="152400"/>
            <a:ext cx="4681660" cy="6553200"/>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p71"/>
          <p:cNvSpPr txBox="1"/>
          <p:nvPr>
            <p:ph type="title"/>
          </p:nvPr>
        </p:nvSpPr>
        <p:spPr>
          <a:xfrm>
            <a:off x="205100" y="76500"/>
            <a:ext cx="5276100" cy="24384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667"/>
              <a:buNone/>
            </a:pPr>
            <a:r>
              <a:rPr b="0" i="0" lang="en-US" u="none" strike="noStrike">
                <a:latin typeface="Times New Roman"/>
                <a:ea typeface="Times New Roman"/>
                <a:cs typeface="Times New Roman"/>
                <a:sym typeface="Times New Roman"/>
              </a:rPr>
              <a:t>29. (3545) (Refer to Figure 22.) Determine the magnetic heading for a flight from Sandpoint Airport (area 1) to St. Maries Airport (area 4). The wind is from 215° at 25 knots and the true airspeed is 125 knots.</a:t>
            </a:r>
            <a:endParaRPr/>
          </a:p>
        </p:txBody>
      </p:sp>
      <p:sp>
        <p:nvSpPr>
          <p:cNvPr id="456" name="Google Shape;456;p71"/>
          <p:cNvSpPr txBox="1"/>
          <p:nvPr>
            <p:ph idx="1" type="body"/>
          </p:nvPr>
        </p:nvSpPr>
        <p:spPr>
          <a:xfrm>
            <a:off x="205100" y="2514875"/>
            <a:ext cx="5276100" cy="4202700"/>
          </a:xfrm>
          <a:prstGeom prst="rect">
            <a:avLst/>
          </a:prstGeom>
          <a:noFill/>
          <a:ln>
            <a:noFill/>
          </a:ln>
        </p:spPr>
        <p:txBody>
          <a:bodyPr anchorCtr="0" anchor="t" bIns="45700" lIns="91425" spcFirstLastPara="1" rIns="91425" wrap="square" tIns="45700">
            <a:normAutofit lnSpcReduction="10000"/>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172°.</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349°.</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187°.</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Use the following steps: 1. Plot the course from Sandpoint Airport to St. Maries Airport. 2. Measure the true course angle at the approximate midpoint of the route (181°). 3. Find the true heading using a flight computer (Wind Correction on FLT menu using CX-3): Wind direction is 215° (given in question) Wind speed is 25 knots (given in question) True course is 181° (found in Step 2) True airspeed is 125 knots (given in question) Therefore, the true heading is 187°. 4. Calculate the magnetic heading by subtracting the easterly variation (15°) from the true heading (187°). MH = TH ± VAR MH = 187° - 15°E MH = 172°</a:t>
            </a:r>
            <a:endParaRPr b="0" i="0" u="none" strike="noStrike">
              <a:solidFill>
                <a:srgbClr val="274E13"/>
              </a:solidFill>
              <a:latin typeface="Courier New"/>
              <a:ea typeface="Courier New"/>
              <a:cs typeface="Courier New"/>
              <a:sym typeface="Courier New"/>
            </a:endParaRPr>
          </a:p>
        </p:txBody>
      </p:sp>
      <p:pic>
        <p:nvPicPr>
          <p:cNvPr id="457" name="Google Shape;457;p71"/>
          <p:cNvPicPr preferRelativeResize="0"/>
          <p:nvPr/>
        </p:nvPicPr>
        <p:blipFill>
          <a:blip r:embed="rId3">
            <a:alphaModFix/>
          </a:blip>
          <a:stretch>
            <a:fillRect/>
          </a:stretch>
        </p:blipFill>
        <p:spPr>
          <a:xfrm>
            <a:off x="5633600" y="152400"/>
            <a:ext cx="4681660" cy="6553200"/>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72"/>
          <p:cNvSpPr txBox="1"/>
          <p:nvPr>
            <p:ph type="title"/>
          </p:nvPr>
        </p:nvSpPr>
        <p:spPr>
          <a:xfrm>
            <a:off x="147375" y="261225"/>
            <a:ext cx="5334000" cy="25422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667"/>
              <a:buNone/>
            </a:pPr>
            <a:r>
              <a:rPr b="0" i="0" lang="en-US" u="none" strike="noStrike">
                <a:latin typeface="Times New Roman"/>
                <a:ea typeface="Times New Roman"/>
                <a:cs typeface="Times New Roman"/>
                <a:sym typeface="Times New Roman"/>
              </a:rPr>
              <a:t>30. (3546) (Refer to Figure 22.) What is the magnetic heading for a flight from Priest River Airport (area 1) to Shoshone County Airport (area 3)?The wind is from 030° at 12 knots and the true airspeed is 95 knots.</a:t>
            </a:r>
            <a:endParaRPr/>
          </a:p>
        </p:txBody>
      </p:sp>
      <p:sp>
        <p:nvSpPr>
          <p:cNvPr id="463" name="Google Shape;463;p72"/>
          <p:cNvSpPr txBox="1"/>
          <p:nvPr>
            <p:ph idx="1" type="body"/>
          </p:nvPr>
        </p:nvSpPr>
        <p:spPr>
          <a:xfrm>
            <a:off x="147375" y="2999801"/>
            <a:ext cx="5334000" cy="37293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121°.</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143°.</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136°.</a:t>
            </a:r>
            <a:endParaRPr/>
          </a:p>
        </p:txBody>
      </p:sp>
      <p:pic>
        <p:nvPicPr>
          <p:cNvPr id="464" name="Google Shape;464;p72"/>
          <p:cNvPicPr preferRelativeResize="0"/>
          <p:nvPr/>
        </p:nvPicPr>
        <p:blipFill>
          <a:blip r:embed="rId3">
            <a:alphaModFix/>
          </a:blip>
          <a:stretch>
            <a:fillRect/>
          </a:stretch>
        </p:blipFill>
        <p:spPr>
          <a:xfrm>
            <a:off x="5633775" y="152400"/>
            <a:ext cx="4681660" cy="6553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19"/>
          <p:cNvSpPr txBox="1"/>
          <p:nvPr>
            <p:ph type="title"/>
          </p:nvPr>
        </p:nvSpPr>
        <p:spPr>
          <a:xfrm>
            <a:off x="284000" y="249675"/>
            <a:ext cx="5197500" cy="21960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3. (2175.1)  (Refer to Figure 51.) What information should be entered for Item 15, level, on the flight plan form?</a:t>
            </a:r>
            <a:endParaRPr/>
          </a:p>
        </p:txBody>
      </p:sp>
      <p:sp>
        <p:nvSpPr>
          <p:cNvPr id="126" name="Google Shape;126;p19"/>
          <p:cNvSpPr txBox="1"/>
          <p:nvPr>
            <p:ph idx="1" type="body"/>
          </p:nvPr>
        </p:nvSpPr>
        <p:spPr>
          <a:xfrm>
            <a:off x="284000" y="3357700"/>
            <a:ext cx="5197500" cy="32925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VFR cruising altitude.</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Aircraft service ceiling.</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Aircraft center of gravity.</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Insert the planned cruising altitude in hundreds of feet for the first or the whole portion of the route to be flown expressed as "A" followed by three figures: A075 for 7,500 feet MSL.</a:t>
            </a:r>
            <a:endParaRPr b="0" i="0" u="none" strike="noStrike">
              <a:solidFill>
                <a:srgbClr val="274E13"/>
              </a:solidFill>
              <a:latin typeface="Courier New"/>
              <a:ea typeface="Courier New"/>
              <a:cs typeface="Courier New"/>
              <a:sym typeface="Courier New"/>
            </a:endParaRPr>
          </a:p>
        </p:txBody>
      </p:sp>
      <p:pic>
        <p:nvPicPr>
          <p:cNvPr id="127" name="Google Shape;127;p19"/>
          <p:cNvPicPr preferRelativeResize="0"/>
          <p:nvPr/>
        </p:nvPicPr>
        <p:blipFill>
          <a:blip r:embed="rId3">
            <a:alphaModFix/>
          </a:blip>
          <a:stretch>
            <a:fillRect/>
          </a:stretch>
        </p:blipFill>
        <p:spPr>
          <a:xfrm>
            <a:off x="5633900" y="152400"/>
            <a:ext cx="4985220" cy="6553200"/>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73"/>
          <p:cNvSpPr txBox="1"/>
          <p:nvPr>
            <p:ph type="title"/>
          </p:nvPr>
        </p:nvSpPr>
        <p:spPr>
          <a:xfrm>
            <a:off x="147375" y="261225"/>
            <a:ext cx="5334000" cy="25422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667"/>
              <a:buNone/>
            </a:pPr>
            <a:r>
              <a:rPr b="0" i="0" lang="en-US" u="none" strike="noStrike">
                <a:latin typeface="Times New Roman"/>
                <a:ea typeface="Times New Roman"/>
                <a:cs typeface="Times New Roman"/>
                <a:sym typeface="Times New Roman"/>
              </a:rPr>
              <a:t>30. (3546) (Refer to Figure 22.) What is the magnetic heading for a flight from Priest River Airport (area 1) to Shoshone County Airport (area 3)?The wind is from 030° at 12 knots and the true airspeed is 95 knots.</a:t>
            </a:r>
            <a:endParaRPr/>
          </a:p>
        </p:txBody>
      </p:sp>
      <p:sp>
        <p:nvSpPr>
          <p:cNvPr id="470" name="Google Shape;470;p73"/>
          <p:cNvSpPr txBox="1"/>
          <p:nvPr>
            <p:ph idx="1" type="body"/>
          </p:nvPr>
        </p:nvSpPr>
        <p:spPr>
          <a:xfrm>
            <a:off x="147375" y="2999801"/>
            <a:ext cx="5334000" cy="3729300"/>
          </a:xfrm>
          <a:prstGeom prst="rect">
            <a:avLst/>
          </a:prstGeom>
          <a:noFill/>
          <a:ln>
            <a:noFill/>
          </a:ln>
        </p:spPr>
        <p:txBody>
          <a:bodyPr anchorCtr="0" anchor="t" bIns="45700" lIns="91425" spcFirstLastPara="1" rIns="91425" wrap="square" tIns="45700">
            <a:normAutofit fontScale="92500" lnSpcReduction="10000"/>
          </a:bodyPr>
          <a:lstStyle/>
          <a:p>
            <a:pPr indent="0" lvl="1" marL="640080" rtl="0" algn="l">
              <a:lnSpc>
                <a:spcPct val="100000"/>
              </a:lnSpc>
              <a:spcBef>
                <a:spcPts val="500"/>
              </a:spcBef>
              <a:spcAft>
                <a:spcPts val="0"/>
              </a:spcAft>
              <a:buSzPct val="100000"/>
              <a:buNone/>
            </a:pPr>
            <a:r>
              <a:rPr b="0" i="0" lang="en-US" u="none" strike="noStrike">
                <a:solidFill>
                  <a:srgbClr val="073763"/>
                </a:solidFill>
                <a:latin typeface="Times New Roman"/>
                <a:ea typeface="Times New Roman"/>
                <a:cs typeface="Times New Roman"/>
                <a:sym typeface="Times New Roman"/>
              </a:rPr>
              <a:t>*a. 121°.</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143°.</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136°.</a:t>
            </a:r>
            <a:endParaRPr/>
          </a:p>
          <a:p>
            <a:pPr indent="0" lvl="0" marL="0" rtl="0" algn="l">
              <a:lnSpc>
                <a:spcPct val="100000"/>
              </a:lnSpc>
              <a:spcBef>
                <a:spcPts val="1000"/>
              </a:spcBef>
              <a:spcAft>
                <a:spcPts val="0"/>
              </a:spcAft>
              <a:buClr>
                <a:srgbClr val="385623"/>
              </a:buClr>
              <a:buSzPct val="100000"/>
              <a:buFont typeface="Times New Roman"/>
              <a:buNone/>
            </a:pPr>
            <a:r>
              <a:rPr b="0" i="0" lang="en-US" u="none" strike="noStrike">
                <a:solidFill>
                  <a:srgbClr val="274E13"/>
                </a:solidFill>
                <a:latin typeface="Times New Roman"/>
                <a:ea typeface="Times New Roman"/>
                <a:cs typeface="Times New Roman"/>
                <a:sym typeface="Times New Roman"/>
              </a:rPr>
              <a:t>Use the following steps: 1. Plot the course from Priest River to Shoshone County Airport. 2. Measure the true course angle at the approximate midpoint of the route (143°). 3. Find the true heading using a flight computer (Wind Correction on FLT menu using CX-3): Wind direction is 030° (given in question) Wind speed is 12 knots (given in question) True course is 143° (found in Step 2) True airspeed is 95 knots (given in question) Therefore, the true heading is 136°. 4. Calculate the magnetic heading by subtracting the easterly variation (15°E, as shown on the dashed isogonic line) from the true heading (136°). MH = TH ± VAR MH = 136° - 15°E MH = 121°</a:t>
            </a:r>
            <a:endParaRPr/>
          </a:p>
        </p:txBody>
      </p:sp>
      <p:pic>
        <p:nvPicPr>
          <p:cNvPr id="471" name="Google Shape;471;p73"/>
          <p:cNvPicPr preferRelativeResize="0"/>
          <p:nvPr/>
        </p:nvPicPr>
        <p:blipFill>
          <a:blip r:embed="rId3">
            <a:alphaModFix/>
          </a:blip>
          <a:stretch>
            <a:fillRect/>
          </a:stretch>
        </p:blipFill>
        <p:spPr>
          <a:xfrm>
            <a:off x="5633775" y="152400"/>
            <a:ext cx="4681660" cy="6553200"/>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74"/>
          <p:cNvSpPr txBox="1"/>
          <p:nvPr>
            <p:ph type="title"/>
          </p:nvPr>
        </p:nvSpPr>
        <p:spPr>
          <a:xfrm>
            <a:off x="191675" y="88050"/>
            <a:ext cx="5255100" cy="27963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667"/>
              <a:buNone/>
            </a:pPr>
            <a:r>
              <a:rPr b="0" i="0" lang="en-US" u="none" strike="noStrike">
                <a:latin typeface="Times New Roman"/>
                <a:ea typeface="Times New Roman"/>
                <a:cs typeface="Times New Roman"/>
                <a:sym typeface="Times New Roman"/>
              </a:rPr>
              <a:t>31. (3547) (Refer to figure 22.) Determine the magnetic heading for a flight from St. Maries Airport (area 4) to Priest River Airport (area 1). The wind is from 340° at 10 knots, and the true airspeed is 90 knots.</a:t>
            </a:r>
            <a:endParaRPr/>
          </a:p>
        </p:txBody>
      </p:sp>
      <p:sp>
        <p:nvSpPr>
          <p:cNvPr id="477" name="Google Shape;477;p74"/>
          <p:cNvSpPr txBox="1"/>
          <p:nvPr>
            <p:ph idx="1" type="body"/>
          </p:nvPr>
        </p:nvSpPr>
        <p:spPr>
          <a:xfrm>
            <a:off x="191675" y="2976700"/>
            <a:ext cx="5255100" cy="37545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345°.</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329°.</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327°.</a:t>
            </a:r>
            <a:endParaRPr b="0" i="0" u="none" strike="noStrike">
              <a:solidFill>
                <a:srgbClr val="274E13"/>
              </a:solidFill>
              <a:latin typeface="Courier New"/>
              <a:ea typeface="Courier New"/>
              <a:cs typeface="Courier New"/>
              <a:sym typeface="Courier New"/>
            </a:endParaRPr>
          </a:p>
        </p:txBody>
      </p:sp>
      <p:pic>
        <p:nvPicPr>
          <p:cNvPr id="478" name="Google Shape;478;p74"/>
          <p:cNvPicPr preferRelativeResize="0"/>
          <p:nvPr/>
        </p:nvPicPr>
        <p:blipFill>
          <a:blip r:embed="rId3">
            <a:alphaModFix/>
          </a:blip>
          <a:stretch>
            <a:fillRect/>
          </a:stretch>
        </p:blipFill>
        <p:spPr>
          <a:xfrm>
            <a:off x="5599175" y="152400"/>
            <a:ext cx="4681660" cy="6553200"/>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p75"/>
          <p:cNvSpPr txBox="1"/>
          <p:nvPr>
            <p:ph type="title"/>
          </p:nvPr>
        </p:nvSpPr>
        <p:spPr>
          <a:xfrm>
            <a:off x="191675" y="88050"/>
            <a:ext cx="5255100" cy="27963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667"/>
              <a:buNone/>
            </a:pPr>
            <a:r>
              <a:rPr b="0" i="0" lang="en-US" u="none" strike="noStrike">
                <a:latin typeface="Times New Roman"/>
                <a:ea typeface="Times New Roman"/>
                <a:cs typeface="Times New Roman"/>
                <a:sym typeface="Times New Roman"/>
              </a:rPr>
              <a:t>31. (3547) (Refer to figure 22.) Determine the magnetic heading for a flight from St. Maries Airport (area 4) to Priest River Airport (area 1). The wind is from 340° at 10 knots, and the true airspeed is 90 knots.</a:t>
            </a:r>
            <a:endParaRPr/>
          </a:p>
        </p:txBody>
      </p:sp>
      <p:sp>
        <p:nvSpPr>
          <p:cNvPr id="484" name="Google Shape;484;p75"/>
          <p:cNvSpPr txBox="1"/>
          <p:nvPr>
            <p:ph idx="1" type="body"/>
          </p:nvPr>
        </p:nvSpPr>
        <p:spPr>
          <a:xfrm>
            <a:off x="191675" y="2976700"/>
            <a:ext cx="5255100" cy="3754500"/>
          </a:xfrm>
          <a:prstGeom prst="rect">
            <a:avLst/>
          </a:prstGeom>
          <a:noFill/>
          <a:ln>
            <a:noFill/>
          </a:ln>
        </p:spPr>
        <p:txBody>
          <a:bodyPr anchorCtr="0" anchor="t" bIns="45700" lIns="91425" spcFirstLastPara="1" rIns="91425" wrap="square" tIns="45700">
            <a:normAutofit fontScale="92500" lnSpcReduction="10000"/>
          </a:bodyPr>
          <a:lstStyle/>
          <a:p>
            <a:pPr indent="0" lvl="1" marL="640080" rtl="0" algn="l">
              <a:lnSpc>
                <a:spcPct val="100000"/>
              </a:lnSpc>
              <a:spcBef>
                <a:spcPts val="500"/>
              </a:spcBef>
              <a:spcAft>
                <a:spcPts val="0"/>
              </a:spcAft>
              <a:buSzPct val="100000"/>
              <a:buNone/>
            </a:pPr>
            <a:r>
              <a:rPr b="0" i="0" lang="en-US" u="none" strike="noStrike">
                <a:solidFill>
                  <a:srgbClr val="073763"/>
                </a:solidFill>
                <a:latin typeface="Times New Roman"/>
                <a:ea typeface="Times New Roman"/>
                <a:cs typeface="Times New Roman"/>
                <a:sym typeface="Times New Roman"/>
              </a:rPr>
              <a:t>a. 345°.</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329°.</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327°.</a:t>
            </a:r>
            <a:endParaRPr/>
          </a:p>
          <a:p>
            <a:pPr indent="0" lvl="0" marL="0" rtl="0" algn="l">
              <a:lnSpc>
                <a:spcPct val="100000"/>
              </a:lnSpc>
              <a:spcBef>
                <a:spcPts val="1000"/>
              </a:spcBef>
              <a:spcAft>
                <a:spcPts val="0"/>
              </a:spcAft>
              <a:buClr>
                <a:srgbClr val="385623"/>
              </a:buClr>
              <a:buSzPct val="100000"/>
              <a:buFont typeface="Times New Roman"/>
              <a:buNone/>
            </a:pPr>
            <a:r>
              <a:rPr b="0" i="0" lang="en-US" u="none" strike="noStrike">
                <a:solidFill>
                  <a:srgbClr val="274E13"/>
                </a:solidFill>
                <a:latin typeface="Times New Roman"/>
                <a:ea typeface="Times New Roman"/>
                <a:cs typeface="Times New Roman"/>
                <a:sym typeface="Times New Roman"/>
              </a:rPr>
              <a:t>1. Plot the course from St. Maries Airport to Priest River Airport. 2. Measure the true course angle at the approximate midpoint of the route (345°). 3. Find the true heading using a flight computer (Wind Correction on FLT menu using CX-3): Wind direction is 340° (given in question) Wind speed is 10 knots (given in question) True course is 345° (found in Step 2) True airspeed is 90 knots (given in question) Therefore, the true heading is 344°. 4. Calculate the magnetic heading (MH) by subtracting the easterly variation (15°E, as shown on the dashed isogonic line) from the true heading (344°). MH = TH ± VAR MH = 344° - 15°E MH = 329°</a:t>
            </a:r>
            <a:endParaRPr b="0" i="0" u="none" strike="noStrike">
              <a:solidFill>
                <a:srgbClr val="274E13"/>
              </a:solidFill>
              <a:latin typeface="Courier New"/>
              <a:ea typeface="Courier New"/>
              <a:cs typeface="Courier New"/>
              <a:sym typeface="Courier New"/>
            </a:endParaRPr>
          </a:p>
        </p:txBody>
      </p:sp>
      <p:pic>
        <p:nvPicPr>
          <p:cNvPr id="485" name="Google Shape;485;p75"/>
          <p:cNvPicPr preferRelativeResize="0"/>
          <p:nvPr/>
        </p:nvPicPr>
        <p:blipFill>
          <a:blip r:embed="rId3">
            <a:alphaModFix/>
          </a:blip>
          <a:stretch>
            <a:fillRect/>
          </a:stretch>
        </p:blipFill>
        <p:spPr>
          <a:xfrm>
            <a:off x="5599175" y="152400"/>
            <a:ext cx="4681660" cy="6553200"/>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76"/>
          <p:cNvSpPr txBox="1"/>
          <p:nvPr>
            <p:ph type="title"/>
          </p:nvPr>
        </p:nvSpPr>
        <p:spPr>
          <a:xfrm>
            <a:off x="147375" y="90325"/>
            <a:ext cx="5356800" cy="27018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667"/>
              <a:buNone/>
            </a:pPr>
            <a:r>
              <a:rPr b="0" i="0" lang="en-US" u="none" strike="noStrike">
                <a:latin typeface="Times New Roman"/>
                <a:ea typeface="Times New Roman"/>
                <a:cs typeface="Times New Roman"/>
                <a:sym typeface="Times New Roman"/>
              </a:rPr>
              <a:t>32. (3550) (Refer to Figure 23.) Determine the magnetic heading for a flight from Allendale County Airport (area 1) to Claxton-Evans County Airport (area 2). The wind is from 090° at 16 knots, the true airspeed is 90 knots, and the magnetic variation is 6 degrees West.</a:t>
            </a:r>
            <a:endParaRPr/>
          </a:p>
        </p:txBody>
      </p:sp>
      <p:sp>
        <p:nvSpPr>
          <p:cNvPr id="491" name="Google Shape;491;p76"/>
          <p:cNvSpPr txBox="1"/>
          <p:nvPr>
            <p:ph idx="1" type="body"/>
          </p:nvPr>
        </p:nvSpPr>
        <p:spPr>
          <a:xfrm>
            <a:off x="297475" y="2869850"/>
            <a:ext cx="5206800" cy="38448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209°.</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230°.</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212°.</a:t>
            </a:r>
            <a:endParaRPr b="0" i="0" u="none" strike="noStrike">
              <a:solidFill>
                <a:srgbClr val="274E13"/>
              </a:solidFill>
              <a:latin typeface="Courier New"/>
              <a:ea typeface="Courier New"/>
              <a:cs typeface="Courier New"/>
              <a:sym typeface="Courier New"/>
            </a:endParaRPr>
          </a:p>
        </p:txBody>
      </p:sp>
      <p:pic>
        <p:nvPicPr>
          <p:cNvPr id="492" name="Google Shape;492;p76"/>
          <p:cNvPicPr preferRelativeResize="0"/>
          <p:nvPr/>
        </p:nvPicPr>
        <p:blipFill>
          <a:blip r:embed="rId3">
            <a:alphaModFix/>
          </a:blip>
          <a:stretch>
            <a:fillRect/>
          </a:stretch>
        </p:blipFill>
        <p:spPr>
          <a:xfrm>
            <a:off x="5656675" y="152400"/>
            <a:ext cx="4681660" cy="6553200"/>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p77"/>
          <p:cNvSpPr txBox="1"/>
          <p:nvPr>
            <p:ph type="title"/>
          </p:nvPr>
        </p:nvSpPr>
        <p:spPr>
          <a:xfrm>
            <a:off x="147375" y="90325"/>
            <a:ext cx="5356800" cy="27018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667"/>
              <a:buNone/>
            </a:pPr>
            <a:r>
              <a:rPr b="0" i="0" lang="en-US" u="none" strike="noStrike">
                <a:latin typeface="Times New Roman"/>
                <a:ea typeface="Times New Roman"/>
                <a:cs typeface="Times New Roman"/>
                <a:sym typeface="Times New Roman"/>
              </a:rPr>
              <a:t>32. (3550) (Refer to Figure 23.) Determine the magnetic heading for a flight from Allendale County Airport (area 1) to Claxton-Evans County Airport (area 2). The wind is from 090° at 16 knots, the true airspeed is 90 knots, and the magnetic variation is 6 degrees West.</a:t>
            </a:r>
            <a:endParaRPr/>
          </a:p>
        </p:txBody>
      </p:sp>
      <p:sp>
        <p:nvSpPr>
          <p:cNvPr id="498" name="Google Shape;498;p77"/>
          <p:cNvSpPr txBox="1"/>
          <p:nvPr>
            <p:ph idx="1" type="body"/>
          </p:nvPr>
        </p:nvSpPr>
        <p:spPr>
          <a:xfrm>
            <a:off x="297475" y="2869850"/>
            <a:ext cx="5206800" cy="3844800"/>
          </a:xfrm>
          <a:prstGeom prst="rect">
            <a:avLst/>
          </a:prstGeom>
          <a:noFill/>
          <a:ln>
            <a:noFill/>
          </a:ln>
        </p:spPr>
        <p:txBody>
          <a:bodyPr anchorCtr="0" anchor="t" bIns="45700" lIns="91425" spcFirstLastPara="1" rIns="91425" wrap="square" tIns="45700">
            <a:normAutofit lnSpcReduction="20000"/>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209°.</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230°.</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212°.</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Use the following steps: 1. Plot the course from Allendale County Airport to Claxton-Evans County Airport. 2. Measure the true course angle at the approximate midpoint of the route (212°). 3. Find the true heading using a flight computer (Wind Correction on FLT menu using CX-3): Wind direction is 090° (given in question) Wind speed is 16 knots (given in question) True course is 212° (found in Step 2) True airspeed is 90 knots (given in question) Therefore, the true heading is 203°. 4. Calculate the magnetic heading (MH) by adding the westerly variation (6°W) to the true heading (203°): MH = TH ± VAR MH = 203° + 6°W MH = 209°</a:t>
            </a:r>
            <a:endParaRPr b="0" i="0" u="none" strike="noStrike">
              <a:solidFill>
                <a:srgbClr val="274E13"/>
              </a:solidFill>
              <a:latin typeface="Courier New"/>
              <a:ea typeface="Courier New"/>
              <a:cs typeface="Courier New"/>
              <a:sym typeface="Courier New"/>
            </a:endParaRPr>
          </a:p>
        </p:txBody>
      </p:sp>
      <p:pic>
        <p:nvPicPr>
          <p:cNvPr id="499" name="Google Shape;499;p77"/>
          <p:cNvPicPr preferRelativeResize="0"/>
          <p:nvPr/>
        </p:nvPicPr>
        <p:blipFill>
          <a:blip r:embed="rId3">
            <a:alphaModFix/>
          </a:blip>
          <a:stretch>
            <a:fillRect/>
          </a:stretch>
        </p:blipFill>
        <p:spPr>
          <a:xfrm>
            <a:off x="5656675" y="152400"/>
            <a:ext cx="4681660" cy="6553200"/>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id="504" name="Google Shape;504;p78"/>
          <p:cNvSpPr txBox="1"/>
          <p:nvPr>
            <p:ph type="title"/>
          </p:nvPr>
        </p:nvSpPr>
        <p:spPr>
          <a:xfrm>
            <a:off x="205100" y="159550"/>
            <a:ext cx="11695500" cy="35415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667"/>
              <a:buNone/>
            </a:pPr>
            <a:r>
              <a:rPr b="0" i="0" lang="en-US" u="none" strike="noStrike">
                <a:latin typeface="Times New Roman"/>
                <a:ea typeface="Times New Roman"/>
                <a:cs typeface="Times New Roman"/>
                <a:sym typeface="Times New Roman"/>
              </a:rPr>
              <a:t>33. (3550.1) On a cross-country flight, point A is crossed at 1500 hours and the plan is to reach point B at 1530 hours. Use the following information to determine the indicated airspeed required to reach point B on schedule.</a:t>
            </a:r>
            <a:br>
              <a:rPr b="0" i="0" lang="en-US" u="none" strike="noStrike">
                <a:latin typeface="Times New Roman"/>
                <a:ea typeface="Times New Roman"/>
                <a:cs typeface="Times New Roman"/>
                <a:sym typeface="Times New Roman"/>
              </a:rPr>
            </a:br>
            <a:r>
              <a:rPr b="0" i="0" lang="en-US" u="none" strike="noStrike">
                <a:latin typeface="Times New Roman"/>
                <a:ea typeface="Times New Roman"/>
                <a:cs typeface="Times New Roman"/>
                <a:sym typeface="Times New Roman"/>
              </a:rPr>
              <a:t>Distance between A and B 70 NM</a:t>
            </a:r>
            <a:br>
              <a:rPr b="0" i="0" lang="en-US" u="none" strike="noStrike">
                <a:latin typeface="Times New Roman"/>
                <a:ea typeface="Times New Roman"/>
                <a:cs typeface="Times New Roman"/>
                <a:sym typeface="Times New Roman"/>
              </a:rPr>
            </a:br>
            <a:r>
              <a:rPr b="0" i="0" lang="en-US" u="none" strike="noStrike">
                <a:latin typeface="Times New Roman"/>
                <a:ea typeface="Times New Roman"/>
                <a:cs typeface="Times New Roman"/>
                <a:sym typeface="Times New Roman"/>
              </a:rPr>
              <a:t>Forecast wind 310° at 15 kts</a:t>
            </a:r>
            <a:br>
              <a:rPr b="0" i="0" lang="en-US" u="none" strike="noStrike">
                <a:latin typeface="Times New Roman"/>
                <a:ea typeface="Times New Roman"/>
                <a:cs typeface="Times New Roman"/>
                <a:sym typeface="Times New Roman"/>
              </a:rPr>
            </a:br>
            <a:r>
              <a:rPr b="0" i="0" lang="en-US" u="none" strike="noStrike">
                <a:latin typeface="Times New Roman"/>
                <a:ea typeface="Times New Roman"/>
                <a:cs typeface="Times New Roman"/>
                <a:sym typeface="Times New Roman"/>
              </a:rPr>
              <a:t>Pressure altitude 8,000 ft</a:t>
            </a:r>
            <a:br>
              <a:rPr b="0" i="0" lang="en-US" u="none" strike="noStrike">
                <a:latin typeface="Times New Roman"/>
                <a:ea typeface="Times New Roman"/>
                <a:cs typeface="Times New Roman"/>
                <a:sym typeface="Times New Roman"/>
              </a:rPr>
            </a:br>
            <a:r>
              <a:rPr b="0" i="0" lang="en-US" u="none" strike="noStrike">
                <a:latin typeface="Times New Roman"/>
                <a:ea typeface="Times New Roman"/>
                <a:cs typeface="Times New Roman"/>
                <a:sym typeface="Times New Roman"/>
              </a:rPr>
              <a:t>Ambient temperature -10 °C</a:t>
            </a:r>
            <a:br>
              <a:rPr b="0" i="0" lang="en-US" u="none" strike="noStrike">
                <a:latin typeface="Times New Roman"/>
                <a:ea typeface="Times New Roman"/>
                <a:cs typeface="Times New Roman"/>
                <a:sym typeface="Times New Roman"/>
              </a:rPr>
            </a:br>
            <a:r>
              <a:rPr b="0" i="0" lang="en-US" u="none" strike="noStrike">
                <a:latin typeface="Times New Roman"/>
                <a:ea typeface="Times New Roman"/>
                <a:cs typeface="Times New Roman"/>
                <a:sym typeface="Times New Roman"/>
              </a:rPr>
              <a:t>True course 270°</a:t>
            </a:r>
            <a:br>
              <a:rPr b="0" i="0" lang="en-US" u="none" strike="noStrike">
                <a:latin typeface="Times New Roman"/>
                <a:ea typeface="Times New Roman"/>
                <a:cs typeface="Times New Roman"/>
                <a:sym typeface="Times New Roman"/>
              </a:rPr>
            </a:br>
            <a:r>
              <a:rPr b="0" i="0" lang="en-US" u="none" strike="noStrike">
                <a:latin typeface="Times New Roman"/>
                <a:ea typeface="Times New Roman"/>
                <a:cs typeface="Times New Roman"/>
                <a:sym typeface="Times New Roman"/>
              </a:rPr>
              <a:t>The required indicated airspeed would be approximately</a:t>
            </a:r>
            <a:endParaRPr/>
          </a:p>
        </p:txBody>
      </p:sp>
      <p:sp>
        <p:nvSpPr>
          <p:cNvPr id="505" name="Google Shape;505;p78"/>
          <p:cNvSpPr txBox="1"/>
          <p:nvPr>
            <p:ph idx="1" type="body"/>
          </p:nvPr>
        </p:nvSpPr>
        <p:spPr>
          <a:xfrm>
            <a:off x="457200" y="3805050"/>
            <a:ext cx="11004600" cy="29145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126 knots.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137 knots.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152 knots.</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79"/>
          <p:cNvSpPr txBox="1"/>
          <p:nvPr>
            <p:ph type="title"/>
          </p:nvPr>
        </p:nvSpPr>
        <p:spPr>
          <a:xfrm>
            <a:off x="205100" y="159550"/>
            <a:ext cx="11695500" cy="35415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667"/>
              <a:buNone/>
            </a:pPr>
            <a:r>
              <a:rPr b="0" i="0" lang="en-US" u="none" strike="noStrike">
                <a:latin typeface="Times New Roman"/>
                <a:ea typeface="Times New Roman"/>
                <a:cs typeface="Times New Roman"/>
                <a:sym typeface="Times New Roman"/>
              </a:rPr>
              <a:t>33. (3550.1) On a cross-country flight, point A is crossed at 1500 hours and the plan is to reach point B at 1530 hours. Use the following information to determine the indicated airspeed required to reach point B on schedule.</a:t>
            </a:r>
            <a:br>
              <a:rPr b="0" i="0" lang="en-US" u="none" strike="noStrike">
                <a:latin typeface="Times New Roman"/>
                <a:ea typeface="Times New Roman"/>
                <a:cs typeface="Times New Roman"/>
                <a:sym typeface="Times New Roman"/>
              </a:rPr>
            </a:br>
            <a:r>
              <a:rPr b="0" i="0" lang="en-US" u="none" strike="noStrike">
                <a:latin typeface="Times New Roman"/>
                <a:ea typeface="Times New Roman"/>
                <a:cs typeface="Times New Roman"/>
                <a:sym typeface="Times New Roman"/>
              </a:rPr>
              <a:t>Distance between A and B 70 NM</a:t>
            </a:r>
            <a:br>
              <a:rPr b="0" i="0" lang="en-US" u="none" strike="noStrike">
                <a:latin typeface="Times New Roman"/>
                <a:ea typeface="Times New Roman"/>
                <a:cs typeface="Times New Roman"/>
                <a:sym typeface="Times New Roman"/>
              </a:rPr>
            </a:br>
            <a:r>
              <a:rPr b="0" i="0" lang="en-US" u="none" strike="noStrike">
                <a:latin typeface="Times New Roman"/>
                <a:ea typeface="Times New Roman"/>
                <a:cs typeface="Times New Roman"/>
                <a:sym typeface="Times New Roman"/>
              </a:rPr>
              <a:t>Forecast wind 310° at 15 kts</a:t>
            </a:r>
            <a:br>
              <a:rPr b="0" i="0" lang="en-US" u="none" strike="noStrike">
                <a:latin typeface="Times New Roman"/>
                <a:ea typeface="Times New Roman"/>
                <a:cs typeface="Times New Roman"/>
                <a:sym typeface="Times New Roman"/>
              </a:rPr>
            </a:br>
            <a:r>
              <a:rPr b="0" i="0" lang="en-US" u="none" strike="noStrike">
                <a:latin typeface="Times New Roman"/>
                <a:ea typeface="Times New Roman"/>
                <a:cs typeface="Times New Roman"/>
                <a:sym typeface="Times New Roman"/>
              </a:rPr>
              <a:t>Pressure altitude 8,000 ft</a:t>
            </a:r>
            <a:br>
              <a:rPr b="0" i="0" lang="en-US" u="none" strike="noStrike">
                <a:latin typeface="Times New Roman"/>
                <a:ea typeface="Times New Roman"/>
                <a:cs typeface="Times New Roman"/>
                <a:sym typeface="Times New Roman"/>
              </a:rPr>
            </a:br>
            <a:r>
              <a:rPr b="0" i="0" lang="en-US" u="none" strike="noStrike">
                <a:latin typeface="Times New Roman"/>
                <a:ea typeface="Times New Roman"/>
                <a:cs typeface="Times New Roman"/>
                <a:sym typeface="Times New Roman"/>
              </a:rPr>
              <a:t>Ambient temperature -10 °C</a:t>
            </a:r>
            <a:br>
              <a:rPr b="0" i="0" lang="en-US" u="none" strike="noStrike">
                <a:latin typeface="Times New Roman"/>
                <a:ea typeface="Times New Roman"/>
                <a:cs typeface="Times New Roman"/>
                <a:sym typeface="Times New Roman"/>
              </a:rPr>
            </a:br>
            <a:r>
              <a:rPr b="0" i="0" lang="en-US" u="none" strike="noStrike">
                <a:latin typeface="Times New Roman"/>
                <a:ea typeface="Times New Roman"/>
                <a:cs typeface="Times New Roman"/>
                <a:sym typeface="Times New Roman"/>
              </a:rPr>
              <a:t>True course 270°</a:t>
            </a:r>
            <a:br>
              <a:rPr b="0" i="0" lang="en-US" u="none" strike="noStrike">
                <a:latin typeface="Times New Roman"/>
                <a:ea typeface="Times New Roman"/>
                <a:cs typeface="Times New Roman"/>
                <a:sym typeface="Times New Roman"/>
              </a:rPr>
            </a:br>
            <a:r>
              <a:rPr b="0" i="0" lang="en-US" u="none" strike="noStrike">
                <a:latin typeface="Times New Roman"/>
                <a:ea typeface="Times New Roman"/>
                <a:cs typeface="Times New Roman"/>
                <a:sym typeface="Times New Roman"/>
              </a:rPr>
              <a:t>The required indicated airspeed would be approximately</a:t>
            </a:r>
            <a:endParaRPr/>
          </a:p>
        </p:txBody>
      </p:sp>
      <p:sp>
        <p:nvSpPr>
          <p:cNvPr id="511" name="Google Shape;511;p79"/>
          <p:cNvSpPr txBox="1"/>
          <p:nvPr>
            <p:ph idx="1" type="body"/>
          </p:nvPr>
        </p:nvSpPr>
        <p:spPr>
          <a:xfrm>
            <a:off x="457200" y="3805050"/>
            <a:ext cx="11004600" cy="29145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126 knots.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137 knots.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152 knots.</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Use your CX-3 electronic flight computer to find the answer: 1. Find the ground speed that must be made between points A and B (Ground Speed on FLT menu). Distance 70 NM Time to travel 30 min Ground speed 140 kts 2. Find the true airspeed (Wind Correction on FLT menu). Wind direction 310° Wind speed 15 kts Course 270° Ground speed 140 kts True airspeed 151.8 kts True heading 274° 3. Find the required indicated (or calibrated) airspeed (Airspeed on FLT menu). Pressure altitude 8,000 ft Temperature -10 degrees C True airspeed 151.8 kts Indicated airspeed 137.1 kts (same as calibrated).</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80"/>
          <p:cNvSpPr txBox="1"/>
          <p:nvPr>
            <p:ph type="title"/>
          </p:nvPr>
        </p:nvSpPr>
        <p:spPr>
          <a:xfrm>
            <a:off x="0" y="55725"/>
            <a:ext cx="7051500" cy="23322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667"/>
              <a:buNone/>
            </a:pPr>
            <a:r>
              <a:rPr b="0" i="0" lang="en-US" u="none" strike="noStrike">
                <a:latin typeface="Times New Roman"/>
                <a:ea typeface="Times New Roman"/>
                <a:cs typeface="Times New Roman"/>
                <a:sym typeface="Times New Roman"/>
              </a:rPr>
              <a:t>34. (3551) (Refer to Figures 23 and 58.) Determine the compass heading for a flight from Claxton-Evans County Airport (area 2) to Hampton Varnville Airport (area 1). The wind is from 280° at 08 knots, the true airspeed is 85 knots, and the magnetic variation is 5 degrees West.</a:t>
            </a:r>
            <a:endParaRPr b="0" i="0" u="none" strike="noStrike">
              <a:solidFill>
                <a:srgbClr val="000000"/>
              </a:solidFill>
              <a:latin typeface="Courier New"/>
              <a:ea typeface="Courier New"/>
              <a:cs typeface="Courier New"/>
              <a:sym typeface="Courier New"/>
            </a:endParaRPr>
          </a:p>
        </p:txBody>
      </p:sp>
      <p:sp>
        <p:nvSpPr>
          <p:cNvPr id="517" name="Google Shape;517;p80"/>
          <p:cNvSpPr txBox="1"/>
          <p:nvPr>
            <p:ph idx="1" type="body"/>
          </p:nvPr>
        </p:nvSpPr>
        <p:spPr>
          <a:xfrm>
            <a:off x="89650" y="2499800"/>
            <a:ext cx="6961800" cy="20931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033°.</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a:t>
            </a:r>
            <a:r>
              <a:rPr b="0" i="0" lang="en-US" u="none" strike="noStrike">
                <a:solidFill>
                  <a:srgbClr val="073763"/>
                </a:solidFill>
                <a:latin typeface="Times New Roman"/>
                <a:ea typeface="Times New Roman"/>
                <a:cs typeface="Times New Roman"/>
                <a:sym typeface="Times New Roman"/>
              </a:rPr>
              <a:t> 042°.</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038°.</a:t>
            </a:r>
            <a:endParaRPr b="0" i="0" u="none" strike="noStrike">
              <a:solidFill>
                <a:srgbClr val="274E13"/>
              </a:solidFill>
              <a:latin typeface="Courier New"/>
              <a:ea typeface="Courier New"/>
              <a:cs typeface="Courier New"/>
              <a:sym typeface="Courier New"/>
            </a:endParaRPr>
          </a:p>
        </p:txBody>
      </p:sp>
      <p:pic>
        <p:nvPicPr>
          <p:cNvPr id="518" name="Google Shape;518;p80"/>
          <p:cNvPicPr preferRelativeResize="0"/>
          <p:nvPr/>
        </p:nvPicPr>
        <p:blipFill>
          <a:blip r:embed="rId3">
            <a:alphaModFix/>
          </a:blip>
          <a:stretch>
            <a:fillRect/>
          </a:stretch>
        </p:blipFill>
        <p:spPr>
          <a:xfrm>
            <a:off x="7229700" y="152400"/>
            <a:ext cx="4681660" cy="6553200"/>
          </a:xfrm>
          <a:prstGeom prst="rect">
            <a:avLst/>
          </a:prstGeom>
          <a:noFill/>
          <a:ln>
            <a:noFill/>
          </a:ln>
        </p:spPr>
      </p:pic>
      <p:pic>
        <p:nvPicPr>
          <p:cNvPr id="519" name="Google Shape;519;p80"/>
          <p:cNvPicPr preferRelativeResize="0"/>
          <p:nvPr/>
        </p:nvPicPr>
        <p:blipFill>
          <a:blip r:embed="rId4">
            <a:alphaModFix/>
          </a:blip>
          <a:stretch>
            <a:fillRect/>
          </a:stretch>
        </p:blipFill>
        <p:spPr>
          <a:xfrm>
            <a:off x="0" y="4747458"/>
            <a:ext cx="7229699" cy="1958142"/>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sp>
        <p:nvSpPr>
          <p:cNvPr id="524" name="Google Shape;524;p81"/>
          <p:cNvSpPr txBox="1"/>
          <p:nvPr>
            <p:ph type="title"/>
          </p:nvPr>
        </p:nvSpPr>
        <p:spPr>
          <a:xfrm>
            <a:off x="0" y="55725"/>
            <a:ext cx="7051500" cy="23322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667"/>
              <a:buNone/>
            </a:pPr>
            <a:r>
              <a:rPr b="0" i="0" lang="en-US" u="none" strike="noStrike">
                <a:latin typeface="Times New Roman"/>
                <a:ea typeface="Times New Roman"/>
                <a:cs typeface="Times New Roman"/>
                <a:sym typeface="Times New Roman"/>
              </a:rPr>
              <a:t>34. (3551) (Refer to Figures 23 and 58.) Determine the compass heading for a flight from Claxton-Evans County Airport (area 2) to Hampton Varnville Airport (area 1). The wind is from 280° at 08 knots, the true airspeed is 85 knots, and the magnetic variation is 5 degrees West.</a:t>
            </a:r>
            <a:endParaRPr b="0" i="0" u="none" strike="noStrike">
              <a:solidFill>
                <a:srgbClr val="000000"/>
              </a:solidFill>
              <a:latin typeface="Courier New"/>
              <a:ea typeface="Courier New"/>
              <a:cs typeface="Courier New"/>
              <a:sym typeface="Courier New"/>
            </a:endParaRPr>
          </a:p>
        </p:txBody>
      </p:sp>
      <p:sp>
        <p:nvSpPr>
          <p:cNvPr id="525" name="Google Shape;525;p81"/>
          <p:cNvSpPr txBox="1"/>
          <p:nvPr>
            <p:ph idx="1" type="body"/>
          </p:nvPr>
        </p:nvSpPr>
        <p:spPr>
          <a:xfrm>
            <a:off x="89650" y="2387925"/>
            <a:ext cx="7051500" cy="2332200"/>
          </a:xfrm>
          <a:prstGeom prst="rect">
            <a:avLst/>
          </a:prstGeom>
          <a:noFill/>
          <a:ln>
            <a:noFill/>
          </a:ln>
        </p:spPr>
        <p:txBody>
          <a:bodyPr anchorCtr="0" anchor="t" bIns="45700" lIns="91425" spcFirstLastPara="1" rIns="91425" wrap="square" tIns="45700">
            <a:normAutofit fontScale="62500" lnSpcReduction="10000"/>
          </a:bodyPr>
          <a:lstStyle/>
          <a:p>
            <a:pPr indent="0" lvl="1" marL="640080" rtl="0" algn="l">
              <a:lnSpc>
                <a:spcPct val="100000"/>
              </a:lnSpc>
              <a:spcBef>
                <a:spcPts val="500"/>
              </a:spcBef>
              <a:spcAft>
                <a:spcPts val="0"/>
              </a:spcAft>
              <a:buSzPct val="100000"/>
              <a:buNone/>
            </a:pPr>
            <a:r>
              <a:rPr b="0" i="0" lang="en-US" u="none" strike="noStrike">
                <a:solidFill>
                  <a:srgbClr val="073763"/>
                </a:solidFill>
                <a:latin typeface="Times New Roman"/>
                <a:ea typeface="Times New Roman"/>
                <a:cs typeface="Times New Roman"/>
                <a:sym typeface="Times New Roman"/>
              </a:rPr>
              <a:t>a. 033°.</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042°.</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038°.</a:t>
            </a:r>
            <a:endParaRPr/>
          </a:p>
          <a:p>
            <a:pPr indent="0" lvl="0" marL="0" rtl="0" algn="l">
              <a:lnSpc>
                <a:spcPct val="100000"/>
              </a:lnSpc>
              <a:spcBef>
                <a:spcPts val="1000"/>
              </a:spcBef>
              <a:spcAft>
                <a:spcPts val="0"/>
              </a:spcAft>
              <a:buClr>
                <a:srgbClr val="385623"/>
              </a:buClr>
              <a:buSzPct val="100000"/>
              <a:buFont typeface="Times New Roman"/>
              <a:buNone/>
            </a:pPr>
            <a:r>
              <a:rPr b="0" i="0" lang="en-US" u="none" strike="noStrike">
                <a:solidFill>
                  <a:srgbClr val="274E13"/>
                </a:solidFill>
                <a:latin typeface="Times New Roman"/>
                <a:ea typeface="Times New Roman"/>
                <a:cs typeface="Times New Roman"/>
                <a:sym typeface="Times New Roman"/>
              </a:rPr>
              <a:t>1. Plot the course from Claxton-Evans County Airport to Hampton Varnville Airport. 2. Measure the true course angle at the approximate midpoint of the route (044°). 3. Use a flight computer to find the true heading (Wind Correction on FLT menu using CX-3): Wind direction is 280° (given in question) Wind speed is 8 knots (given in question) True course is 044° (found in Step 2) True airspeed is 85 knots (given in question) Therefore, the true heading is 040°. 4. Calculate the magnetic heading by adding the westerly variation (5°W) to the true heading (040°). MH = TH ± VAR MH = 040° + 5°W MH = 045° 5. Note that the compass deviation card in Figure 58 indicates that in order to fly a magnetic course of 030°, the pilot must steer a compass heading of 027° or a 3° compass deviation. To fly a magnetic course of 060°, the pilot must steer a compass heading of 056° or a 4° compass deviation. Interpolate between these to find the compass correction for 045° (3.5°). Calculate the compass heading (CH) by subtracting the compass deviation (3.5°) from the magnetic heading (045°): CH = MH +/- DEV, CH = 045° - 3.5°, CH = 41.5°</a:t>
            </a:r>
            <a:endParaRPr b="0" i="0" u="none" strike="noStrike">
              <a:solidFill>
                <a:srgbClr val="274E13"/>
              </a:solidFill>
              <a:latin typeface="Courier New"/>
              <a:ea typeface="Courier New"/>
              <a:cs typeface="Courier New"/>
              <a:sym typeface="Courier New"/>
            </a:endParaRPr>
          </a:p>
        </p:txBody>
      </p:sp>
      <p:pic>
        <p:nvPicPr>
          <p:cNvPr id="526" name="Google Shape;526;p81"/>
          <p:cNvPicPr preferRelativeResize="0"/>
          <p:nvPr/>
        </p:nvPicPr>
        <p:blipFill>
          <a:blip r:embed="rId3">
            <a:alphaModFix/>
          </a:blip>
          <a:stretch>
            <a:fillRect/>
          </a:stretch>
        </p:blipFill>
        <p:spPr>
          <a:xfrm>
            <a:off x="7229700" y="152400"/>
            <a:ext cx="4681660" cy="6553200"/>
          </a:xfrm>
          <a:prstGeom prst="rect">
            <a:avLst/>
          </a:prstGeom>
          <a:noFill/>
          <a:ln>
            <a:noFill/>
          </a:ln>
        </p:spPr>
      </p:pic>
      <p:pic>
        <p:nvPicPr>
          <p:cNvPr id="527" name="Google Shape;527;p81"/>
          <p:cNvPicPr preferRelativeResize="0"/>
          <p:nvPr/>
        </p:nvPicPr>
        <p:blipFill>
          <a:blip r:embed="rId4">
            <a:alphaModFix/>
          </a:blip>
          <a:stretch>
            <a:fillRect/>
          </a:stretch>
        </p:blipFill>
        <p:spPr>
          <a:xfrm>
            <a:off x="0" y="4747458"/>
            <a:ext cx="7229699" cy="1958142"/>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sp>
        <p:nvSpPr>
          <p:cNvPr id="532" name="Google Shape;532;p82"/>
          <p:cNvSpPr txBox="1"/>
          <p:nvPr>
            <p:ph type="title"/>
          </p:nvPr>
        </p:nvSpPr>
        <p:spPr>
          <a:xfrm>
            <a:off x="239750" y="124975"/>
            <a:ext cx="3891000" cy="24939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35. (3556) (Refer to Figure 24.) Determine the magnetic course from Airpark East Airport (area 1) to Winnsboro Airport (area 2). Magnetic variation is 6°30'E.</a:t>
            </a:r>
            <a:endParaRPr/>
          </a:p>
        </p:txBody>
      </p:sp>
      <p:sp>
        <p:nvSpPr>
          <p:cNvPr id="533" name="Google Shape;533;p82"/>
          <p:cNvSpPr txBox="1"/>
          <p:nvPr>
            <p:ph idx="1" type="body"/>
          </p:nvPr>
        </p:nvSpPr>
        <p:spPr>
          <a:xfrm>
            <a:off x="180125" y="2884325"/>
            <a:ext cx="4227600" cy="38814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075°.</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082°.</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091°.</a:t>
            </a:r>
            <a:endParaRPr b="0" i="0" u="none" strike="noStrike">
              <a:solidFill>
                <a:srgbClr val="274E13"/>
              </a:solidFill>
              <a:latin typeface="Courier New"/>
              <a:ea typeface="Courier New"/>
              <a:cs typeface="Courier New"/>
              <a:sym typeface="Courier New"/>
            </a:endParaRPr>
          </a:p>
        </p:txBody>
      </p:sp>
      <p:pic>
        <p:nvPicPr>
          <p:cNvPr id="534" name="Google Shape;534;p82"/>
          <p:cNvPicPr preferRelativeResize="0"/>
          <p:nvPr/>
        </p:nvPicPr>
        <p:blipFill>
          <a:blip r:embed="rId3">
            <a:alphaModFix/>
          </a:blip>
          <a:stretch>
            <a:fillRect/>
          </a:stretch>
        </p:blipFill>
        <p:spPr>
          <a:xfrm>
            <a:off x="4560125" y="152400"/>
            <a:ext cx="7479475" cy="593379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4. (3068) Unless otherwise specified, Federal Airways include that Class E airspace extending upward from</a:t>
            </a:r>
            <a:endParaRPr/>
          </a:p>
        </p:txBody>
      </p:sp>
      <p:sp>
        <p:nvSpPr>
          <p:cNvPr id="133" name="Google Shape;133;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700 feet above the surface up to and including 17,999 feet MSL.</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1,200 feet above the surface up to and including 17,999 feet MSL.</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the surface up to and including 18,000 feet MSL.</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p83"/>
          <p:cNvSpPr txBox="1"/>
          <p:nvPr>
            <p:ph type="title"/>
          </p:nvPr>
        </p:nvSpPr>
        <p:spPr>
          <a:xfrm>
            <a:off x="239750" y="124975"/>
            <a:ext cx="3891000" cy="24939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35. (3556) (Refer to Figure 24.) Determine the magnetic course from Airpark East Airport (area 1) to Winnsboro Airport (area 2). Magnetic variation is 6°30'E.</a:t>
            </a:r>
            <a:endParaRPr/>
          </a:p>
        </p:txBody>
      </p:sp>
      <p:sp>
        <p:nvSpPr>
          <p:cNvPr id="540" name="Google Shape;540;p83"/>
          <p:cNvSpPr txBox="1"/>
          <p:nvPr>
            <p:ph idx="1" type="body"/>
          </p:nvPr>
        </p:nvSpPr>
        <p:spPr>
          <a:xfrm>
            <a:off x="180125" y="2884325"/>
            <a:ext cx="4227600" cy="38814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075°.</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082°.</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091°.</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Use the following steps: 1. Plot the course from Airpark East Airport to Winnsboro Airport. 2. Measure the true course angle at the approximate midpoint of the route (082°). 3. Calculate the magnetic course by subtracting the magnetic variation (6°30') from the true course (082°). MC = TC ± VAR MC = 082° - 6°30'E MC = 75°30' (075° is the closest answer)</a:t>
            </a:r>
            <a:endParaRPr b="0" i="0" u="none" strike="noStrike">
              <a:solidFill>
                <a:srgbClr val="274E13"/>
              </a:solidFill>
              <a:latin typeface="Courier New"/>
              <a:ea typeface="Courier New"/>
              <a:cs typeface="Courier New"/>
              <a:sym typeface="Courier New"/>
            </a:endParaRPr>
          </a:p>
        </p:txBody>
      </p:sp>
      <p:pic>
        <p:nvPicPr>
          <p:cNvPr id="541" name="Google Shape;541;p83"/>
          <p:cNvPicPr preferRelativeResize="0"/>
          <p:nvPr/>
        </p:nvPicPr>
        <p:blipFill>
          <a:blip r:embed="rId3">
            <a:alphaModFix/>
          </a:blip>
          <a:stretch>
            <a:fillRect/>
          </a:stretch>
        </p:blipFill>
        <p:spPr>
          <a:xfrm>
            <a:off x="4560125" y="152400"/>
            <a:ext cx="7479475" cy="5933794"/>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sp>
        <p:nvSpPr>
          <p:cNvPr id="546" name="Google Shape;546;p84"/>
          <p:cNvSpPr txBox="1"/>
          <p:nvPr>
            <p:ph type="title"/>
          </p:nvPr>
        </p:nvSpPr>
        <p:spPr>
          <a:xfrm>
            <a:off x="182100" y="55700"/>
            <a:ext cx="4387200" cy="29355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1200"/>
              </a:spcAft>
              <a:buSzPts val="2667"/>
              <a:buNone/>
            </a:pPr>
            <a:r>
              <a:rPr b="0" i="0" lang="en-US" u="none" strike="noStrike">
                <a:latin typeface="Times New Roman"/>
                <a:ea typeface="Times New Roman"/>
                <a:cs typeface="Times New Roman"/>
                <a:sym typeface="Times New Roman"/>
              </a:rPr>
              <a:t>36. (3564) (Refer to Figure 25.) Determine the magnetic heading for a flight from Dallas Executive (area 3) to Fort Worth Meacham (area 4). The wind is from 030° at 10 knots, the true airspeed is 135 knots, and the magnetic variation is 7° east.</a:t>
            </a:r>
            <a:endParaRPr/>
          </a:p>
        </p:txBody>
      </p:sp>
      <p:sp>
        <p:nvSpPr>
          <p:cNvPr id="547" name="Google Shape;547;p84"/>
          <p:cNvSpPr txBox="1"/>
          <p:nvPr>
            <p:ph idx="1" type="body"/>
          </p:nvPr>
        </p:nvSpPr>
        <p:spPr>
          <a:xfrm>
            <a:off x="182025" y="2991225"/>
            <a:ext cx="4387200" cy="37260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266°.</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286°.</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312°.</a:t>
            </a:r>
            <a:endParaRPr b="0" i="0" u="none" strike="noStrike">
              <a:solidFill>
                <a:srgbClr val="274E13"/>
              </a:solidFill>
              <a:latin typeface="Courier New"/>
              <a:ea typeface="Courier New"/>
              <a:cs typeface="Courier New"/>
              <a:sym typeface="Courier New"/>
            </a:endParaRPr>
          </a:p>
        </p:txBody>
      </p:sp>
      <p:pic>
        <p:nvPicPr>
          <p:cNvPr id="548" name="Google Shape;548;p84"/>
          <p:cNvPicPr preferRelativeResize="0"/>
          <p:nvPr/>
        </p:nvPicPr>
        <p:blipFill>
          <a:blip r:embed="rId3">
            <a:alphaModFix/>
          </a:blip>
          <a:stretch>
            <a:fillRect/>
          </a:stretch>
        </p:blipFill>
        <p:spPr>
          <a:xfrm>
            <a:off x="4721700" y="152400"/>
            <a:ext cx="7317901" cy="5805610"/>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sp>
        <p:nvSpPr>
          <p:cNvPr id="553" name="Google Shape;553;p85"/>
          <p:cNvSpPr txBox="1"/>
          <p:nvPr>
            <p:ph type="title"/>
          </p:nvPr>
        </p:nvSpPr>
        <p:spPr>
          <a:xfrm>
            <a:off x="182100" y="55700"/>
            <a:ext cx="4387200" cy="29355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1200"/>
              </a:spcAft>
              <a:buSzPts val="2667"/>
              <a:buNone/>
            </a:pPr>
            <a:r>
              <a:rPr b="0" i="0" lang="en-US" u="none" strike="noStrike">
                <a:latin typeface="Times New Roman"/>
                <a:ea typeface="Times New Roman"/>
                <a:cs typeface="Times New Roman"/>
                <a:sym typeface="Times New Roman"/>
              </a:rPr>
              <a:t>36. (3564) (Refer to Figure 25.) Determine the magnetic heading for a flight from Dallas Executive (area 3) to Fort Worth Meacham (area 4). The wind is from 030° at 10 knots, the true airspeed is 135 knots, and the magnetic variation is 7° east.</a:t>
            </a:r>
            <a:endParaRPr/>
          </a:p>
        </p:txBody>
      </p:sp>
      <p:sp>
        <p:nvSpPr>
          <p:cNvPr id="554" name="Google Shape;554;p85"/>
          <p:cNvSpPr txBox="1"/>
          <p:nvPr>
            <p:ph idx="1" type="body"/>
          </p:nvPr>
        </p:nvSpPr>
        <p:spPr>
          <a:xfrm>
            <a:off x="182025" y="2991225"/>
            <a:ext cx="4387200" cy="3726000"/>
          </a:xfrm>
          <a:prstGeom prst="rect">
            <a:avLst/>
          </a:prstGeom>
          <a:noFill/>
          <a:ln>
            <a:noFill/>
          </a:ln>
        </p:spPr>
        <p:txBody>
          <a:bodyPr anchorCtr="0" anchor="t" bIns="45700" lIns="91425" spcFirstLastPara="1" rIns="91425" wrap="square" tIns="45700">
            <a:normAutofit fontScale="92500" lnSpcReduction="10000"/>
          </a:bodyPr>
          <a:lstStyle/>
          <a:p>
            <a:pPr indent="0" lvl="1" marL="640080" rtl="0" algn="l">
              <a:lnSpc>
                <a:spcPct val="100000"/>
              </a:lnSpc>
              <a:spcBef>
                <a:spcPts val="500"/>
              </a:spcBef>
              <a:spcAft>
                <a:spcPts val="0"/>
              </a:spcAft>
              <a:buSzPct val="100000"/>
              <a:buNone/>
            </a:pPr>
            <a:r>
              <a:rPr b="0" i="0" lang="en-US" u="none" strike="noStrike">
                <a:solidFill>
                  <a:srgbClr val="073763"/>
                </a:solidFill>
                <a:latin typeface="Times New Roman"/>
                <a:ea typeface="Times New Roman"/>
                <a:cs typeface="Times New Roman"/>
                <a:sym typeface="Times New Roman"/>
              </a:rPr>
              <a:t>a. 266°.</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286°.</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312°.</a:t>
            </a:r>
            <a:endParaRPr/>
          </a:p>
          <a:p>
            <a:pPr indent="0" lvl="0" marL="0" rtl="0" algn="l">
              <a:lnSpc>
                <a:spcPct val="100000"/>
              </a:lnSpc>
              <a:spcBef>
                <a:spcPts val="1000"/>
              </a:spcBef>
              <a:spcAft>
                <a:spcPts val="0"/>
              </a:spcAft>
              <a:buClr>
                <a:srgbClr val="385623"/>
              </a:buClr>
              <a:buSzPct val="100000"/>
              <a:buFont typeface="Times New Roman"/>
              <a:buNone/>
            </a:pPr>
            <a:r>
              <a:rPr b="0" i="0" lang="en-US" u="none" strike="noStrike">
                <a:solidFill>
                  <a:srgbClr val="274E13"/>
                </a:solidFill>
                <a:latin typeface="Times New Roman"/>
                <a:ea typeface="Times New Roman"/>
                <a:cs typeface="Times New Roman"/>
                <a:sym typeface="Times New Roman"/>
              </a:rPr>
              <a:t>Use the following steps: 1. Plot a course from Dallas Executive to Meacham, and measure the course (289°). 2. Using the wind obtained, calculate a correction angle. This angle will be the difference between the course bearing and the heading required to maintain that course. Wind correction angle is 4° to the right. 3. Add true course and wind correction angle to obtain true heading. 289° TC + 4° WCA = 293° TH 4. Find the magnetic heading by adding the variation to the true heading. 293° TH - 007° VAR (E) = 286° MH</a:t>
            </a:r>
            <a:endParaRPr b="0" i="0" u="none" strike="noStrike">
              <a:solidFill>
                <a:srgbClr val="274E13"/>
              </a:solidFill>
              <a:latin typeface="Courier New"/>
              <a:ea typeface="Courier New"/>
              <a:cs typeface="Courier New"/>
              <a:sym typeface="Courier New"/>
            </a:endParaRPr>
          </a:p>
        </p:txBody>
      </p:sp>
      <p:pic>
        <p:nvPicPr>
          <p:cNvPr id="555" name="Google Shape;555;p85"/>
          <p:cNvPicPr preferRelativeResize="0"/>
          <p:nvPr/>
        </p:nvPicPr>
        <p:blipFill>
          <a:blip r:embed="rId3">
            <a:alphaModFix/>
          </a:blip>
          <a:stretch>
            <a:fillRect/>
          </a:stretch>
        </p:blipFill>
        <p:spPr>
          <a:xfrm>
            <a:off x="4721700" y="152400"/>
            <a:ext cx="7317901" cy="5805610"/>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sp>
        <p:nvSpPr>
          <p:cNvPr id="560" name="Google Shape;560;p86"/>
          <p:cNvSpPr txBox="1"/>
          <p:nvPr>
            <p:ph type="title"/>
          </p:nvPr>
        </p:nvSpPr>
        <p:spPr>
          <a:xfrm>
            <a:off x="205200" y="136525"/>
            <a:ext cx="5310900" cy="21129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667"/>
              <a:buNone/>
            </a:pPr>
            <a:r>
              <a:rPr b="0" i="0" lang="en-US" u="none" strike="noStrike">
                <a:latin typeface="Times New Roman"/>
                <a:ea typeface="Times New Roman"/>
                <a:cs typeface="Times New Roman"/>
                <a:sym typeface="Times New Roman"/>
              </a:rPr>
              <a:t>37. (3564.1) (Refer to Figure 75.) What is the time en route from the Gila Bend VORTAC to Buckeye VOR along V461 at a TAS of 125 knots and forecasted winds from 180 at 17 knots?</a:t>
            </a:r>
            <a:endParaRPr/>
          </a:p>
        </p:txBody>
      </p:sp>
      <p:sp>
        <p:nvSpPr>
          <p:cNvPr id="561" name="Google Shape;561;p86"/>
          <p:cNvSpPr txBox="1"/>
          <p:nvPr>
            <p:ph idx="1" type="body"/>
          </p:nvPr>
        </p:nvSpPr>
        <p:spPr>
          <a:xfrm>
            <a:off x="205100" y="2688050"/>
            <a:ext cx="5310900" cy="40410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Approximately 14 minutes.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Approximately 15 minutes.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Approximately 13 minutes.</a:t>
            </a:r>
            <a:endParaRPr/>
          </a:p>
        </p:txBody>
      </p:sp>
      <p:pic>
        <p:nvPicPr>
          <p:cNvPr id="562" name="Google Shape;562;p86"/>
          <p:cNvPicPr preferRelativeResize="0"/>
          <p:nvPr/>
        </p:nvPicPr>
        <p:blipFill>
          <a:blip r:embed="rId3">
            <a:alphaModFix/>
          </a:blip>
          <a:stretch>
            <a:fillRect/>
          </a:stretch>
        </p:blipFill>
        <p:spPr>
          <a:xfrm>
            <a:off x="5668500" y="152400"/>
            <a:ext cx="4681660" cy="6553200"/>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 name="Shape 566"/>
        <p:cNvGrpSpPr/>
        <p:nvPr/>
      </p:nvGrpSpPr>
      <p:grpSpPr>
        <a:xfrm>
          <a:off x="0" y="0"/>
          <a:ext cx="0" cy="0"/>
          <a:chOff x="0" y="0"/>
          <a:chExt cx="0" cy="0"/>
        </a:xfrm>
      </p:grpSpPr>
      <p:sp>
        <p:nvSpPr>
          <p:cNvPr id="567" name="Google Shape;567;p87"/>
          <p:cNvSpPr txBox="1"/>
          <p:nvPr>
            <p:ph type="title"/>
          </p:nvPr>
        </p:nvSpPr>
        <p:spPr>
          <a:xfrm>
            <a:off x="205200" y="136525"/>
            <a:ext cx="5310900" cy="21129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667"/>
              <a:buNone/>
            </a:pPr>
            <a:r>
              <a:rPr b="0" i="0" lang="en-US" u="none" strike="noStrike">
                <a:latin typeface="Times New Roman"/>
                <a:ea typeface="Times New Roman"/>
                <a:cs typeface="Times New Roman"/>
                <a:sym typeface="Times New Roman"/>
              </a:rPr>
              <a:t>37. (3564.1) (Refer to Figure 75.) What is the time en route from the Gila Bend VORTAC to Buckeye VOR along V461 at a TAS of 125 knots and forecasted winds from 180 at 17 knots?</a:t>
            </a:r>
            <a:endParaRPr/>
          </a:p>
        </p:txBody>
      </p:sp>
      <p:sp>
        <p:nvSpPr>
          <p:cNvPr id="568" name="Google Shape;568;p87"/>
          <p:cNvSpPr txBox="1"/>
          <p:nvPr>
            <p:ph idx="1" type="body"/>
          </p:nvPr>
        </p:nvSpPr>
        <p:spPr>
          <a:xfrm>
            <a:off x="205100" y="2688050"/>
            <a:ext cx="5310900" cy="4041000"/>
          </a:xfrm>
          <a:prstGeom prst="rect">
            <a:avLst/>
          </a:prstGeom>
          <a:noFill/>
          <a:ln>
            <a:noFill/>
          </a:ln>
        </p:spPr>
        <p:txBody>
          <a:bodyPr anchorCtr="0" anchor="t" bIns="45700" lIns="91425" spcFirstLastPara="1" rIns="91425" wrap="square" tIns="45700">
            <a:normAutofit lnSpcReduction="10000"/>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Approximately 14 minutes.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Approximately 15 minutes.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Approximately 13 minutes.</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Use your CX-3 electronic flight computer to find the answer: 1. Your course along V461 can be determined by using Figure 75 and identifying the 332  degrees to Buckeye. 2. Next determine your ground speed using your CX-3 and the following information: course 332 degrees, TAS 125 knots, wind direction 180, and wind speed of 17 knots. This results in a GS of 140 knots (Wind Correction on FLT menu).  3. The distance along V461 is determined by the number 31. 4. Determine your time enroute using your CX-2, 31 NM at 140 knots results in 13 minutes and 18 seconds (Ground Speed on FLT menu).</a:t>
            </a:r>
            <a:endParaRPr/>
          </a:p>
        </p:txBody>
      </p:sp>
      <p:pic>
        <p:nvPicPr>
          <p:cNvPr id="569" name="Google Shape;569;p87"/>
          <p:cNvPicPr preferRelativeResize="0"/>
          <p:nvPr/>
        </p:nvPicPr>
        <p:blipFill>
          <a:blip r:embed="rId3">
            <a:alphaModFix/>
          </a:blip>
          <a:stretch>
            <a:fillRect/>
          </a:stretch>
        </p:blipFill>
        <p:spPr>
          <a:xfrm>
            <a:off x="5668500" y="152400"/>
            <a:ext cx="4681660" cy="6553200"/>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sp>
        <p:nvSpPr>
          <p:cNvPr id="574" name="Google Shape;574;p88"/>
          <p:cNvSpPr txBox="1"/>
          <p:nvPr>
            <p:ph type="title"/>
          </p:nvPr>
        </p:nvSpPr>
        <p:spPr>
          <a:xfrm>
            <a:off x="170400" y="78800"/>
            <a:ext cx="5334000" cy="28056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667"/>
              <a:buNone/>
            </a:pPr>
            <a:r>
              <a:rPr b="0" i="0" lang="en-US" u="none" strike="noStrike">
                <a:latin typeface="Times New Roman"/>
                <a:ea typeface="Times New Roman"/>
                <a:cs typeface="Times New Roman"/>
                <a:sym typeface="Times New Roman"/>
              </a:rPr>
              <a:t>38. (3564.2) (Refer to Figure 21.) What is the estimated time en route from Mercer County Regional Airport (area 3) to Minot International (area 1)? The wind is from 330° at 25 knots and the true airspeed is 100 knots. Add 3-1/2 minutes for departure and climb-out.</a:t>
            </a:r>
            <a:endParaRPr/>
          </a:p>
        </p:txBody>
      </p:sp>
      <p:sp>
        <p:nvSpPr>
          <p:cNvPr id="575" name="Google Shape;575;p88"/>
          <p:cNvSpPr txBox="1"/>
          <p:nvPr>
            <p:ph idx="1" type="body"/>
          </p:nvPr>
        </p:nvSpPr>
        <p:spPr>
          <a:xfrm>
            <a:off x="170475" y="2942050"/>
            <a:ext cx="5334000" cy="38103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47 minutes.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44 minutes.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52 minutes.</a:t>
            </a:r>
            <a:endParaRPr b="0" i="0" u="none" strike="noStrike">
              <a:solidFill>
                <a:srgbClr val="274E13"/>
              </a:solidFill>
              <a:latin typeface="Courier New"/>
              <a:ea typeface="Courier New"/>
              <a:cs typeface="Courier New"/>
              <a:sym typeface="Courier New"/>
            </a:endParaRPr>
          </a:p>
        </p:txBody>
      </p:sp>
      <p:pic>
        <p:nvPicPr>
          <p:cNvPr id="576" name="Google Shape;576;p88"/>
          <p:cNvPicPr preferRelativeResize="0"/>
          <p:nvPr/>
        </p:nvPicPr>
        <p:blipFill>
          <a:blip r:embed="rId3">
            <a:alphaModFix/>
          </a:blip>
          <a:stretch>
            <a:fillRect/>
          </a:stretch>
        </p:blipFill>
        <p:spPr>
          <a:xfrm>
            <a:off x="5656875" y="152400"/>
            <a:ext cx="4681660" cy="6553200"/>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0" name="Shape 580"/>
        <p:cNvGrpSpPr/>
        <p:nvPr/>
      </p:nvGrpSpPr>
      <p:grpSpPr>
        <a:xfrm>
          <a:off x="0" y="0"/>
          <a:ext cx="0" cy="0"/>
          <a:chOff x="0" y="0"/>
          <a:chExt cx="0" cy="0"/>
        </a:xfrm>
      </p:grpSpPr>
      <p:sp>
        <p:nvSpPr>
          <p:cNvPr id="581" name="Google Shape;581;p89"/>
          <p:cNvSpPr txBox="1"/>
          <p:nvPr>
            <p:ph type="title"/>
          </p:nvPr>
        </p:nvSpPr>
        <p:spPr>
          <a:xfrm>
            <a:off x="170400" y="78800"/>
            <a:ext cx="5334000" cy="28056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667"/>
              <a:buNone/>
            </a:pPr>
            <a:r>
              <a:rPr b="0" i="0" lang="en-US" u="none" strike="noStrike">
                <a:latin typeface="Times New Roman"/>
                <a:ea typeface="Times New Roman"/>
                <a:cs typeface="Times New Roman"/>
                <a:sym typeface="Times New Roman"/>
              </a:rPr>
              <a:t>38. (3564.2) (Refer to Figure 21.) What is the estimated time en route from Mercer County Regional Airport (area 3) to Minot International (area 1)? The wind is from 330° at 25 knots and the true airspeed is 100 knots. Add 3-1/2 minutes for departure and climb-out.</a:t>
            </a:r>
            <a:endParaRPr/>
          </a:p>
        </p:txBody>
      </p:sp>
      <p:sp>
        <p:nvSpPr>
          <p:cNvPr id="582" name="Google Shape;582;p89"/>
          <p:cNvSpPr txBox="1"/>
          <p:nvPr>
            <p:ph idx="1" type="body"/>
          </p:nvPr>
        </p:nvSpPr>
        <p:spPr>
          <a:xfrm>
            <a:off x="170475" y="2942050"/>
            <a:ext cx="5334000" cy="3810300"/>
          </a:xfrm>
          <a:prstGeom prst="rect">
            <a:avLst/>
          </a:prstGeom>
          <a:noFill/>
          <a:ln>
            <a:noFill/>
          </a:ln>
        </p:spPr>
        <p:txBody>
          <a:bodyPr anchorCtr="0" anchor="t" bIns="45700" lIns="91425" spcFirstLastPara="1" rIns="91425" wrap="square" tIns="45700">
            <a:normAutofit lnSpcReduction="20000"/>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47 minutes.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44 minutes.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52 minutes.</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Use your CX-3 electronic flight computer to find the answer: 1. Use your plotter on Figure 21 to identifying the distance (58 NM) and course (12 degrees) between Mercer and Minot airports. 2. Next determine your ground speed using your CX-3 and the following information: distance 58 NM, TAS 100 knots, course 15 degrees, wind direction 330, and wind speed 25 knots. This results in a GS of 80 knots. (Wined Correction on FLT menu) 3. Determine your time enroute using your CX-3, 43 minutes. (Ground Speed on FLT menu) 4. Add 3-1/2 minutes per the question requirements, 46-1/2 minutes.</a:t>
            </a:r>
            <a:endParaRPr b="0" i="0" u="none" strike="noStrike">
              <a:solidFill>
                <a:srgbClr val="274E13"/>
              </a:solidFill>
              <a:latin typeface="Courier New"/>
              <a:ea typeface="Courier New"/>
              <a:cs typeface="Courier New"/>
              <a:sym typeface="Courier New"/>
            </a:endParaRPr>
          </a:p>
        </p:txBody>
      </p:sp>
      <p:pic>
        <p:nvPicPr>
          <p:cNvPr id="583" name="Google Shape;583;p89"/>
          <p:cNvPicPr preferRelativeResize="0"/>
          <p:nvPr/>
        </p:nvPicPr>
        <p:blipFill>
          <a:blip r:embed="rId3">
            <a:alphaModFix/>
          </a:blip>
          <a:stretch>
            <a:fillRect/>
          </a:stretch>
        </p:blipFill>
        <p:spPr>
          <a:xfrm>
            <a:off x="5656875" y="152400"/>
            <a:ext cx="4681660" cy="6553200"/>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sp>
        <p:nvSpPr>
          <p:cNvPr id="588" name="Google Shape;588;p90"/>
          <p:cNvSpPr txBox="1"/>
          <p:nvPr>
            <p:ph type="title"/>
          </p:nvPr>
        </p:nvSpPr>
        <p:spPr>
          <a:xfrm>
            <a:off x="193575" y="136525"/>
            <a:ext cx="4364100" cy="30942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667"/>
              <a:buNone/>
            </a:pPr>
            <a:r>
              <a:rPr b="0" i="0" lang="en-US" u="none" strike="noStrike">
                <a:latin typeface="Times New Roman"/>
                <a:ea typeface="Times New Roman"/>
                <a:cs typeface="Times New Roman"/>
                <a:sym typeface="Times New Roman"/>
              </a:rPr>
              <a:t>39. (3565) (Refer to Figure 25.) Determine the magnetic heading for a flight from Fort Worth Meacham (area 4) to Denton Muni (area 1). The wind is from 330° at 25 knots, the true airspeed is 110 knots, and the magnetic variation is 7° east.</a:t>
            </a:r>
            <a:endParaRPr/>
          </a:p>
        </p:txBody>
      </p:sp>
      <p:sp>
        <p:nvSpPr>
          <p:cNvPr id="589" name="Google Shape;589;p90"/>
          <p:cNvSpPr txBox="1"/>
          <p:nvPr>
            <p:ph idx="1" type="body"/>
          </p:nvPr>
        </p:nvSpPr>
        <p:spPr>
          <a:xfrm>
            <a:off x="89650" y="3426975"/>
            <a:ext cx="4364100" cy="33483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004°.</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017°.</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023°.</a:t>
            </a:r>
            <a:endParaRPr b="0" i="0" u="none" strike="noStrike">
              <a:solidFill>
                <a:srgbClr val="274E13"/>
              </a:solidFill>
              <a:latin typeface="Courier New"/>
              <a:ea typeface="Courier New"/>
              <a:cs typeface="Courier New"/>
              <a:sym typeface="Courier New"/>
            </a:endParaRPr>
          </a:p>
        </p:txBody>
      </p:sp>
      <p:pic>
        <p:nvPicPr>
          <p:cNvPr id="590" name="Google Shape;590;p90"/>
          <p:cNvPicPr preferRelativeResize="0"/>
          <p:nvPr/>
        </p:nvPicPr>
        <p:blipFill>
          <a:blip r:embed="rId3">
            <a:alphaModFix/>
          </a:blip>
          <a:stretch>
            <a:fillRect/>
          </a:stretch>
        </p:blipFill>
        <p:spPr>
          <a:xfrm>
            <a:off x="4710075" y="152400"/>
            <a:ext cx="7329526" cy="5814833"/>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4" name="Shape 594"/>
        <p:cNvGrpSpPr/>
        <p:nvPr/>
      </p:nvGrpSpPr>
      <p:grpSpPr>
        <a:xfrm>
          <a:off x="0" y="0"/>
          <a:ext cx="0" cy="0"/>
          <a:chOff x="0" y="0"/>
          <a:chExt cx="0" cy="0"/>
        </a:xfrm>
      </p:grpSpPr>
      <p:sp>
        <p:nvSpPr>
          <p:cNvPr id="595" name="Google Shape;595;p91"/>
          <p:cNvSpPr txBox="1"/>
          <p:nvPr>
            <p:ph type="title"/>
          </p:nvPr>
        </p:nvSpPr>
        <p:spPr>
          <a:xfrm>
            <a:off x="193575" y="136525"/>
            <a:ext cx="4364100" cy="30942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667"/>
              <a:buNone/>
            </a:pPr>
            <a:r>
              <a:rPr b="0" i="0" lang="en-US" u="none" strike="noStrike">
                <a:latin typeface="Times New Roman"/>
                <a:ea typeface="Times New Roman"/>
                <a:cs typeface="Times New Roman"/>
                <a:sym typeface="Times New Roman"/>
              </a:rPr>
              <a:t>39. (3565) (Refer to Figure 25.) Determine the magnetic heading for a flight from Fort Worth Meacham (area 4) to Denton Muni (area 1). The wind is from 330° at 25 knots, the true airspeed is 110 knots, and the magnetic variation is 7° east.</a:t>
            </a:r>
            <a:endParaRPr/>
          </a:p>
        </p:txBody>
      </p:sp>
      <p:sp>
        <p:nvSpPr>
          <p:cNvPr id="596" name="Google Shape;596;p91"/>
          <p:cNvSpPr txBox="1"/>
          <p:nvPr>
            <p:ph idx="1" type="body"/>
          </p:nvPr>
        </p:nvSpPr>
        <p:spPr>
          <a:xfrm>
            <a:off x="89650" y="3426975"/>
            <a:ext cx="4364100" cy="3348300"/>
          </a:xfrm>
          <a:prstGeom prst="rect">
            <a:avLst/>
          </a:prstGeom>
          <a:noFill/>
          <a:ln>
            <a:noFill/>
          </a:ln>
        </p:spPr>
        <p:txBody>
          <a:bodyPr anchorCtr="0" anchor="t" bIns="45700" lIns="91425" spcFirstLastPara="1" rIns="91425" wrap="square" tIns="45700">
            <a:normAutofit fontScale="92500" lnSpcReduction="20000"/>
          </a:bodyPr>
          <a:lstStyle/>
          <a:p>
            <a:pPr indent="0" lvl="1" marL="640080" rtl="0" algn="l">
              <a:lnSpc>
                <a:spcPct val="100000"/>
              </a:lnSpc>
              <a:spcBef>
                <a:spcPts val="500"/>
              </a:spcBef>
              <a:spcAft>
                <a:spcPts val="0"/>
              </a:spcAft>
              <a:buSzPct val="100000"/>
              <a:buNone/>
            </a:pPr>
            <a:r>
              <a:rPr b="0" i="0" lang="en-US" u="none" strike="noStrike">
                <a:solidFill>
                  <a:srgbClr val="073763"/>
                </a:solidFill>
                <a:latin typeface="Times New Roman"/>
                <a:ea typeface="Times New Roman"/>
                <a:cs typeface="Times New Roman"/>
                <a:sym typeface="Times New Roman"/>
              </a:rPr>
              <a:t>*a. 004°.</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017°.</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023°.</a:t>
            </a:r>
            <a:endParaRPr/>
          </a:p>
          <a:p>
            <a:pPr indent="0" lvl="0" marL="0" rtl="0" algn="l">
              <a:lnSpc>
                <a:spcPct val="100000"/>
              </a:lnSpc>
              <a:spcBef>
                <a:spcPts val="1000"/>
              </a:spcBef>
              <a:spcAft>
                <a:spcPts val="0"/>
              </a:spcAft>
              <a:buClr>
                <a:srgbClr val="385623"/>
              </a:buClr>
              <a:buSzPct val="100000"/>
              <a:buFont typeface="Times New Roman"/>
              <a:buNone/>
            </a:pPr>
            <a:r>
              <a:rPr b="0" i="0" lang="en-US" u="none" strike="noStrike">
                <a:solidFill>
                  <a:srgbClr val="274E13"/>
                </a:solidFill>
                <a:latin typeface="Times New Roman"/>
                <a:ea typeface="Times New Roman"/>
                <a:cs typeface="Times New Roman"/>
                <a:sym typeface="Times New Roman"/>
              </a:rPr>
              <a:t>Use the following steps: 1. Plot a course from Meacham to Denton, and measure the course (021°). 2. Using the wind obtained, calculate a correction angle. This angle will be the difference between the course bearing and the heading required to maintain that course. Wind correction angle is 10° to the left. 3. Add course bearing and wind correction angle to obtain true heading. 021 + -010 = 011° (TH) 4. Find the magnetic heading by adding the variation to the true heading. 011 + -7 = 004° (MH)</a:t>
            </a:r>
            <a:endParaRPr b="0" i="0" u="none" strike="noStrike">
              <a:solidFill>
                <a:srgbClr val="274E13"/>
              </a:solidFill>
              <a:latin typeface="Courier New"/>
              <a:ea typeface="Courier New"/>
              <a:cs typeface="Courier New"/>
              <a:sym typeface="Courier New"/>
            </a:endParaRPr>
          </a:p>
        </p:txBody>
      </p:sp>
      <p:pic>
        <p:nvPicPr>
          <p:cNvPr id="597" name="Google Shape;597;p91"/>
          <p:cNvPicPr preferRelativeResize="0"/>
          <p:nvPr/>
        </p:nvPicPr>
        <p:blipFill>
          <a:blip r:embed="rId3">
            <a:alphaModFix/>
          </a:blip>
          <a:stretch>
            <a:fillRect/>
          </a:stretch>
        </p:blipFill>
        <p:spPr>
          <a:xfrm>
            <a:off x="4710075" y="152400"/>
            <a:ext cx="7329526" cy="5814833"/>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1" name="Shape 601"/>
        <p:cNvGrpSpPr/>
        <p:nvPr/>
      </p:nvGrpSpPr>
      <p:grpSpPr>
        <a:xfrm>
          <a:off x="0" y="0"/>
          <a:ext cx="0" cy="0"/>
          <a:chOff x="0" y="0"/>
          <a:chExt cx="0" cy="0"/>
        </a:xfrm>
      </p:grpSpPr>
      <p:sp>
        <p:nvSpPr>
          <p:cNvPr id="602" name="Google Shape;602;p92"/>
          <p:cNvSpPr txBox="1"/>
          <p:nvPr>
            <p:ph type="title"/>
          </p:nvPr>
        </p:nvSpPr>
        <p:spPr>
          <a:xfrm>
            <a:off x="237900" y="228875"/>
            <a:ext cx="5255100" cy="2366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40. (3567) (Refer to Figure 26, area 2.) What is the approximate latitude and longitude of Cooperstown Airport?</a:t>
            </a:r>
            <a:endParaRPr/>
          </a:p>
        </p:txBody>
      </p:sp>
      <p:sp>
        <p:nvSpPr>
          <p:cNvPr id="603" name="Google Shape;603;p92"/>
          <p:cNvSpPr txBox="1"/>
          <p:nvPr>
            <p:ph idx="1" type="body"/>
          </p:nvPr>
        </p:nvSpPr>
        <p:spPr>
          <a:xfrm>
            <a:off x="237850" y="2722700"/>
            <a:ext cx="5255100" cy="38814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47°25'N - 98°06'W.</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47°25'N - 99°54'W.</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47°55'N - 98°06'W.</a:t>
            </a:r>
            <a:endParaRPr b="0" i="0" u="none" strike="noStrike">
              <a:solidFill>
                <a:srgbClr val="274E13"/>
              </a:solidFill>
              <a:latin typeface="Courier New"/>
              <a:ea typeface="Courier New"/>
              <a:cs typeface="Courier New"/>
              <a:sym typeface="Courier New"/>
            </a:endParaRPr>
          </a:p>
        </p:txBody>
      </p:sp>
      <p:pic>
        <p:nvPicPr>
          <p:cNvPr id="604" name="Google Shape;604;p92"/>
          <p:cNvPicPr preferRelativeResize="0"/>
          <p:nvPr/>
        </p:nvPicPr>
        <p:blipFill>
          <a:blip r:embed="rId3">
            <a:alphaModFix/>
          </a:blip>
          <a:stretch>
            <a:fillRect/>
          </a:stretch>
        </p:blipFill>
        <p:spPr>
          <a:xfrm>
            <a:off x="5645400" y="152400"/>
            <a:ext cx="4681660" cy="6553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4. (3068) Unless otherwise specified, Federal Airways include that Class E airspace extending upward from</a:t>
            </a:r>
            <a:endParaRPr/>
          </a:p>
        </p:txBody>
      </p:sp>
      <p:sp>
        <p:nvSpPr>
          <p:cNvPr id="139" name="Google Shape;139;p2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700 feet above the surface up to and including 17,999 feet MSL.</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1,200 feet above the surface up to and including 17,999 feet MSL.</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the surface up to and including 18,000 feet MSL.</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Federal airways are part of Class B, C, D, or E airspace. They are 8 miles wide, 4 miles either side of centerline. They usually begin at 1,200 AGL and continue up to but not including 18,000 feet MSL, or FL180.</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8" name="Shape 608"/>
        <p:cNvGrpSpPr/>
        <p:nvPr/>
      </p:nvGrpSpPr>
      <p:grpSpPr>
        <a:xfrm>
          <a:off x="0" y="0"/>
          <a:ext cx="0" cy="0"/>
          <a:chOff x="0" y="0"/>
          <a:chExt cx="0" cy="0"/>
        </a:xfrm>
      </p:grpSpPr>
      <p:sp>
        <p:nvSpPr>
          <p:cNvPr id="609" name="Google Shape;609;p93"/>
          <p:cNvSpPr txBox="1"/>
          <p:nvPr>
            <p:ph type="title"/>
          </p:nvPr>
        </p:nvSpPr>
        <p:spPr>
          <a:xfrm>
            <a:off x="237900" y="228875"/>
            <a:ext cx="5255100" cy="2366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40. (3567) (Refer to Figure 26, area 2.) What is the approximate latitude and longitude of Cooperstown Airport?</a:t>
            </a:r>
            <a:endParaRPr/>
          </a:p>
        </p:txBody>
      </p:sp>
      <p:sp>
        <p:nvSpPr>
          <p:cNvPr id="610" name="Google Shape;610;p93"/>
          <p:cNvSpPr txBox="1"/>
          <p:nvPr>
            <p:ph idx="1" type="body"/>
          </p:nvPr>
        </p:nvSpPr>
        <p:spPr>
          <a:xfrm>
            <a:off x="237850" y="2722700"/>
            <a:ext cx="5255100" cy="38814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47°25'N - 98°06'W.</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47°25'N - 99°54'W.</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47°55'N - 98°06'W.</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Graticules on Sectional Aeronautical Charts are the lines dividing each 30 minutes of latitude and each 30 minutes of longitude. Each tick mark represents one minute of latitude or longitude. Latitude increases northward, west longitude increases going westward. Cooperstown airport is approximately at 47°25'N latitude, and 98°06'W longitude.</a:t>
            </a:r>
            <a:endParaRPr b="0" i="0" u="none" strike="noStrike">
              <a:solidFill>
                <a:srgbClr val="274E13"/>
              </a:solidFill>
              <a:latin typeface="Courier New"/>
              <a:ea typeface="Courier New"/>
              <a:cs typeface="Courier New"/>
              <a:sym typeface="Courier New"/>
            </a:endParaRPr>
          </a:p>
        </p:txBody>
      </p:sp>
      <p:pic>
        <p:nvPicPr>
          <p:cNvPr id="611" name="Google Shape;611;p93"/>
          <p:cNvPicPr preferRelativeResize="0"/>
          <p:nvPr/>
        </p:nvPicPr>
        <p:blipFill>
          <a:blip r:embed="rId3">
            <a:alphaModFix/>
          </a:blip>
          <a:stretch>
            <a:fillRect/>
          </a:stretch>
        </p:blipFill>
        <p:spPr>
          <a:xfrm>
            <a:off x="5645400" y="152400"/>
            <a:ext cx="4681660" cy="6553200"/>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5" name="Shape 615"/>
        <p:cNvGrpSpPr/>
        <p:nvPr/>
      </p:nvGrpSpPr>
      <p:grpSpPr>
        <a:xfrm>
          <a:off x="0" y="0"/>
          <a:ext cx="0" cy="0"/>
          <a:chOff x="0" y="0"/>
          <a:chExt cx="0" cy="0"/>
        </a:xfrm>
      </p:grpSpPr>
      <p:sp>
        <p:nvSpPr>
          <p:cNvPr id="616" name="Google Shape;616;p94"/>
          <p:cNvSpPr txBox="1"/>
          <p:nvPr>
            <p:ph type="title"/>
          </p:nvPr>
        </p:nvSpPr>
        <p:spPr>
          <a:xfrm>
            <a:off x="285925" y="124975"/>
            <a:ext cx="5207100" cy="24939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41. (3568) (Refer to Figure 26.) Determine the magnetic course from Tomlinson Airport (area 1) to Jamestown Airport (area 4).</a:t>
            </a:r>
            <a:endParaRPr/>
          </a:p>
        </p:txBody>
      </p:sp>
      <p:sp>
        <p:nvSpPr>
          <p:cNvPr id="617" name="Google Shape;617;p94"/>
          <p:cNvSpPr txBox="1"/>
          <p:nvPr>
            <p:ph idx="1" type="body"/>
          </p:nvPr>
        </p:nvSpPr>
        <p:spPr>
          <a:xfrm>
            <a:off x="237825" y="2745800"/>
            <a:ext cx="5255100" cy="38814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153°.</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154°.</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159°.</a:t>
            </a:r>
            <a:endParaRPr b="0" i="0" u="none" strike="noStrike">
              <a:solidFill>
                <a:srgbClr val="274E13"/>
              </a:solidFill>
              <a:latin typeface="Courier New"/>
              <a:ea typeface="Courier New"/>
              <a:cs typeface="Courier New"/>
              <a:sym typeface="Courier New"/>
            </a:endParaRPr>
          </a:p>
        </p:txBody>
      </p:sp>
      <p:pic>
        <p:nvPicPr>
          <p:cNvPr id="618" name="Google Shape;618;p94"/>
          <p:cNvPicPr preferRelativeResize="0"/>
          <p:nvPr/>
        </p:nvPicPr>
        <p:blipFill>
          <a:blip r:embed="rId3">
            <a:alphaModFix/>
          </a:blip>
          <a:stretch>
            <a:fillRect/>
          </a:stretch>
        </p:blipFill>
        <p:spPr>
          <a:xfrm>
            <a:off x="5645425" y="152400"/>
            <a:ext cx="4681660" cy="6553200"/>
          </a:xfrm>
          <a:prstGeom prst="rect">
            <a:avLst/>
          </a:prstGeom>
          <a:noFill/>
          <a:ln>
            <a:noFill/>
          </a:ln>
        </p:spPr>
      </p:pic>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2" name="Shape 622"/>
        <p:cNvGrpSpPr/>
        <p:nvPr/>
      </p:nvGrpSpPr>
      <p:grpSpPr>
        <a:xfrm>
          <a:off x="0" y="0"/>
          <a:ext cx="0" cy="0"/>
          <a:chOff x="0" y="0"/>
          <a:chExt cx="0" cy="0"/>
        </a:xfrm>
      </p:grpSpPr>
      <p:sp>
        <p:nvSpPr>
          <p:cNvPr id="623" name="Google Shape;623;p95"/>
          <p:cNvSpPr txBox="1"/>
          <p:nvPr>
            <p:ph type="title"/>
          </p:nvPr>
        </p:nvSpPr>
        <p:spPr>
          <a:xfrm>
            <a:off x="285925" y="124975"/>
            <a:ext cx="5207100" cy="24939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41. (3568) (Refer to Figure 26.) Determine the magnetic course from Tomlinson Airport (area 1) to Jamestown Airport (area 4).</a:t>
            </a:r>
            <a:endParaRPr/>
          </a:p>
        </p:txBody>
      </p:sp>
      <p:sp>
        <p:nvSpPr>
          <p:cNvPr id="624" name="Google Shape;624;p95"/>
          <p:cNvSpPr txBox="1"/>
          <p:nvPr>
            <p:ph idx="1" type="body"/>
          </p:nvPr>
        </p:nvSpPr>
        <p:spPr>
          <a:xfrm>
            <a:off x="237825" y="2745800"/>
            <a:ext cx="5255100" cy="38814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153°.</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154°.</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159°.</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Use the following steps: 1. Plot the course from Tomlinson Airport to Jamestown Airport. 2. Measure the true course angle at the approximate midpoint of the route (158°). 3. Note that the variation is 5° East as shown on the dashed isogonic line. 4. Using the formula: MC = TC ± VAR MC = 158 - 5° East MC = 153°</a:t>
            </a:r>
            <a:endParaRPr b="0" i="0" u="none" strike="noStrike">
              <a:solidFill>
                <a:srgbClr val="274E13"/>
              </a:solidFill>
              <a:latin typeface="Courier New"/>
              <a:ea typeface="Courier New"/>
              <a:cs typeface="Courier New"/>
              <a:sym typeface="Courier New"/>
            </a:endParaRPr>
          </a:p>
        </p:txBody>
      </p:sp>
      <p:pic>
        <p:nvPicPr>
          <p:cNvPr id="625" name="Google Shape;625;p95"/>
          <p:cNvPicPr preferRelativeResize="0"/>
          <p:nvPr/>
        </p:nvPicPr>
        <p:blipFill>
          <a:blip r:embed="rId3">
            <a:alphaModFix/>
          </a:blip>
          <a:stretch>
            <a:fillRect/>
          </a:stretch>
        </p:blipFill>
        <p:spPr>
          <a:xfrm>
            <a:off x="5645425" y="152400"/>
            <a:ext cx="4681660" cy="6553200"/>
          </a:xfrm>
          <a:prstGeom prst="rect">
            <a:avLst/>
          </a:prstGeom>
          <a:noFill/>
          <a:ln>
            <a:noFill/>
          </a:ln>
        </p:spPr>
      </p:pic>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9" name="Shape 629"/>
        <p:cNvGrpSpPr/>
        <p:nvPr/>
      </p:nvGrpSpPr>
      <p:grpSpPr>
        <a:xfrm>
          <a:off x="0" y="0"/>
          <a:ext cx="0" cy="0"/>
          <a:chOff x="0" y="0"/>
          <a:chExt cx="0" cy="0"/>
        </a:xfrm>
      </p:grpSpPr>
      <p:sp>
        <p:nvSpPr>
          <p:cNvPr id="630" name="Google Shape;630;p96"/>
          <p:cNvSpPr txBox="1"/>
          <p:nvPr>
            <p:ph type="title"/>
          </p:nvPr>
        </p:nvSpPr>
        <p:spPr>
          <a:xfrm>
            <a:off x="205100" y="67250"/>
            <a:ext cx="4317900" cy="3209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667"/>
              <a:buNone/>
            </a:pPr>
            <a:r>
              <a:rPr b="0" i="0" lang="en-US" u="none" strike="noStrike">
                <a:latin typeface="Times New Roman"/>
                <a:ea typeface="Times New Roman"/>
                <a:cs typeface="Times New Roman"/>
                <a:sym typeface="Times New Roman"/>
              </a:rPr>
              <a:t>42. (3571) (Refer to Figure 27.) An aircraft departs an airport in the eastern daylight time zone at 0945 EDT for a 2-hour flight to an airport located in the central daylight time zone. The landing should be at what coordinated universal time?</a:t>
            </a:r>
            <a:endParaRPr/>
          </a:p>
        </p:txBody>
      </p:sp>
      <p:sp>
        <p:nvSpPr>
          <p:cNvPr id="631" name="Google Shape;631;p96"/>
          <p:cNvSpPr txBox="1"/>
          <p:nvPr>
            <p:ph idx="1" type="body"/>
          </p:nvPr>
        </p:nvSpPr>
        <p:spPr>
          <a:xfrm>
            <a:off x="147375" y="3461600"/>
            <a:ext cx="4422000" cy="32097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1345Z.</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1445Z.</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1545Z.</a:t>
            </a:r>
            <a:endParaRPr b="0" i="0" u="none" strike="noStrike">
              <a:solidFill>
                <a:srgbClr val="274E13"/>
              </a:solidFill>
              <a:latin typeface="Courier New"/>
              <a:ea typeface="Courier New"/>
              <a:cs typeface="Courier New"/>
              <a:sym typeface="Courier New"/>
            </a:endParaRPr>
          </a:p>
        </p:txBody>
      </p:sp>
      <p:pic>
        <p:nvPicPr>
          <p:cNvPr id="632" name="Google Shape;632;p96"/>
          <p:cNvPicPr preferRelativeResize="0"/>
          <p:nvPr/>
        </p:nvPicPr>
        <p:blipFill>
          <a:blip r:embed="rId3">
            <a:alphaModFix/>
          </a:blip>
          <a:stretch>
            <a:fillRect/>
          </a:stretch>
        </p:blipFill>
        <p:spPr>
          <a:xfrm>
            <a:off x="4721775" y="152400"/>
            <a:ext cx="7317824" cy="4957036"/>
          </a:xfrm>
          <a:prstGeom prst="rect">
            <a:avLst/>
          </a:prstGeom>
          <a:noFill/>
          <a:ln>
            <a:noFill/>
          </a:ln>
        </p:spPr>
      </p:pic>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6" name="Shape 636"/>
        <p:cNvGrpSpPr/>
        <p:nvPr/>
      </p:nvGrpSpPr>
      <p:grpSpPr>
        <a:xfrm>
          <a:off x="0" y="0"/>
          <a:ext cx="0" cy="0"/>
          <a:chOff x="0" y="0"/>
          <a:chExt cx="0" cy="0"/>
        </a:xfrm>
      </p:grpSpPr>
      <p:sp>
        <p:nvSpPr>
          <p:cNvPr id="637" name="Google Shape;637;p97"/>
          <p:cNvSpPr txBox="1"/>
          <p:nvPr>
            <p:ph type="title"/>
          </p:nvPr>
        </p:nvSpPr>
        <p:spPr>
          <a:xfrm>
            <a:off x="205100" y="67250"/>
            <a:ext cx="4317900" cy="3209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667"/>
              <a:buNone/>
            </a:pPr>
            <a:r>
              <a:rPr b="0" i="0" lang="en-US" u="none" strike="noStrike">
                <a:latin typeface="Times New Roman"/>
                <a:ea typeface="Times New Roman"/>
                <a:cs typeface="Times New Roman"/>
                <a:sym typeface="Times New Roman"/>
              </a:rPr>
              <a:t>42. (3571) (Refer to Figure 27.) An aircraft departs an airport in the eastern daylight time zone at 0945 EDT for a 2-hour flight to an airport located in the central daylight time zone. The landing should be at what coordinated universal time?</a:t>
            </a:r>
            <a:endParaRPr/>
          </a:p>
        </p:txBody>
      </p:sp>
      <p:sp>
        <p:nvSpPr>
          <p:cNvPr id="638" name="Google Shape;638;p97"/>
          <p:cNvSpPr txBox="1"/>
          <p:nvPr>
            <p:ph idx="1" type="body"/>
          </p:nvPr>
        </p:nvSpPr>
        <p:spPr>
          <a:xfrm>
            <a:off x="147375" y="3461600"/>
            <a:ext cx="4422000" cy="32097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1345Z.</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1445Z.</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1545Z.</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Use the following steps: 1. Convert the EDT takeoff time to UTC: 0945 EDT takeoff time + 0400 conversion = 1345Z UTC (also called 'ZULU' time) 2. Add the flight time to the ZULU time of takeoff: 1345Z takeoff time + 0200 = 1545Z time of landing</a:t>
            </a:r>
            <a:endParaRPr b="0" i="0" u="none" strike="noStrike">
              <a:solidFill>
                <a:srgbClr val="274E13"/>
              </a:solidFill>
              <a:latin typeface="Courier New"/>
              <a:ea typeface="Courier New"/>
              <a:cs typeface="Courier New"/>
              <a:sym typeface="Courier New"/>
            </a:endParaRPr>
          </a:p>
        </p:txBody>
      </p:sp>
      <p:pic>
        <p:nvPicPr>
          <p:cNvPr id="639" name="Google Shape;639;p97"/>
          <p:cNvPicPr preferRelativeResize="0"/>
          <p:nvPr/>
        </p:nvPicPr>
        <p:blipFill>
          <a:blip r:embed="rId3">
            <a:alphaModFix/>
          </a:blip>
          <a:stretch>
            <a:fillRect/>
          </a:stretch>
        </p:blipFill>
        <p:spPr>
          <a:xfrm>
            <a:off x="4721775" y="152400"/>
            <a:ext cx="7317824" cy="4957036"/>
          </a:xfrm>
          <a:prstGeom prst="rect">
            <a:avLst/>
          </a:prstGeom>
          <a:noFill/>
          <a:ln>
            <a:noFill/>
          </a:ln>
        </p:spPr>
      </p:pic>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3" name="Shape 643"/>
        <p:cNvGrpSpPr/>
        <p:nvPr/>
      </p:nvGrpSpPr>
      <p:grpSpPr>
        <a:xfrm>
          <a:off x="0" y="0"/>
          <a:ext cx="0" cy="0"/>
          <a:chOff x="0" y="0"/>
          <a:chExt cx="0" cy="0"/>
        </a:xfrm>
      </p:grpSpPr>
      <p:sp>
        <p:nvSpPr>
          <p:cNvPr id="644" name="Google Shape;644;p98"/>
          <p:cNvSpPr txBox="1"/>
          <p:nvPr>
            <p:ph type="title"/>
          </p:nvPr>
        </p:nvSpPr>
        <p:spPr>
          <a:xfrm>
            <a:off x="239700" y="136525"/>
            <a:ext cx="4341300" cy="29442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667"/>
              <a:buNone/>
            </a:pPr>
            <a:r>
              <a:rPr b="0" i="0" lang="en-US" u="none" strike="noStrike">
                <a:latin typeface="Times New Roman"/>
                <a:ea typeface="Times New Roman"/>
                <a:cs typeface="Times New Roman"/>
                <a:sym typeface="Times New Roman"/>
              </a:rPr>
              <a:t>43. (3572) (Refer to Figure 27.) An aircraft departs an airport in the central standard time zone at 0930 CST for a 2-hour flight to an airport located in the mountain standard time zone. The landing should be at what time?</a:t>
            </a:r>
            <a:endParaRPr/>
          </a:p>
        </p:txBody>
      </p:sp>
      <p:sp>
        <p:nvSpPr>
          <p:cNvPr id="645" name="Google Shape;645;p98"/>
          <p:cNvSpPr txBox="1"/>
          <p:nvPr>
            <p:ph idx="1" type="body"/>
          </p:nvPr>
        </p:nvSpPr>
        <p:spPr>
          <a:xfrm>
            <a:off x="239750" y="3080600"/>
            <a:ext cx="4341300" cy="35676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0930 MST.</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1030 MST.</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1130 MST.</a:t>
            </a:r>
            <a:endParaRPr b="0" i="0" u="none" strike="noStrike">
              <a:solidFill>
                <a:srgbClr val="274E13"/>
              </a:solidFill>
              <a:latin typeface="Courier New"/>
              <a:ea typeface="Courier New"/>
              <a:cs typeface="Courier New"/>
              <a:sym typeface="Courier New"/>
            </a:endParaRPr>
          </a:p>
        </p:txBody>
      </p:sp>
      <p:pic>
        <p:nvPicPr>
          <p:cNvPr id="646" name="Google Shape;646;p98"/>
          <p:cNvPicPr preferRelativeResize="0"/>
          <p:nvPr/>
        </p:nvPicPr>
        <p:blipFill>
          <a:blip r:embed="rId3">
            <a:alphaModFix/>
          </a:blip>
          <a:stretch>
            <a:fillRect/>
          </a:stretch>
        </p:blipFill>
        <p:spPr>
          <a:xfrm>
            <a:off x="4733450" y="152400"/>
            <a:ext cx="7306150" cy="4949128"/>
          </a:xfrm>
          <a:prstGeom prst="rect">
            <a:avLst/>
          </a:prstGeom>
          <a:noFill/>
          <a:ln>
            <a:noFill/>
          </a:ln>
        </p:spPr>
      </p:pic>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0" name="Shape 650"/>
        <p:cNvGrpSpPr/>
        <p:nvPr/>
      </p:nvGrpSpPr>
      <p:grpSpPr>
        <a:xfrm>
          <a:off x="0" y="0"/>
          <a:ext cx="0" cy="0"/>
          <a:chOff x="0" y="0"/>
          <a:chExt cx="0" cy="0"/>
        </a:xfrm>
      </p:grpSpPr>
      <p:sp>
        <p:nvSpPr>
          <p:cNvPr id="651" name="Google Shape;651;p99"/>
          <p:cNvSpPr txBox="1"/>
          <p:nvPr>
            <p:ph type="title"/>
          </p:nvPr>
        </p:nvSpPr>
        <p:spPr>
          <a:xfrm>
            <a:off x="239700" y="136525"/>
            <a:ext cx="4341300" cy="29442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667"/>
              <a:buNone/>
            </a:pPr>
            <a:r>
              <a:rPr b="0" i="0" lang="en-US" u="none" strike="noStrike">
                <a:latin typeface="Times New Roman"/>
                <a:ea typeface="Times New Roman"/>
                <a:cs typeface="Times New Roman"/>
                <a:sym typeface="Times New Roman"/>
              </a:rPr>
              <a:t>43. (3572) (Refer to Figure 27.) An aircraft departs an airport in the central standard time zone at 0930 CST for a 2-hour flight to an airport located in the mountain standard time zone. The landing should be at what time?</a:t>
            </a:r>
            <a:endParaRPr/>
          </a:p>
        </p:txBody>
      </p:sp>
      <p:sp>
        <p:nvSpPr>
          <p:cNvPr id="652" name="Google Shape;652;p99"/>
          <p:cNvSpPr txBox="1"/>
          <p:nvPr>
            <p:ph idx="1" type="body"/>
          </p:nvPr>
        </p:nvSpPr>
        <p:spPr>
          <a:xfrm>
            <a:off x="239750" y="3080600"/>
            <a:ext cx="4341300" cy="35676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0930 MST.</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1030 MST.</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1130 MST.</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Use the following steps: 1. Change the CST takeoff time to UTC: 0930 CST takeoff time + 0600 conversion = 1530Z UTC (also called 'ZULU' time) 2. Add the flight time to the time of takeoff: 1530Z takeoff time + 0200 flight time = 1730Z time of landing 3. Convert UTC to MST: 1730Z UTC - 0700 conversion = 1030 MST time of landing</a:t>
            </a:r>
            <a:endParaRPr b="0" i="0" u="none" strike="noStrike">
              <a:solidFill>
                <a:srgbClr val="274E13"/>
              </a:solidFill>
              <a:latin typeface="Courier New"/>
              <a:ea typeface="Courier New"/>
              <a:cs typeface="Courier New"/>
              <a:sym typeface="Courier New"/>
            </a:endParaRPr>
          </a:p>
        </p:txBody>
      </p:sp>
      <p:pic>
        <p:nvPicPr>
          <p:cNvPr id="653" name="Google Shape;653;p99"/>
          <p:cNvPicPr preferRelativeResize="0"/>
          <p:nvPr/>
        </p:nvPicPr>
        <p:blipFill>
          <a:blip r:embed="rId3">
            <a:alphaModFix/>
          </a:blip>
          <a:stretch>
            <a:fillRect/>
          </a:stretch>
        </p:blipFill>
        <p:spPr>
          <a:xfrm>
            <a:off x="4733450" y="152400"/>
            <a:ext cx="7306150" cy="4949128"/>
          </a:xfrm>
          <a:prstGeom prst="rect">
            <a:avLst/>
          </a:prstGeom>
          <a:noFill/>
          <a:ln>
            <a:noFill/>
          </a:ln>
        </p:spPr>
      </p:pic>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7" name="Shape 657"/>
        <p:cNvGrpSpPr/>
        <p:nvPr/>
      </p:nvGrpSpPr>
      <p:grpSpPr>
        <a:xfrm>
          <a:off x="0" y="0"/>
          <a:ext cx="0" cy="0"/>
          <a:chOff x="0" y="0"/>
          <a:chExt cx="0" cy="0"/>
        </a:xfrm>
      </p:grpSpPr>
      <p:sp>
        <p:nvSpPr>
          <p:cNvPr id="658" name="Google Shape;658;p100"/>
          <p:cNvSpPr txBox="1"/>
          <p:nvPr>
            <p:ph type="title"/>
          </p:nvPr>
        </p:nvSpPr>
        <p:spPr>
          <a:xfrm>
            <a:off x="147300" y="90325"/>
            <a:ext cx="4445100" cy="29673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1200"/>
              </a:spcAft>
              <a:buSzPts val="2667"/>
              <a:buNone/>
            </a:pPr>
            <a:r>
              <a:rPr b="0" i="0" lang="en-US" u="none" strike="noStrike">
                <a:latin typeface="Times New Roman"/>
                <a:ea typeface="Times New Roman"/>
                <a:cs typeface="Times New Roman"/>
                <a:sym typeface="Times New Roman"/>
              </a:rPr>
              <a:t>44. (3573) (Refer to Figure 27.) An aircraft departs an airport in the central standard time zone at 0845 CST for a 2-hour flight to an airport located in the mountain standard time zone. The landing should be at what coordinated universal time?</a:t>
            </a:r>
            <a:endParaRPr/>
          </a:p>
        </p:txBody>
      </p:sp>
      <p:sp>
        <p:nvSpPr>
          <p:cNvPr id="659" name="Google Shape;659;p100"/>
          <p:cNvSpPr txBox="1"/>
          <p:nvPr>
            <p:ph idx="1" type="body"/>
          </p:nvPr>
        </p:nvSpPr>
        <p:spPr>
          <a:xfrm>
            <a:off x="147375" y="3253801"/>
            <a:ext cx="4445100" cy="33483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1345Z.</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1445Z.</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1645Z.</a:t>
            </a:r>
            <a:endParaRPr b="0" i="0" u="none" strike="noStrike">
              <a:solidFill>
                <a:srgbClr val="274E13"/>
              </a:solidFill>
              <a:latin typeface="Courier New"/>
              <a:ea typeface="Courier New"/>
              <a:cs typeface="Courier New"/>
              <a:sym typeface="Courier New"/>
            </a:endParaRPr>
          </a:p>
        </p:txBody>
      </p:sp>
      <p:pic>
        <p:nvPicPr>
          <p:cNvPr id="660" name="Google Shape;660;p100"/>
          <p:cNvPicPr preferRelativeResize="0"/>
          <p:nvPr/>
        </p:nvPicPr>
        <p:blipFill>
          <a:blip r:embed="rId3">
            <a:alphaModFix/>
          </a:blip>
          <a:stretch>
            <a:fillRect/>
          </a:stretch>
        </p:blipFill>
        <p:spPr>
          <a:xfrm>
            <a:off x="4744875" y="152400"/>
            <a:ext cx="7294724" cy="4941388"/>
          </a:xfrm>
          <a:prstGeom prst="rect">
            <a:avLst/>
          </a:prstGeom>
          <a:noFill/>
          <a:ln>
            <a:noFill/>
          </a:ln>
        </p:spPr>
      </p:pic>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4" name="Shape 664"/>
        <p:cNvGrpSpPr/>
        <p:nvPr/>
      </p:nvGrpSpPr>
      <p:grpSpPr>
        <a:xfrm>
          <a:off x="0" y="0"/>
          <a:ext cx="0" cy="0"/>
          <a:chOff x="0" y="0"/>
          <a:chExt cx="0" cy="0"/>
        </a:xfrm>
      </p:grpSpPr>
      <p:sp>
        <p:nvSpPr>
          <p:cNvPr id="665" name="Google Shape;665;p101"/>
          <p:cNvSpPr txBox="1"/>
          <p:nvPr>
            <p:ph type="title"/>
          </p:nvPr>
        </p:nvSpPr>
        <p:spPr>
          <a:xfrm>
            <a:off x="147300" y="90325"/>
            <a:ext cx="4445100" cy="29673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1200"/>
              </a:spcAft>
              <a:buSzPts val="2667"/>
              <a:buNone/>
            </a:pPr>
            <a:r>
              <a:rPr b="0" i="0" lang="en-US" u="none" strike="noStrike">
                <a:latin typeface="Times New Roman"/>
                <a:ea typeface="Times New Roman"/>
                <a:cs typeface="Times New Roman"/>
                <a:sym typeface="Times New Roman"/>
              </a:rPr>
              <a:t>44. (3573) (Refer to Figure 27.) An aircraft departs an airport in the central standard time zone at 0845 CST for a 2-hour flight to an airport located in the mountain standard time zone. The landing should be at what coordinated universal time?</a:t>
            </a:r>
            <a:endParaRPr/>
          </a:p>
        </p:txBody>
      </p:sp>
      <p:sp>
        <p:nvSpPr>
          <p:cNvPr id="666" name="Google Shape;666;p101"/>
          <p:cNvSpPr txBox="1"/>
          <p:nvPr>
            <p:ph idx="1" type="body"/>
          </p:nvPr>
        </p:nvSpPr>
        <p:spPr>
          <a:xfrm>
            <a:off x="147375" y="3253801"/>
            <a:ext cx="4445100" cy="33483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1345Z.</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1445Z.</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1645Z.</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Use the following steps: 1. Convert the CST takeoff time to UTC: 0845 CST takeoff time + 0600 conversion = 1445Z UTC (also called 'ZULU' time) 2. Add the flight time to the ZULU time of takeoff: 1445Z takeoff time + 0200 flight time = 1645Z the time of landing</a:t>
            </a:r>
            <a:endParaRPr b="0" i="0" u="none" strike="noStrike">
              <a:solidFill>
                <a:srgbClr val="274E13"/>
              </a:solidFill>
              <a:latin typeface="Courier New"/>
              <a:ea typeface="Courier New"/>
              <a:cs typeface="Courier New"/>
              <a:sym typeface="Courier New"/>
            </a:endParaRPr>
          </a:p>
        </p:txBody>
      </p:sp>
      <p:pic>
        <p:nvPicPr>
          <p:cNvPr id="667" name="Google Shape;667;p101"/>
          <p:cNvPicPr preferRelativeResize="0"/>
          <p:nvPr/>
        </p:nvPicPr>
        <p:blipFill>
          <a:blip r:embed="rId3">
            <a:alphaModFix/>
          </a:blip>
          <a:stretch>
            <a:fillRect/>
          </a:stretch>
        </p:blipFill>
        <p:spPr>
          <a:xfrm>
            <a:off x="4744875" y="152400"/>
            <a:ext cx="7294724" cy="4941388"/>
          </a:xfrm>
          <a:prstGeom prst="rect">
            <a:avLst/>
          </a:prstGeom>
          <a:noFill/>
          <a:ln>
            <a:noFill/>
          </a:ln>
        </p:spPr>
      </p:pic>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1" name="Shape 671"/>
        <p:cNvGrpSpPr/>
        <p:nvPr/>
      </p:nvGrpSpPr>
      <p:grpSpPr>
        <a:xfrm>
          <a:off x="0" y="0"/>
          <a:ext cx="0" cy="0"/>
          <a:chOff x="0" y="0"/>
          <a:chExt cx="0" cy="0"/>
        </a:xfrm>
      </p:grpSpPr>
      <p:sp>
        <p:nvSpPr>
          <p:cNvPr id="672" name="Google Shape;672;p102"/>
          <p:cNvSpPr txBox="1"/>
          <p:nvPr>
            <p:ph type="title"/>
          </p:nvPr>
        </p:nvSpPr>
        <p:spPr>
          <a:xfrm>
            <a:off x="89650" y="67250"/>
            <a:ext cx="4491300" cy="30423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1200"/>
              </a:spcAft>
              <a:buSzPts val="2667"/>
              <a:buNone/>
            </a:pPr>
            <a:r>
              <a:rPr b="0" i="0" lang="en-US" u="none" strike="noStrike">
                <a:latin typeface="Times New Roman"/>
                <a:ea typeface="Times New Roman"/>
                <a:cs typeface="Times New Roman"/>
                <a:sym typeface="Times New Roman"/>
              </a:rPr>
              <a:t>45. (3574) (Refer to Figure 27.) An aircraft departs an airport in the mountain standard time zone at 1615 MST for a 2-hour 15-minute flight to an airport located in the Pacific standard time zone. The estimated time of arrival at the destination airport should be</a:t>
            </a:r>
            <a:endParaRPr/>
          </a:p>
        </p:txBody>
      </p:sp>
      <p:sp>
        <p:nvSpPr>
          <p:cNvPr id="673" name="Google Shape;673;p102"/>
          <p:cNvSpPr txBox="1"/>
          <p:nvPr>
            <p:ph idx="1" type="body"/>
          </p:nvPr>
        </p:nvSpPr>
        <p:spPr>
          <a:xfrm>
            <a:off x="130000" y="3242250"/>
            <a:ext cx="4410600" cy="35043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1630 PST.</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1730 PST.</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1830 PST.</a:t>
            </a:r>
            <a:endParaRPr b="0" i="0" u="none" strike="noStrike">
              <a:solidFill>
                <a:srgbClr val="274E13"/>
              </a:solidFill>
              <a:latin typeface="Courier New"/>
              <a:ea typeface="Courier New"/>
              <a:cs typeface="Courier New"/>
              <a:sym typeface="Courier New"/>
            </a:endParaRPr>
          </a:p>
        </p:txBody>
      </p:sp>
      <p:pic>
        <p:nvPicPr>
          <p:cNvPr id="674" name="Google Shape;674;p102"/>
          <p:cNvPicPr preferRelativeResize="0"/>
          <p:nvPr/>
        </p:nvPicPr>
        <p:blipFill>
          <a:blip r:embed="rId3">
            <a:alphaModFix/>
          </a:blip>
          <a:stretch>
            <a:fillRect/>
          </a:stretch>
        </p:blipFill>
        <p:spPr>
          <a:xfrm>
            <a:off x="4733350" y="152400"/>
            <a:ext cx="7306251" cy="494919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5. (3068.1) With certain exceptions, Class E airspace extends upward from either 700 feet or 1,200 feet AGL to, but does not include,</a:t>
            </a:r>
            <a:endParaRPr/>
          </a:p>
        </p:txBody>
      </p:sp>
      <p:sp>
        <p:nvSpPr>
          <p:cNvPr id="145" name="Google Shape;145;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10,000 feet MSL.</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14,500 feet MSL.</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18,000 feet MSL.</a:t>
            </a:r>
            <a:endParaRPr b="0" i="0" u="none" strike="noStrike">
              <a:solidFill>
                <a:srgbClr val="274E13"/>
              </a:solidFill>
              <a:latin typeface="Courier New"/>
              <a:ea typeface="Courier New"/>
              <a:cs typeface="Courier New"/>
              <a:sym typeface="Courier New"/>
            </a:endParaRPr>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8" name="Shape 678"/>
        <p:cNvGrpSpPr/>
        <p:nvPr/>
      </p:nvGrpSpPr>
      <p:grpSpPr>
        <a:xfrm>
          <a:off x="0" y="0"/>
          <a:ext cx="0" cy="0"/>
          <a:chOff x="0" y="0"/>
          <a:chExt cx="0" cy="0"/>
        </a:xfrm>
      </p:grpSpPr>
      <p:sp>
        <p:nvSpPr>
          <p:cNvPr id="679" name="Google Shape;679;p103"/>
          <p:cNvSpPr txBox="1"/>
          <p:nvPr>
            <p:ph type="title"/>
          </p:nvPr>
        </p:nvSpPr>
        <p:spPr>
          <a:xfrm>
            <a:off x="89650" y="67250"/>
            <a:ext cx="4491300" cy="30423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1200"/>
              </a:spcAft>
              <a:buSzPts val="2667"/>
              <a:buNone/>
            </a:pPr>
            <a:r>
              <a:rPr b="0" i="0" lang="en-US" u="none" strike="noStrike">
                <a:latin typeface="Times New Roman"/>
                <a:ea typeface="Times New Roman"/>
                <a:cs typeface="Times New Roman"/>
                <a:sym typeface="Times New Roman"/>
              </a:rPr>
              <a:t>45. (3574) (Refer to Figure 27.) An aircraft departs an airport in the mountain standard time zone at 1615 MST for a 2-hour 15-minute flight to an airport located in the Pacific standard time zone. The estimated time of arrival at the destination airport should be</a:t>
            </a:r>
            <a:endParaRPr/>
          </a:p>
        </p:txBody>
      </p:sp>
      <p:sp>
        <p:nvSpPr>
          <p:cNvPr id="680" name="Google Shape;680;p103"/>
          <p:cNvSpPr txBox="1"/>
          <p:nvPr>
            <p:ph idx="1" type="body"/>
          </p:nvPr>
        </p:nvSpPr>
        <p:spPr>
          <a:xfrm>
            <a:off x="130000" y="3242250"/>
            <a:ext cx="4410600" cy="35043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1630 PST.</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1730 PST.</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1830 PST.</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Use the following steps: 1. Convert the MST takeoff time to UTC: 1615 MST takeoff time + 0700 conversion = 2315Z UTC (also called 'ZULU' time) 2. Add the flight time to the ZULU time of takeoff: 2315Z takeoff time + 0215 flight time = 0130Z time of landing 3. Convert UTC to PST: 0130Z UTC - 0800 conversion = 1730 PST time of landing</a:t>
            </a:r>
            <a:endParaRPr b="0" i="0" u="none" strike="noStrike">
              <a:solidFill>
                <a:srgbClr val="274E13"/>
              </a:solidFill>
              <a:latin typeface="Courier New"/>
              <a:ea typeface="Courier New"/>
              <a:cs typeface="Courier New"/>
              <a:sym typeface="Courier New"/>
            </a:endParaRPr>
          </a:p>
        </p:txBody>
      </p:sp>
      <p:pic>
        <p:nvPicPr>
          <p:cNvPr id="681" name="Google Shape;681;p103"/>
          <p:cNvPicPr preferRelativeResize="0"/>
          <p:nvPr/>
        </p:nvPicPr>
        <p:blipFill>
          <a:blip r:embed="rId3">
            <a:alphaModFix/>
          </a:blip>
          <a:stretch>
            <a:fillRect/>
          </a:stretch>
        </p:blipFill>
        <p:spPr>
          <a:xfrm>
            <a:off x="4733350" y="152400"/>
            <a:ext cx="7306251" cy="4949196"/>
          </a:xfrm>
          <a:prstGeom prst="rect">
            <a:avLst/>
          </a:prstGeom>
          <a:noFill/>
          <a:ln>
            <a:noFill/>
          </a:ln>
        </p:spPr>
      </p:pic>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5" name="Shape 685"/>
        <p:cNvGrpSpPr/>
        <p:nvPr/>
      </p:nvGrpSpPr>
      <p:grpSpPr>
        <a:xfrm>
          <a:off x="0" y="0"/>
          <a:ext cx="0" cy="0"/>
          <a:chOff x="0" y="0"/>
          <a:chExt cx="0" cy="0"/>
        </a:xfrm>
      </p:grpSpPr>
      <p:sp>
        <p:nvSpPr>
          <p:cNvPr id="686" name="Google Shape;686;p104"/>
          <p:cNvSpPr txBox="1"/>
          <p:nvPr>
            <p:ph type="title"/>
          </p:nvPr>
        </p:nvSpPr>
        <p:spPr>
          <a:xfrm>
            <a:off x="193575" y="67250"/>
            <a:ext cx="4364100" cy="30135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1200"/>
              </a:spcAft>
              <a:buSzPts val="2667"/>
              <a:buNone/>
            </a:pPr>
            <a:r>
              <a:rPr b="0" i="0" lang="en-US" u="none" strike="noStrike">
                <a:latin typeface="Times New Roman"/>
                <a:ea typeface="Times New Roman"/>
                <a:cs typeface="Times New Roman"/>
                <a:sym typeface="Times New Roman"/>
              </a:rPr>
              <a:t>46. (3575) (Refer to Figure 27.) An aircraft departs an airport in the Pacific standard time zone at 1030 PST for a 4-hour flight to an airport located in the central standard time zone. The landing should be at what coordinated universal time?</a:t>
            </a:r>
            <a:endParaRPr/>
          </a:p>
        </p:txBody>
      </p:sp>
      <p:sp>
        <p:nvSpPr>
          <p:cNvPr id="687" name="Google Shape;687;p104"/>
          <p:cNvSpPr txBox="1"/>
          <p:nvPr>
            <p:ph idx="1" type="body"/>
          </p:nvPr>
        </p:nvSpPr>
        <p:spPr>
          <a:xfrm>
            <a:off x="193575" y="3230700"/>
            <a:ext cx="4364100" cy="35214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2030Z.</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2130Z.</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2230Z.</a:t>
            </a:r>
            <a:endParaRPr b="0" i="0" u="none" strike="noStrike">
              <a:solidFill>
                <a:srgbClr val="274E13"/>
              </a:solidFill>
              <a:latin typeface="Courier New"/>
              <a:ea typeface="Courier New"/>
              <a:cs typeface="Courier New"/>
              <a:sym typeface="Courier New"/>
            </a:endParaRPr>
          </a:p>
        </p:txBody>
      </p:sp>
      <p:pic>
        <p:nvPicPr>
          <p:cNvPr id="688" name="Google Shape;688;p104"/>
          <p:cNvPicPr preferRelativeResize="0"/>
          <p:nvPr/>
        </p:nvPicPr>
        <p:blipFill>
          <a:blip r:embed="rId3">
            <a:alphaModFix/>
          </a:blip>
          <a:stretch>
            <a:fillRect/>
          </a:stretch>
        </p:blipFill>
        <p:spPr>
          <a:xfrm>
            <a:off x="4710075" y="152400"/>
            <a:ext cx="7329525" cy="4964962"/>
          </a:xfrm>
          <a:prstGeom prst="rect">
            <a:avLst/>
          </a:prstGeom>
          <a:noFill/>
          <a:ln>
            <a:noFill/>
          </a:ln>
        </p:spPr>
      </p:pic>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2" name="Shape 692"/>
        <p:cNvGrpSpPr/>
        <p:nvPr/>
      </p:nvGrpSpPr>
      <p:grpSpPr>
        <a:xfrm>
          <a:off x="0" y="0"/>
          <a:ext cx="0" cy="0"/>
          <a:chOff x="0" y="0"/>
          <a:chExt cx="0" cy="0"/>
        </a:xfrm>
      </p:grpSpPr>
      <p:sp>
        <p:nvSpPr>
          <p:cNvPr id="693" name="Google Shape;693;p105"/>
          <p:cNvSpPr txBox="1"/>
          <p:nvPr>
            <p:ph type="title"/>
          </p:nvPr>
        </p:nvSpPr>
        <p:spPr>
          <a:xfrm>
            <a:off x="193575" y="67250"/>
            <a:ext cx="4364100" cy="30135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1200"/>
              </a:spcAft>
              <a:buSzPts val="2667"/>
              <a:buNone/>
            </a:pPr>
            <a:r>
              <a:rPr b="0" i="0" lang="en-US" u="none" strike="noStrike">
                <a:latin typeface="Times New Roman"/>
                <a:ea typeface="Times New Roman"/>
                <a:cs typeface="Times New Roman"/>
                <a:sym typeface="Times New Roman"/>
              </a:rPr>
              <a:t>46. (3575) (Refer to Figure 27.) An aircraft departs an airport in the Pacific standard time zone at 1030 PST for a 4-hour flight to an airport located in the central standard time zone. The landing should be at what coordinated universal time?</a:t>
            </a:r>
            <a:endParaRPr/>
          </a:p>
        </p:txBody>
      </p:sp>
      <p:sp>
        <p:nvSpPr>
          <p:cNvPr id="694" name="Google Shape;694;p105"/>
          <p:cNvSpPr txBox="1"/>
          <p:nvPr>
            <p:ph idx="1" type="body"/>
          </p:nvPr>
        </p:nvSpPr>
        <p:spPr>
          <a:xfrm>
            <a:off x="193575" y="3230700"/>
            <a:ext cx="4364100" cy="35214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2030Z.</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2130Z.</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2230Z.</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Use the following steps: 1. Convert the PST takeoff time to UTC: 1030 PST takeoff time + 0800 conversion = 1830Z UTC (also called 'ZULU' time) 2. Add the flight time to the ZULU takeoff time: 1830Z takeoff time + 0400 flight time = 2230Z time of landing</a:t>
            </a:r>
            <a:endParaRPr b="0" i="0" u="none" strike="noStrike">
              <a:solidFill>
                <a:srgbClr val="274E13"/>
              </a:solidFill>
              <a:latin typeface="Courier New"/>
              <a:ea typeface="Courier New"/>
              <a:cs typeface="Courier New"/>
              <a:sym typeface="Courier New"/>
            </a:endParaRPr>
          </a:p>
        </p:txBody>
      </p:sp>
      <p:pic>
        <p:nvPicPr>
          <p:cNvPr id="695" name="Google Shape;695;p105"/>
          <p:cNvPicPr preferRelativeResize="0"/>
          <p:nvPr/>
        </p:nvPicPr>
        <p:blipFill>
          <a:blip r:embed="rId3">
            <a:alphaModFix/>
          </a:blip>
          <a:stretch>
            <a:fillRect/>
          </a:stretch>
        </p:blipFill>
        <p:spPr>
          <a:xfrm>
            <a:off x="4710075" y="152400"/>
            <a:ext cx="7329525" cy="4964962"/>
          </a:xfrm>
          <a:prstGeom prst="rect">
            <a:avLst/>
          </a:prstGeom>
          <a:noFill/>
          <a:ln>
            <a:noFill/>
          </a:ln>
        </p:spPr>
      </p:pic>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9" name="Shape 699"/>
        <p:cNvGrpSpPr/>
        <p:nvPr/>
      </p:nvGrpSpPr>
      <p:grpSpPr>
        <a:xfrm>
          <a:off x="0" y="0"/>
          <a:ext cx="0" cy="0"/>
          <a:chOff x="0" y="0"/>
          <a:chExt cx="0" cy="0"/>
        </a:xfrm>
      </p:grpSpPr>
      <p:sp>
        <p:nvSpPr>
          <p:cNvPr id="700" name="Google Shape;700;p106"/>
          <p:cNvSpPr txBox="1"/>
          <p:nvPr>
            <p:ph type="title"/>
          </p:nvPr>
        </p:nvSpPr>
        <p:spPr>
          <a:xfrm>
            <a:off x="262850" y="78825"/>
            <a:ext cx="4306500" cy="32529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1200"/>
              </a:spcAft>
              <a:buSzPts val="2667"/>
              <a:buNone/>
            </a:pPr>
            <a:r>
              <a:rPr b="0" i="0" lang="en-US" u="none" strike="noStrike">
                <a:latin typeface="Times New Roman"/>
                <a:ea typeface="Times New Roman"/>
                <a:cs typeface="Times New Roman"/>
                <a:sym typeface="Times New Roman"/>
              </a:rPr>
              <a:t>47. (3576) (Refer to Figure 27.) An aircraft departs an airport in the mountain standard time zone at 1515 MST for a 2-hour 30-minute flight to an airport located in the Pacific standard time zone. What is the estimated time of arrival at the destination airport?</a:t>
            </a:r>
            <a:endParaRPr/>
          </a:p>
        </p:txBody>
      </p:sp>
      <p:sp>
        <p:nvSpPr>
          <p:cNvPr id="701" name="Google Shape;701;p106"/>
          <p:cNvSpPr txBox="1"/>
          <p:nvPr>
            <p:ph idx="1" type="body"/>
          </p:nvPr>
        </p:nvSpPr>
        <p:spPr>
          <a:xfrm>
            <a:off x="170475" y="3499150"/>
            <a:ext cx="4398900" cy="32529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1645 PST.</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1745 PST.</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1845 PST.</a:t>
            </a:r>
            <a:endParaRPr b="0" i="0" u="none" strike="noStrike">
              <a:solidFill>
                <a:srgbClr val="274E13"/>
              </a:solidFill>
              <a:latin typeface="Courier New"/>
              <a:ea typeface="Courier New"/>
              <a:cs typeface="Courier New"/>
              <a:sym typeface="Courier New"/>
            </a:endParaRPr>
          </a:p>
        </p:txBody>
      </p:sp>
      <p:pic>
        <p:nvPicPr>
          <p:cNvPr id="702" name="Google Shape;702;p106"/>
          <p:cNvPicPr preferRelativeResize="0"/>
          <p:nvPr/>
        </p:nvPicPr>
        <p:blipFill>
          <a:blip r:embed="rId3">
            <a:alphaModFix/>
          </a:blip>
          <a:stretch>
            <a:fillRect/>
          </a:stretch>
        </p:blipFill>
        <p:spPr>
          <a:xfrm>
            <a:off x="4721775" y="152400"/>
            <a:ext cx="7317824" cy="4957036"/>
          </a:xfrm>
          <a:prstGeom prst="rect">
            <a:avLst/>
          </a:prstGeom>
          <a:noFill/>
          <a:ln>
            <a:noFill/>
          </a:ln>
        </p:spPr>
      </p:pic>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6" name="Shape 706"/>
        <p:cNvGrpSpPr/>
        <p:nvPr/>
      </p:nvGrpSpPr>
      <p:grpSpPr>
        <a:xfrm>
          <a:off x="0" y="0"/>
          <a:ext cx="0" cy="0"/>
          <a:chOff x="0" y="0"/>
          <a:chExt cx="0" cy="0"/>
        </a:xfrm>
      </p:grpSpPr>
      <p:sp>
        <p:nvSpPr>
          <p:cNvPr id="707" name="Google Shape;707;p107"/>
          <p:cNvSpPr txBox="1"/>
          <p:nvPr>
            <p:ph type="title"/>
          </p:nvPr>
        </p:nvSpPr>
        <p:spPr>
          <a:xfrm>
            <a:off x="262850" y="78825"/>
            <a:ext cx="4306500" cy="32529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1200"/>
              </a:spcAft>
              <a:buSzPts val="2667"/>
              <a:buNone/>
            </a:pPr>
            <a:r>
              <a:rPr b="0" i="0" lang="en-US" u="none" strike="noStrike">
                <a:latin typeface="Times New Roman"/>
                <a:ea typeface="Times New Roman"/>
                <a:cs typeface="Times New Roman"/>
                <a:sym typeface="Times New Roman"/>
              </a:rPr>
              <a:t>47. (3576) (Refer to Figure 27.) An aircraft departs an airport in the mountain standard time zone at 1515 MST for a 2-hour 30-minute flight to an airport located in the Pacific standard time zone. What is the estimated time of arrival at the destination airport?</a:t>
            </a:r>
            <a:endParaRPr/>
          </a:p>
        </p:txBody>
      </p:sp>
      <p:sp>
        <p:nvSpPr>
          <p:cNvPr id="708" name="Google Shape;708;p107"/>
          <p:cNvSpPr txBox="1"/>
          <p:nvPr>
            <p:ph idx="1" type="body"/>
          </p:nvPr>
        </p:nvSpPr>
        <p:spPr>
          <a:xfrm>
            <a:off x="170475" y="3499150"/>
            <a:ext cx="4398900" cy="3252900"/>
          </a:xfrm>
          <a:prstGeom prst="rect">
            <a:avLst/>
          </a:prstGeom>
          <a:noFill/>
          <a:ln>
            <a:noFill/>
          </a:ln>
        </p:spPr>
        <p:txBody>
          <a:bodyPr anchorCtr="0" anchor="t" bIns="45700" lIns="91425" spcFirstLastPara="1" rIns="91425" wrap="square" tIns="45700">
            <a:normAutofit lnSpcReduction="20000"/>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1645 PST.</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1745 PST.</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1845 PST.</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Use the following steps: 1. Convert the MST takeoff time to UTC: 1515 MST takeoff time + 0700 conversion = 2215Z UTC (also called 'ZULU' time) 2. Add the flight time to the ZULU takeoff time: 2215Z takeoff time + 0230 flight time = 2445Z (0045)Z time of landing 3. Convert UTC to PST: 2445Z (0045)Z - 0800 conversion = 1645 PST time of landing</a:t>
            </a:r>
            <a:endParaRPr b="0" i="0" u="none" strike="noStrike">
              <a:solidFill>
                <a:srgbClr val="274E13"/>
              </a:solidFill>
              <a:latin typeface="Courier New"/>
              <a:ea typeface="Courier New"/>
              <a:cs typeface="Courier New"/>
              <a:sym typeface="Courier New"/>
            </a:endParaRPr>
          </a:p>
        </p:txBody>
      </p:sp>
      <p:pic>
        <p:nvPicPr>
          <p:cNvPr id="709" name="Google Shape;709;p107"/>
          <p:cNvPicPr preferRelativeResize="0"/>
          <p:nvPr/>
        </p:nvPicPr>
        <p:blipFill>
          <a:blip r:embed="rId3">
            <a:alphaModFix/>
          </a:blip>
          <a:stretch>
            <a:fillRect/>
          </a:stretch>
        </p:blipFill>
        <p:spPr>
          <a:xfrm>
            <a:off x="4721775" y="152400"/>
            <a:ext cx="7317824" cy="4957036"/>
          </a:xfrm>
          <a:prstGeom prst="rect">
            <a:avLst/>
          </a:prstGeom>
          <a:noFill/>
          <a:ln>
            <a:noFill/>
          </a:ln>
        </p:spPr>
      </p:pic>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3" name="Shape 713"/>
        <p:cNvGrpSpPr/>
        <p:nvPr/>
      </p:nvGrpSpPr>
      <p:grpSpPr>
        <a:xfrm>
          <a:off x="0" y="0"/>
          <a:ext cx="0" cy="0"/>
          <a:chOff x="0" y="0"/>
          <a:chExt cx="0" cy="0"/>
        </a:xfrm>
      </p:grpSpPr>
      <p:sp>
        <p:nvSpPr>
          <p:cNvPr id="714" name="Google Shape;714;p108"/>
          <p:cNvSpPr txBox="1"/>
          <p:nvPr>
            <p:ph type="title"/>
          </p:nvPr>
        </p:nvSpPr>
        <p:spPr>
          <a:xfrm>
            <a:off x="228300" y="321250"/>
            <a:ext cx="4364100" cy="25398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48. (3599) (Refer to Figure 25, area 4.) The floor of Class B airspace overlying Hicks Airport (T67) north-northwest of Fort Worth Meacham Field is</a:t>
            </a:r>
            <a:endParaRPr/>
          </a:p>
        </p:txBody>
      </p:sp>
      <p:sp>
        <p:nvSpPr>
          <p:cNvPr id="715" name="Google Shape;715;p108"/>
          <p:cNvSpPr txBox="1"/>
          <p:nvPr>
            <p:ph idx="1" type="body"/>
          </p:nvPr>
        </p:nvSpPr>
        <p:spPr>
          <a:xfrm>
            <a:off x="228200" y="3207600"/>
            <a:ext cx="4364100" cy="3475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at the surface.</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3,200 feet MSL.</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4,000 feet MSL.</a:t>
            </a:r>
            <a:endParaRPr b="0" i="0" u="none" strike="noStrike">
              <a:solidFill>
                <a:srgbClr val="274E13"/>
              </a:solidFill>
              <a:latin typeface="Courier New"/>
              <a:ea typeface="Courier New"/>
              <a:cs typeface="Courier New"/>
              <a:sym typeface="Courier New"/>
            </a:endParaRPr>
          </a:p>
        </p:txBody>
      </p:sp>
      <p:pic>
        <p:nvPicPr>
          <p:cNvPr id="716" name="Google Shape;716;p108"/>
          <p:cNvPicPr preferRelativeResize="0"/>
          <p:nvPr/>
        </p:nvPicPr>
        <p:blipFill>
          <a:blip r:embed="rId3">
            <a:alphaModFix/>
          </a:blip>
          <a:stretch>
            <a:fillRect/>
          </a:stretch>
        </p:blipFill>
        <p:spPr>
          <a:xfrm>
            <a:off x="4744800" y="152400"/>
            <a:ext cx="7294800" cy="5787283"/>
          </a:xfrm>
          <a:prstGeom prst="rect">
            <a:avLst/>
          </a:prstGeom>
          <a:noFill/>
          <a:ln>
            <a:noFill/>
          </a:ln>
        </p:spPr>
      </p:pic>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0" name="Shape 720"/>
        <p:cNvGrpSpPr/>
        <p:nvPr/>
      </p:nvGrpSpPr>
      <p:grpSpPr>
        <a:xfrm>
          <a:off x="0" y="0"/>
          <a:ext cx="0" cy="0"/>
          <a:chOff x="0" y="0"/>
          <a:chExt cx="0" cy="0"/>
        </a:xfrm>
      </p:grpSpPr>
      <p:sp>
        <p:nvSpPr>
          <p:cNvPr id="721" name="Google Shape;721;p109"/>
          <p:cNvSpPr txBox="1"/>
          <p:nvPr>
            <p:ph type="title"/>
          </p:nvPr>
        </p:nvSpPr>
        <p:spPr>
          <a:xfrm>
            <a:off x="228300" y="321250"/>
            <a:ext cx="4364100" cy="25398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48. (3599) (Refer to Figure 25, area 4.) The floor of Class B airspace overlying Hicks Airport (T67) north-northwest of Fort Worth Meacham Field is</a:t>
            </a:r>
            <a:endParaRPr/>
          </a:p>
        </p:txBody>
      </p:sp>
      <p:sp>
        <p:nvSpPr>
          <p:cNvPr id="722" name="Google Shape;722;p109"/>
          <p:cNvSpPr txBox="1"/>
          <p:nvPr>
            <p:ph idx="1" type="body"/>
          </p:nvPr>
        </p:nvSpPr>
        <p:spPr>
          <a:xfrm>
            <a:off x="228200" y="3207600"/>
            <a:ext cx="4364100" cy="34752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at the surface.</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3,200 feet MSL.</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4,000 feet MSL.</a:t>
            </a:r>
            <a:endParaRPr/>
          </a:p>
          <a:p>
            <a:pPr indent="0" lvl="0" marL="0" rtl="0" algn="l">
              <a:lnSpc>
                <a:spcPct val="100000"/>
              </a:lnSpc>
              <a:spcBef>
                <a:spcPts val="1000"/>
              </a:spcBef>
              <a:spcAft>
                <a:spcPts val="0"/>
              </a:spcAft>
              <a:buClr>
                <a:srgbClr val="385623"/>
              </a:buClr>
              <a:buSzPts val="1800"/>
              <a:buFont typeface="Times New Roman"/>
              <a:buNone/>
            </a:pPr>
            <a:r>
              <a:rPr b="0" i="0" lang="en-US" u="none" strike="noStrike">
                <a:solidFill>
                  <a:srgbClr val="274E13"/>
                </a:solidFill>
                <a:latin typeface="Times New Roman"/>
                <a:ea typeface="Times New Roman"/>
                <a:cs typeface="Times New Roman"/>
                <a:sym typeface="Times New Roman"/>
              </a:rPr>
              <a:t>The thick blue lines on the sectional chart indicate the boundaries of the overlying Class B airspace. Within each segment, the floor and ceiling are denoted by one number over a second number or the letters SFC. The floor of the Class B airspace is 4,000 feet MSL.</a:t>
            </a:r>
            <a:endParaRPr b="0" i="0" u="none" strike="noStrike">
              <a:solidFill>
                <a:srgbClr val="274E13"/>
              </a:solidFill>
              <a:latin typeface="Courier New"/>
              <a:ea typeface="Courier New"/>
              <a:cs typeface="Courier New"/>
              <a:sym typeface="Courier New"/>
            </a:endParaRPr>
          </a:p>
        </p:txBody>
      </p:sp>
      <p:pic>
        <p:nvPicPr>
          <p:cNvPr id="723" name="Google Shape;723;p109"/>
          <p:cNvPicPr preferRelativeResize="0"/>
          <p:nvPr/>
        </p:nvPicPr>
        <p:blipFill>
          <a:blip r:embed="rId3">
            <a:alphaModFix/>
          </a:blip>
          <a:stretch>
            <a:fillRect/>
          </a:stretch>
        </p:blipFill>
        <p:spPr>
          <a:xfrm>
            <a:off x="4744800" y="152400"/>
            <a:ext cx="7294800" cy="5787283"/>
          </a:xfrm>
          <a:prstGeom prst="rect">
            <a:avLst/>
          </a:prstGeom>
          <a:noFill/>
          <a:ln>
            <a:noFill/>
          </a:ln>
        </p:spPr>
      </p:pic>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7" name="Shape 727"/>
        <p:cNvGrpSpPr/>
        <p:nvPr/>
      </p:nvGrpSpPr>
      <p:grpSpPr>
        <a:xfrm>
          <a:off x="0" y="0"/>
          <a:ext cx="0" cy="0"/>
          <a:chOff x="0" y="0"/>
          <a:chExt cx="0" cy="0"/>
        </a:xfrm>
      </p:grpSpPr>
      <p:sp>
        <p:nvSpPr>
          <p:cNvPr id="728" name="Google Shape;728;p110"/>
          <p:cNvSpPr txBox="1"/>
          <p:nvPr>
            <p:ph type="title"/>
          </p:nvPr>
        </p:nvSpPr>
        <p:spPr>
          <a:xfrm>
            <a:off x="262800" y="365125"/>
            <a:ext cx="4294800" cy="2126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49. (3600) (Refer to Figure 25, area 2.) The floor of Class B airspace at Addison Airport is</a:t>
            </a:r>
            <a:endParaRPr/>
          </a:p>
        </p:txBody>
      </p:sp>
      <p:sp>
        <p:nvSpPr>
          <p:cNvPr id="729" name="Google Shape;729;p110"/>
          <p:cNvSpPr txBox="1"/>
          <p:nvPr>
            <p:ph idx="1" type="body"/>
          </p:nvPr>
        </p:nvSpPr>
        <p:spPr>
          <a:xfrm>
            <a:off x="262850" y="2895875"/>
            <a:ext cx="4294800" cy="37176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at the surface.</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3,000 feet MSL.</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3,100 feet MSL.</a:t>
            </a:r>
            <a:endParaRPr>
              <a:solidFill>
                <a:srgbClr val="073763"/>
              </a:solidFill>
            </a:endParaRPr>
          </a:p>
        </p:txBody>
      </p:sp>
      <p:pic>
        <p:nvPicPr>
          <p:cNvPr id="730" name="Google Shape;730;p110"/>
          <p:cNvPicPr preferRelativeResize="0"/>
          <p:nvPr/>
        </p:nvPicPr>
        <p:blipFill>
          <a:blip r:embed="rId3">
            <a:alphaModFix/>
          </a:blip>
          <a:stretch>
            <a:fillRect/>
          </a:stretch>
        </p:blipFill>
        <p:spPr>
          <a:xfrm>
            <a:off x="4710050" y="152400"/>
            <a:ext cx="7329552" cy="5814853"/>
          </a:xfrm>
          <a:prstGeom prst="rect">
            <a:avLst/>
          </a:prstGeom>
          <a:noFill/>
          <a:ln>
            <a:noFill/>
          </a:ln>
        </p:spPr>
      </p:pic>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4" name="Shape 734"/>
        <p:cNvGrpSpPr/>
        <p:nvPr/>
      </p:nvGrpSpPr>
      <p:grpSpPr>
        <a:xfrm>
          <a:off x="0" y="0"/>
          <a:ext cx="0" cy="0"/>
          <a:chOff x="0" y="0"/>
          <a:chExt cx="0" cy="0"/>
        </a:xfrm>
      </p:grpSpPr>
      <p:sp>
        <p:nvSpPr>
          <p:cNvPr id="735" name="Google Shape;735;p111"/>
          <p:cNvSpPr txBox="1"/>
          <p:nvPr>
            <p:ph type="title"/>
          </p:nvPr>
        </p:nvSpPr>
        <p:spPr>
          <a:xfrm>
            <a:off x="262800" y="365125"/>
            <a:ext cx="4294800" cy="21267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49. (3600) (Refer to Figure 25, area 2.) The floor of Class B airspace at Addison Airport is</a:t>
            </a:r>
            <a:endParaRPr/>
          </a:p>
        </p:txBody>
      </p:sp>
      <p:sp>
        <p:nvSpPr>
          <p:cNvPr id="736" name="Google Shape;736;p111"/>
          <p:cNvSpPr txBox="1"/>
          <p:nvPr>
            <p:ph idx="1" type="body"/>
          </p:nvPr>
        </p:nvSpPr>
        <p:spPr>
          <a:xfrm>
            <a:off x="262850" y="2895875"/>
            <a:ext cx="4294800" cy="37176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at the surface.</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3,000 feet MSL.</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3,100 feet MSL.</a:t>
            </a:r>
            <a:endParaRPr b="0" i="0" u="none" strike="noStrike">
              <a:solidFill>
                <a:srgbClr val="073763"/>
              </a:solidFill>
              <a:latin typeface="Times New Roman"/>
              <a:ea typeface="Times New Roman"/>
              <a:cs typeface="Times New Roman"/>
              <a:sym typeface="Times New Roman"/>
            </a:endParaRPr>
          </a:p>
          <a:p>
            <a:pPr indent="0" lvl="0" marL="0" rtl="0" algn="l">
              <a:spcBef>
                <a:spcPts val="0"/>
              </a:spcBef>
              <a:spcAft>
                <a:spcPts val="0"/>
              </a:spcAft>
              <a:buSzPts val="1100"/>
              <a:buNone/>
            </a:pPr>
            <a:r>
              <a:rPr lang="en-US">
                <a:solidFill>
                  <a:srgbClr val="274E13"/>
                </a:solidFill>
              </a:rPr>
              <a:t>The thick blue lines on the sectional chart indicate the boundaries of the overlying Class B airspace. Within each segment, the floor and ceiling are denoted by one number over a second number or the letters SFC. The floor of the Class B airspace is 3,000 feet MSL.</a:t>
            </a:r>
            <a:endParaRPr>
              <a:solidFill>
                <a:srgbClr val="073763"/>
              </a:solidFill>
            </a:endParaRPr>
          </a:p>
        </p:txBody>
      </p:sp>
      <p:pic>
        <p:nvPicPr>
          <p:cNvPr id="737" name="Google Shape;737;p111"/>
          <p:cNvPicPr preferRelativeResize="0"/>
          <p:nvPr/>
        </p:nvPicPr>
        <p:blipFill>
          <a:blip r:embed="rId3">
            <a:alphaModFix/>
          </a:blip>
          <a:stretch>
            <a:fillRect/>
          </a:stretch>
        </p:blipFill>
        <p:spPr>
          <a:xfrm>
            <a:off x="4710050" y="152400"/>
            <a:ext cx="7329552" cy="5814853"/>
          </a:xfrm>
          <a:prstGeom prst="rect">
            <a:avLst/>
          </a:prstGeom>
          <a:noFill/>
          <a:ln>
            <a:noFill/>
          </a:ln>
        </p:spPr>
      </p:pic>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1" name="Shape 741"/>
        <p:cNvGrpSpPr/>
        <p:nvPr/>
      </p:nvGrpSpPr>
      <p:grpSpPr>
        <a:xfrm>
          <a:off x="0" y="0"/>
          <a:ext cx="0" cy="0"/>
          <a:chOff x="0" y="0"/>
          <a:chExt cx="0" cy="0"/>
        </a:xfrm>
      </p:grpSpPr>
      <p:sp>
        <p:nvSpPr>
          <p:cNvPr id="742" name="Google Shape;742;p112"/>
          <p:cNvSpPr txBox="1"/>
          <p:nvPr>
            <p:ph type="title"/>
          </p:nvPr>
        </p:nvSpPr>
        <p:spPr>
          <a:xfrm>
            <a:off x="251300" y="298150"/>
            <a:ext cx="5241600" cy="21936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1200"/>
              </a:spcAft>
              <a:buSzPts val="2400"/>
              <a:buNone/>
            </a:pPr>
            <a:r>
              <a:rPr b="0" i="0" lang="en-US" u="none" strike="noStrike">
                <a:latin typeface="Times New Roman"/>
                <a:ea typeface="Times New Roman"/>
                <a:cs typeface="Times New Roman"/>
                <a:sym typeface="Times New Roman"/>
              </a:rPr>
              <a:t>50. (3601) (Refer to Figure 20 area 4.) What hazards to aircraft may exist in restricted areas such as R-5302B?</a:t>
            </a:r>
            <a:endParaRPr/>
          </a:p>
        </p:txBody>
      </p:sp>
      <p:sp>
        <p:nvSpPr>
          <p:cNvPr id="743" name="Google Shape;743;p112"/>
          <p:cNvSpPr txBox="1"/>
          <p:nvPr>
            <p:ph idx="1" type="body"/>
          </p:nvPr>
        </p:nvSpPr>
        <p:spPr>
          <a:xfrm>
            <a:off x="193575" y="2549525"/>
            <a:ext cx="5299500" cy="4167900"/>
          </a:xfrm>
          <a:prstGeom prst="rect">
            <a:avLst/>
          </a:prstGeom>
          <a:noFill/>
          <a:ln>
            <a:noFill/>
          </a:ln>
        </p:spPr>
        <p:txBody>
          <a:bodyPr anchorCtr="0" anchor="t" bIns="45700" lIns="91425" spcFirstLastPara="1" rIns="91425" wrap="square" tIns="45700">
            <a:normAutofit/>
          </a:bodyPr>
          <a:lstStyle/>
          <a:p>
            <a:pPr indent="0" lvl="1" marL="640080" rtl="0" algn="l">
              <a:lnSpc>
                <a:spcPct val="100000"/>
              </a:lnSpc>
              <a:spcBef>
                <a:spcPts val="500"/>
              </a:spcBef>
              <a:spcAft>
                <a:spcPts val="0"/>
              </a:spcAft>
              <a:buSzPts val="2000"/>
              <a:buNone/>
            </a:pPr>
            <a:r>
              <a:rPr b="0" i="0" lang="en-US" u="none" strike="noStrike">
                <a:solidFill>
                  <a:srgbClr val="073763"/>
                </a:solidFill>
                <a:latin typeface="Times New Roman"/>
                <a:ea typeface="Times New Roman"/>
                <a:cs typeface="Times New Roman"/>
                <a:sym typeface="Times New Roman"/>
              </a:rPr>
              <a:t>a. Military training activities that necessitate acrobatic or abrupt flight maneuvers.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b. Unusual, often invisible, hazards such as aerial gunnery or guided missiles.</a:t>
            </a:r>
            <a:br>
              <a:rPr b="0" i="0" lang="en-US" u="none" strike="noStrike">
                <a:solidFill>
                  <a:srgbClr val="073763"/>
                </a:solidFill>
                <a:latin typeface="Times New Roman"/>
                <a:ea typeface="Times New Roman"/>
                <a:cs typeface="Times New Roman"/>
                <a:sym typeface="Times New Roman"/>
              </a:rPr>
            </a:br>
            <a:r>
              <a:rPr b="0" i="0" lang="en-US" u="none" strike="noStrike">
                <a:solidFill>
                  <a:srgbClr val="073763"/>
                </a:solidFill>
                <a:latin typeface="Times New Roman"/>
                <a:ea typeface="Times New Roman"/>
                <a:cs typeface="Times New Roman"/>
                <a:sym typeface="Times New Roman"/>
              </a:rPr>
              <a:t>c. High volume of pilot training or an unusual type of aerial activity.</a:t>
            </a:r>
            <a:endParaRPr b="0" i="0" u="none" strike="noStrike">
              <a:solidFill>
                <a:srgbClr val="274E13"/>
              </a:solidFill>
              <a:latin typeface="Courier New"/>
              <a:ea typeface="Courier New"/>
              <a:cs typeface="Courier New"/>
              <a:sym typeface="Courier New"/>
            </a:endParaRPr>
          </a:p>
        </p:txBody>
      </p:sp>
      <p:pic>
        <p:nvPicPr>
          <p:cNvPr id="744" name="Google Shape;744;p112"/>
          <p:cNvPicPr preferRelativeResize="0"/>
          <p:nvPr/>
        </p:nvPicPr>
        <p:blipFill>
          <a:blip r:embed="rId3">
            <a:alphaModFix/>
          </a:blip>
          <a:stretch>
            <a:fillRect/>
          </a:stretch>
        </p:blipFill>
        <p:spPr>
          <a:xfrm>
            <a:off x="5645475" y="152400"/>
            <a:ext cx="4681660" cy="65532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