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397.xml"/>
  <Override ContentType="application/vnd.openxmlformats-officedocument.presentationml.notesSlide+xml" PartName="/ppt/notesSlides/notesSlide125.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486.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494.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89.xml"/>
  <Override ContentType="application/vnd.openxmlformats-officedocument.presentationml.notesSlide+xml" PartName="/ppt/notesSlides/notesSlide400.xml"/>
  <Override ContentType="application/vnd.openxmlformats-officedocument.presentationml.notesSlide+xml" PartName="/ppt/notesSlides/notesSlide478.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390.xml"/>
  <Override ContentType="application/vnd.openxmlformats-officedocument.presentationml.notesSlide+xml" PartName="/ppt/notesSlides/notesSlide407.xml"/>
  <Override ContentType="application/vnd.openxmlformats-officedocument.presentationml.notesSlide+xml" PartName="/ppt/notesSlides/notesSlide196.xml"/>
  <Override ContentType="application/vnd.openxmlformats-officedocument.presentationml.notesSlide+xml" PartName="/ppt/notesSlides/notesSlide423.xml"/>
  <Override ContentType="application/vnd.openxmlformats-officedocument.presentationml.notesSlide+xml" PartName="/ppt/notesSlides/notesSlide148.xml"/>
  <Override ContentType="application/vnd.openxmlformats-officedocument.presentationml.notesSlide+xml" PartName="/ppt/notesSlides/notesSlide520.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277.xml"/>
  <Override ContentType="application/vnd.openxmlformats-officedocument.presentationml.notesSlide+xml" PartName="/ppt/notesSlides/notesSlide455.xml"/>
  <Override ContentType="application/vnd.openxmlformats-officedocument.presentationml.notesSlide+xml" PartName="/ppt/notesSlides/notesSlide87.xml"/>
  <Override ContentType="application/vnd.openxmlformats-officedocument.presentationml.notesSlide+xml" PartName="/ppt/notesSlides/notesSlide471.xml"/>
  <Override ContentType="application/vnd.openxmlformats-officedocument.presentationml.notesSlide+xml" PartName="/ppt/notesSlides/notesSlide141.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374.xml"/>
  <Override ContentType="application/vnd.openxmlformats-officedocument.presentationml.notesSlide+xml" PartName="/ppt/notesSlides/notesSlide504.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58.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447.xml"/>
  <Override ContentType="application/vnd.openxmlformats-officedocument.presentationml.notesSlide+xml" PartName="/ppt/notesSlides/notesSlide439.xml"/>
  <Override ContentType="application/vnd.openxmlformats-officedocument.presentationml.notesSlide+xml" PartName="/ppt/notesSlides/notesSlide253.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462.xml"/>
  <Override ContentType="application/vnd.openxmlformats-officedocument.presentationml.notesSlide+xml" PartName="/ppt/notesSlides/notesSlide157.xml"/>
  <Override ContentType="application/vnd.openxmlformats-officedocument.presentationml.notesSlide+xml" PartName="/ppt/notesSlides/notesSlide513.xml"/>
  <Override ContentType="application/vnd.openxmlformats-officedocument.presentationml.notesSlide+xml" PartName="/ppt/notesSlides/notesSlide101.xml"/>
  <Override ContentType="application/vnd.openxmlformats-officedocument.presentationml.notesSlide+xml" PartName="/ppt/notesSlides/notesSlide432.xml"/>
  <Override ContentType="application/vnd.openxmlformats-officedocument.presentationml.notesSlide+xml" PartName="/ppt/notesSlides/notesSlide95.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334.xml"/>
  <Override ContentType="application/vnd.openxmlformats-officedocument.presentationml.notesSlide+xml" PartName="/ppt/notesSlides/notesSlide349.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66.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415.xml"/>
  <Override ContentType="application/vnd.openxmlformats-officedocument.presentationml.notesSlide+xml" PartName="/ppt/notesSlides/notesSlide268.xml"/>
  <Override ContentType="application/vnd.openxmlformats-officedocument.presentationml.notesSlide+xml" PartName="/ppt/notesSlides/notesSlide302.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388.xml"/>
  <Override ContentType="application/vnd.openxmlformats-officedocument.presentationml.notesSlide+xml" PartName="/ppt/notesSlides/notesSlide223.xml"/>
  <Override ContentType="application/vnd.openxmlformats-officedocument.presentationml.notesSlide+xml" PartName="/ppt/notesSlides/notesSlide408.xml"/>
  <Override ContentType="application/vnd.openxmlformats-officedocument.presentationml.notesSlide+xml" PartName="/ppt/notesSlides/notesSlide1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495.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246.xml"/>
  <Override ContentType="application/vnd.openxmlformats-officedocument.presentationml.notesSlide+xml" PartName="/ppt/notesSlides/notesSlide470.xml"/>
  <Override ContentType="application/vnd.openxmlformats-officedocument.presentationml.notesSlide+xml" PartName="/ppt/notesSlides/notesSlide56.xml"/>
  <Override ContentType="application/vnd.openxmlformats-officedocument.presentationml.notesSlide+xml" PartName="/ppt/notesSlides/notesSlide195.xml"/>
  <Override ContentType="application/vnd.openxmlformats-officedocument.presentationml.notesSlide+xml" PartName="/ppt/notesSlides/notesSlide373.xml"/>
  <Override ContentType="application/vnd.openxmlformats-officedocument.presentationml.notesSlide+xml" PartName="/ppt/notesSlides/notesSlide479.xml"/>
  <Override ContentType="application/vnd.openxmlformats-officedocument.presentationml.notesSlide+xml" PartName="/ppt/notesSlides/notesSlide391.xml"/>
  <Override ContentType="application/vnd.openxmlformats-officedocument.presentationml.notesSlide+xml" PartName="/ppt/notesSlides/notesSlide503.xml"/>
  <Override ContentType="application/vnd.openxmlformats-officedocument.presentationml.notesSlide+xml" PartName="/ppt/notesSlides/notesSlide118.xml"/>
  <Override ContentType="application/vnd.openxmlformats-officedocument.presentationml.notesSlide+xml" PartName="/ppt/notesSlides/notesSlide485.xml"/>
  <Override ContentType="application/vnd.openxmlformats-officedocument.presentationml.notesSlide+xml" PartName="/ppt/notesSlides/notesSlide140.xml"/>
  <Override ContentType="application/vnd.openxmlformats-officedocument.presentationml.notesSlide+xml" PartName="/ppt/notesSlides/notesSlide88.xml"/>
  <Override ContentType="application/vnd.openxmlformats-officedocument.presentationml.notesSlide+xml" PartName="/ppt/notesSlides/notesSlide357.xml"/>
  <Override ContentType="application/vnd.openxmlformats-officedocument.presentationml.notesSlide+xml" PartName="/ppt/notesSlides/notesSlide424.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341.xml"/>
  <Override ContentType="application/vnd.openxmlformats-officedocument.presentationml.notesSlide+xml" PartName="/ppt/notesSlides/notesSlide367.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414.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431.xml"/>
  <Override ContentType="application/vnd.openxmlformats-officedocument.presentationml.notesSlide+xml" PartName="/ppt/notesSlides/notesSlide190.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519.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352.xml"/>
  <Override ContentType="application/vnd.openxmlformats-officedocument.presentationml.notesSlide+xml" PartName="/ppt/notesSlides/notesSlide267.xml"/>
  <Override ContentType="application/vnd.openxmlformats-officedocument.presentationml.notesSlide+xml" PartName="/ppt/notesSlides/notesSlide429.xml"/>
  <Override ContentType="application/vnd.openxmlformats-officedocument.presentationml.notesSlide+xml" PartName="/ppt/notesSlides/notesSlide463.xml"/>
  <Override ContentType="application/vnd.openxmlformats-officedocument.presentationml.notesSlide+xml" PartName="/ppt/notesSlides/notesSlide480.xml"/>
  <Override ContentType="application/vnd.openxmlformats-officedocument.presentationml.notesSlide+xml" PartName="/ppt/notesSlides/notesSlide49.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446.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88.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409.xml"/>
  <Override ContentType="application/vnd.openxmlformats-officedocument.presentationml.notesSlide+xml" PartName="/ppt/notesSlides/notesSlide34.xml"/>
  <Override ContentType="application/vnd.openxmlformats-officedocument.presentationml.notesSlide+xml" PartName="/ppt/notesSlides/notesSlide417.xml"/>
  <Override ContentType="application/vnd.openxmlformats-officedocument.presentationml.notesSlide+xml" PartName="/ppt/notesSlides/notesSlide77.xml"/>
  <Override ContentType="application/vnd.openxmlformats-officedocument.presentationml.notesSlide+xml" PartName="/ppt/notesSlides/notesSlide372.xml"/>
  <Override ContentType="application/vnd.openxmlformats-officedocument.presentationml.notesSlide+xml" PartName="/ppt/notesSlides/notesSlide263.xml"/>
  <Override ContentType="application/vnd.openxmlformats-officedocument.presentationml.notesSlide+xml" PartName="/ppt/notesSlides/notesSlide437.xml"/>
  <Override ContentType="application/vnd.openxmlformats-officedocument.presentationml.notesSlide+xml" PartName="/ppt/notesSlides/notesSlide259.xml"/>
  <Override ContentType="application/vnd.openxmlformats-officedocument.presentationml.notesSlide+xml" PartName="/ppt/notesSlides/notesSlide166.xml"/>
  <Override ContentType="application/vnd.openxmlformats-officedocument.presentationml.notesSlide+xml" PartName="/ppt/notesSlides/notesSlide220.xml"/>
  <Override ContentType="application/vnd.openxmlformats-officedocument.presentationml.notesSlide+xml" PartName="/ppt/notesSlides/notesSlide518.xml"/>
  <Override ContentType="application/vnd.openxmlformats-officedocument.presentationml.notesSlide+xml" PartName="/ppt/notesSlides/notesSlide178.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8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02.xml"/>
  <Override ContentType="application/vnd.openxmlformats-officedocument.presentationml.notesSlide+xml" PartName="/ppt/notesSlides/notesSlide421.xml"/>
  <Override ContentType="application/vnd.openxmlformats-officedocument.presentationml.notesSlide+xml" PartName="/ppt/notesSlides/notesSlide473.xml"/>
  <Override ContentType="application/vnd.openxmlformats-officedocument.presentationml.notesSlide+xml" PartName="/ppt/notesSlides/notesSlide430.xml"/>
  <Override ContentType="application/vnd.openxmlformats-officedocument.presentationml.notesSlide+xml" PartName="/ppt/notesSlides/notesSlide287.xml"/>
  <Override ContentType="application/vnd.openxmlformats-officedocument.presentationml.notesSlide+xml" PartName="/ppt/notesSlides/notesSlide392.xml"/>
  <Override ContentType="application/vnd.openxmlformats-officedocument.presentationml.notesSlide+xml" PartName="/ppt/notesSlides/notesSlide464.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509.xml"/>
  <Override ContentType="application/vnd.openxmlformats-officedocument.presentationml.notesSlide+xml" PartName="/ppt/notesSlides/notesSlide402.xml"/>
  <Override ContentType="application/vnd.openxmlformats-officedocument.presentationml.notesSlide+xml" PartName="/ppt/notesSlides/notesSlide445.xml"/>
  <Override ContentType="application/vnd.openxmlformats-officedocument.presentationml.notesSlide+xml" PartName="/ppt/notesSlides/notesSlide191.xml"/>
  <Override ContentType="application/vnd.openxmlformats-officedocument.presentationml.notesSlide+xml" PartName="/ppt/notesSlides/notesSlide488.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364.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492.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272.xml"/>
  <Override ContentType="application/vnd.openxmlformats-officedocument.presentationml.notesSlide+xml" PartName="/ppt/notesSlides/notesSlide379.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371.xml"/>
  <Override ContentType="application/vnd.openxmlformats-officedocument.presentationml.notesSlide+xml" PartName="/ppt/notesSlides/notesSlide215.xml"/>
  <Override ContentType="application/vnd.openxmlformats-officedocument.presentationml.notesSlide+xml" PartName="/ppt/notesSlides/notesSlide401.xml"/>
  <Override ContentType="application/vnd.openxmlformats-officedocument.presentationml.notesSlide+xml" PartName="/ppt/notesSlides/notesSlide444.xml"/>
  <Override ContentType="application/vnd.openxmlformats-officedocument.presentationml.notesSlide+xml" PartName="/ppt/notesSlides/notesSlide258.xml"/>
  <Override ContentType="application/vnd.openxmlformats-officedocument.presentationml.notesSlide+xml" PartName="/ppt/notesSlides/notesSlide487.xml"/>
  <Override ContentType="application/vnd.openxmlformats-officedocument.presentationml.notesSlide+xml" PartName="/ppt/notesSlides/notesSlide292.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386.xml"/>
  <Override ContentType="application/vnd.openxmlformats-officedocument.presentationml.notesSlide+xml" PartName="/ppt/notesSlides/notesSlide122.xml"/>
  <Override ContentType="application/vnd.openxmlformats-officedocument.presentationml.notesSlide+xml" PartName="/ppt/notesSlides/notesSlide264.xml"/>
  <Override ContentType="application/vnd.openxmlformats-officedocument.presentationml.notesSlide+xml" PartName="/ppt/notesSlides/notesSlide170.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472.xml"/>
  <Override ContentType="application/vnd.openxmlformats-officedocument.presentationml.notesSlide+xml" PartName="/ppt/notesSlides/notesSlide517.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359.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501.xml"/>
  <Override ContentType="application/vnd.openxmlformats-officedocument.presentationml.notesSlide+xml" PartName="/ppt/notesSlides/notesSlide200.xml"/>
  <Override ContentType="application/vnd.openxmlformats-officedocument.presentationml.notesSlide+xml" PartName="/ppt/notesSlides/notesSlide438.xml"/>
  <Override ContentType="application/vnd.openxmlformats-officedocument.presentationml.notesSlide+xml" PartName="/ppt/notesSlides/notesSlide350.xml"/>
  <Override ContentType="application/vnd.openxmlformats-officedocument.presentationml.notesSlide+xml" PartName="/ppt/notesSlides/notesSlide393.xml"/>
  <Override ContentType="application/vnd.openxmlformats-officedocument.presentationml.notesSlide+xml" PartName="/ppt/notesSlides/notesSlide209.xml"/>
  <Override ContentType="application/vnd.openxmlformats-officedocument.presentationml.notesSlide+xml" PartName="/ppt/notesSlides/notesSlide465.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422.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365.xml"/>
  <Override ContentType="application/vnd.openxmlformats-officedocument.presentationml.notesSlide+xml" PartName="/ppt/notesSlides/notesSlide416.xml"/>
  <Override ContentType="application/vnd.openxmlformats-officedocument.presentationml.notesSlide+xml" PartName="/ppt/notesSlides/notesSlide459.xml"/>
  <Override ContentType="application/vnd.openxmlformats-officedocument.presentationml.notesSlide+xml" PartName="/ppt/notesSlides/notesSlide237.xml"/>
  <Override ContentType="application/vnd.openxmlformats-officedocument.presentationml.notesSlide+xml" PartName="/ppt/notesSlides/notesSlide79.xml"/>
  <Override ContentType="application/vnd.openxmlformats-officedocument.presentationml.notesSlide+xml" PartName="/ppt/notesSlides/notesSlide450.xml"/>
  <Override ContentType="application/vnd.openxmlformats-officedocument.presentationml.notesSlide+xml" PartName="/ppt/notesSlides/notesSlide493.xml"/>
  <Override ContentType="application/vnd.openxmlformats-officedocument.presentationml.notesSlide+xml" PartName="/ppt/notesSlides/notesSlide3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15.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354.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443.xml"/>
  <Override ContentType="application/vnd.openxmlformats-officedocument.presentationml.notesSlide+xml" PartName="/ppt/notesSlides/notesSlide59.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338.xml"/>
  <Override ContentType="application/vnd.openxmlformats-officedocument.presentationml.notesSlide+xml" PartName="/ppt/notesSlides/notesSlide362.xml"/>
  <Override ContentType="application/vnd.openxmlformats-officedocument.presentationml.notesSlide+xml" PartName="/ppt/notesSlides/notesSlide91.xml"/>
  <Override ContentType="application/vnd.openxmlformats-officedocument.presentationml.notesSlide+xml" PartName="/ppt/notesSlides/notesSlide176.xml"/>
  <Override ContentType="application/vnd.openxmlformats-officedocument.presentationml.notesSlide+xml" PartName="/ppt/notesSlides/notesSlide451.xml"/>
  <Override ContentType="application/vnd.openxmlformats-officedocument.presentationml.notesSlide+xml" PartName="/ppt/notesSlides/notesSlide427.xml"/>
  <Override ContentType="application/vnd.openxmlformats-officedocument.presentationml.notesSlide+xml" PartName="/ppt/notesSlides/notesSlide435.xml"/>
  <Override ContentType="application/vnd.openxmlformats-officedocument.presentationml.notesSlide+xml" PartName="/ppt/notesSlides/notesSlide346.xml"/>
  <Override ContentType="application/vnd.openxmlformats-officedocument.presentationml.notesSlide+xml" PartName="/ppt/notesSlides/notesSlide369.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202.xml"/>
  <Override ContentType="application/vnd.openxmlformats-officedocument.presentationml.notesSlide+xml" PartName="/ppt/notesSlides/notesSlide466.xml"/>
  <Override ContentType="application/vnd.openxmlformats-officedocument.presentationml.notesSlide+xml" PartName="/ppt/notesSlides/notesSlide137.xml"/>
  <Override ContentType="application/vnd.openxmlformats-officedocument.presentationml.notesSlide+xml" PartName="/ppt/notesSlides/notesSlide419.xml"/>
  <Override ContentType="application/vnd.openxmlformats-officedocument.presentationml.notesSlide+xml" PartName="/ppt/notesSlides/notesSlide498.xml"/>
  <Override ContentType="application/vnd.openxmlformats-officedocument.presentationml.notesSlide+xml" PartName="/ppt/notesSlides/notesSlide516.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53.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49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77.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404.xml"/>
  <Override ContentType="application/vnd.openxmlformats-officedocument.presentationml.notesSlide+xml" PartName="/ppt/notesSlides/notesSlide394.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385.xml"/>
  <Override ContentType="application/vnd.openxmlformats-officedocument.presentationml.notesSlide+xml" PartName="/ppt/notesSlides/notesSlide144.xml"/>
  <Override ContentType="application/vnd.openxmlformats-officedocument.presentationml.notesSlide+xml" PartName="/ppt/notesSlides/notesSlide475.xml"/>
  <Override ContentType="application/vnd.openxmlformats-officedocument.presentationml.notesSlide+xml" PartName="/ppt/notesSlides/notesSlide114.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5.xml"/>
  <Override ContentType="application/vnd.openxmlformats-officedocument.presentationml.notesSlide+xml" PartName="/ppt/notesSlides/notesSlide323.xml"/>
  <Override ContentType="application/vnd.openxmlformats-officedocument.presentationml.notesSlide+xml" PartName="/ppt/notesSlides/notesSlide370.xml"/>
  <Override ContentType="application/vnd.openxmlformats-officedocument.presentationml.notesSlide+xml" PartName="/ppt/notesSlides/notesSlide458.xml"/>
  <Override ContentType="application/vnd.openxmlformats-officedocument.presentationml.notesSlide+xml" PartName="/ppt/notesSlides/notesSlide500.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329.xml"/>
  <Override ContentType="application/vnd.openxmlformats-officedocument.presentationml.notesSlide+xml" PartName="/ppt/notesSlides/notesSlide515.xml"/>
  <Override ContentType="application/vnd.openxmlformats-officedocument.presentationml.notesSlide+xml" PartName="/ppt/notesSlides/notesSlide290.xml"/>
  <Override ContentType="application/vnd.openxmlformats-officedocument.presentationml.notesSlide+xml" PartName="/ppt/notesSlides/notesSlide418.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442.xml"/>
  <Override ContentType="application/vnd.openxmlformats-officedocument.presentationml.notesSlide+xml" PartName="/ppt/notesSlides/notesSlide507.xml"/>
  <Override ContentType="application/vnd.openxmlformats-officedocument.presentationml.notesSlide+xml" PartName="/ppt/notesSlides/notesSlide256.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363.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452.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152.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436.xml"/>
  <Override ContentType="application/vnd.openxmlformats-officedocument.presentationml.notesSlide+xml" PartName="/ppt/notesSlides/notesSlide167.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251.xml"/>
  <Override ContentType="application/vnd.openxmlformats-officedocument.presentationml.notesSlide+xml" PartName="/ppt/notesSlides/notesSlide467.xml"/>
  <Override ContentType="application/vnd.openxmlformats-officedocument.presentationml.notesSlide+xml" PartName="/ppt/notesSlides/notesSlide295.xml"/>
  <Override ContentType="application/vnd.openxmlformats-officedocument.presentationml.notesSlide+xml" PartName="/ppt/notesSlides/notesSlide384.xml"/>
  <Override ContentType="application/vnd.openxmlformats-officedocument.presentationml.notesSlide+xml" PartName="/ppt/notesSlides/notesSlide510.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4.xml"/>
  <Override ContentType="application/vnd.openxmlformats-officedocument.presentationml.notesSlide+xml" PartName="/ppt/notesSlides/notesSlide199.xml"/>
  <Override ContentType="application/vnd.openxmlformats-officedocument.presentationml.notesSlide+xml" PartName="/ppt/notesSlides/notesSlide457.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218.xml"/>
  <Override ContentType="application/vnd.openxmlformats-officedocument.presentationml.notesSlide+xml" PartName="/ppt/notesSlides/notesSlide130.xml"/>
  <Override ContentType="application/vnd.openxmlformats-officedocument.presentationml.notesSlide+xml" PartName="/ppt/notesSlides/notesSlide307.xml"/>
  <Override ContentType="application/vnd.openxmlformats-officedocument.presentationml.notesSlide+xml" PartName="/ppt/notesSlides/notesSlide491.xml"/>
  <Override ContentType="application/vnd.openxmlformats-officedocument.presentationml.notesSlide+xml" PartName="/ppt/notesSlides/notesSlide378.xml"/>
  <Override ContentType="application/vnd.openxmlformats-officedocument.presentationml.notesSlide+xml" PartName="/ppt/notesSlides/notesSlide395.xml"/>
  <Override ContentType="application/vnd.openxmlformats-officedocument.presentationml.notesSlide+xml" PartName="/ppt/notesSlides/notesSlide128.xml"/>
  <Override ContentType="application/vnd.openxmlformats-officedocument.presentationml.notesSlide+xml" PartName="/ppt/notesSlides/notesSlide224.xml"/>
  <Override ContentType="application/vnd.openxmlformats-officedocument.presentationml.notesSlide+xml" PartName="/ppt/notesSlides/notesSlide403.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20.xml"/>
  <Override ContentType="application/vnd.openxmlformats-officedocument.presentationml.notesSlide+xml" PartName="/ppt/notesSlides/notesSlide508.xml"/>
  <Override ContentType="application/vnd.openxmlformats-officedocument.presentationml.notesSlide+xml" PartName="/ppt/notesSlides/notesSlide145.xml"/>
  <Override ContentType="application/vnd.openxmlformats-officedocument.presentationml.notesSlide+xml" PartName="/ppt/notesSlides/notesSlide83.xml"/>
  <Override ContentType="application/vnd.openxmlformats-officedocument.presentationml.notesSlide+xml" PartName="/ppt/notesSlides/notesSlide489.xml"/>
  <Override ContentType="application/vnd.openxmlformats-officedocument.presentationml.notesSlide+xml" PartName="/ppt/notesSlides/notesSlide66.xml"/>
  <Override ContentType="application/vnd.openxmlformats-officedocument.presentationml.notesSlide+xml" PartName="/ppt/notesSlides/notesSlide3.xml"/>
  <Override ContentType="application/vnd.openxmlformats-officedocument.presentationml.notesSlide+xml" PartName="/ppt/notesSlides/notesSlide240.xml"/>
  <Override ContentType="application/vnd.openxmlformats-officedocument.presentationml.notesSlide+xml" PartName="/ppt/notesSlides/notesSlide425.xml"/>
  <Override ContentType="application/vnd.openxmlformats-officedocument.presentationml.notesSlide+xml" PartName="/ppt/notesSlides/notesSlide283.xml"/>
  <Override ContentType="application/vnd.openxmlformats-officedocument.presentationml.notesSlide+xml" PartName="/ppt/notesSlides/notesSlide461.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380.xml"/>
  <Override ContentType="application/vnd.openxmlformats-officedocument.presentationml.notesSlide+xml" PartName="/ppt/notesSlides/notesSlide514.xml"/>
  <Override ContentType="application/vnd.openxmlformats-officedocument.presentationml.notesSlide+xml" PartName="/ppt/notesSlides/notesSlide328.xml"/>
  <Override ContentType="application/vnd.openxmlformats-officedocument.presentationml.notesSlide+xml" PartName="/ppt/notesSlides/notesSlide506.xml"/>
  <Override ContentType="application/vnd.openxmlformats-officedocument.presentationml.notesSlide+xml" PartName="/ppt/notesSlides/notesSlide360.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313.xml"/>
  <Override ContentType="application/vnd.openxmlformats-officedocument.presentationml.notesSlide+xml" PartName="/ppt/notesSlides/notesSlide453.xml"/>
  <Override ContentType="application/vnd.openxmlformats-officedocument.presentationml.notesSlide+xml" PartName="/ppt/notesSlides/notesSlide399.xml"/>
  <Override ContentType="application/vnd.openxmlformats-officedocument.presentationml.notesSlide+xml" PartName="/ppt/notesSlides/notesSlide410.xml"/>
  <Override ContentType="application/vnd.openxmlformats-officedocument.presentationml.notesSlide+xml" PartName="/ppt/notesSlides/notesSlide69.xml"/>
  <Override ContentType="application/vnd.openxmlformats-officedocument.presentationml.notesSlide+xml" PartName="/ppt/notesSlides/notesSlide356.xml"/>
  <Override ContentType="application/vnd.openxmlformats-officedocument.presentationml.notesSlide+xml" PartName="/ppt/notesSlides/notesSlide496.xml"/>
  <Override ContentType="application/vnd.openxmlformats-officedocument.presentationml.notesSlide+xml" PartName="/ppt/notesSlides/notesSlide26.xml"/>
  <Override ContentType="application/vnd.openxmlformats-officedocument.presentationml.notesSlide+xml" PartName="/ppt/notesSlides/notesSlide468.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441.xml"/>
  <Override ContentType="application/vnd.openxmlformats-officedocument.presentationml.notesSlide+xml" PartName="/ppt/notesSlides/notesSlide484.xml"/>
  <Override ContentType="application/vnd.openxmlformats-officedocument.presentationml.notesSlide+xml" PartName="/ppt/notesSlides/notesSlide227.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456.xml"/>
  <Override ContentType="application/vnd.openxmlformats-officedocument.presentationml.notesSlide+xml" PartName="/ppt/notesSlides/notesSlide481.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99.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375.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511.xml"/>
  <Override ContentType="application/vnd.openxmlformats-officedocument.presentationml.notesSlide+xml" PartName="/ppt/notesSlides/notesSlide325.xml"/>
  <Override ContentType="application/vnd.openxmlformats-officedocument.presentationml.notesSlide+xml" PartName="/ppt/notesSlides/notesSlide368.xml"/>
  <Override ContentType="application/vnd.openxmlformats-officedocument.presentationml.notesSlide+xml" PartName="/ppt/notesSlides/notesSlide413.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04.xml"/>
  <Override ContentType="application/vnd.openxmlformats-officedocument.presentationml.notesSlide+xml" PartName="/ppt/notesSlides/notesSlide396.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353.xml"/>
  <Override ContentType="application/vnd.openxmlformats-officedocument.presentationml.notesSlide+xml" PartName="/ppt/notesSlides/notesSlide255.xml"/>
  <Override ContentType="application/vnd.openxmlformats-officedocument.presentationml.notesSlide+xml" PartName="/ppt/notesSlides/notesSlide428.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383.xml"/>
  <Override ContentType="application/vnd.openxmlformats-officedocument.presentationml.notesSlide+xml" PartName="/ppt/notesSlides/notesSlide282.xml"/>
  <Override ContentType="application/vnd.openxmlformats-officedocument.presentationml.notesSlide+xml" PartName="/ppt/notesSlides/notesSlide248.xml"/>
  <Override ContentType="application/vnd.openxmlformats-officedocument.presentationml.notesSlide+xml" PartName="/ppt/notesSlides/notesSlide477.xml"/>
  <Override ContentType="application/vnd.openxmlformats-officedocument.presentationml.notesSlide+xml" PartName="/ppt/notesSlides/notesSlide434.xml"/>
  <Override ContentType="application/vnd.openxmlformats-officedocument.presentationml.notesSlide+xml" PartName="/ppt/notesSlides/notesSlide460.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355.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381.xml"/>
  <Override ContentType="application/vnd.openxmlformats-officedocument.presentationml.notesSlide+xml" PartName="/ppt/notesSlides/notesSlide398.xml"/>
  <Override ContentType="application/vnd.openxmlformats-officedocument.presentationml.notesSlide+xml" PartName="/ppt/notesSlides/notesSlide469.xml"/>
  <Override ContentType="application/vnd.openxmlformats-officedocument.presentationml.notesSlide+xml" PartName="/ppt/notesSlides/notesSlide426.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276.xml"/>
  <Override ContentType="application/vnd.openxmlformats-officedocument.presentationml.notesSlide+xml" PartName="/ppt/notesSlides/notesSlide497.xml"/>
  <Override ContentType="application/vnd.openxmlformats-officedocument.presentationml.notesSlide+xml" PartName="/ppt/notesSlides/notesSlide233.xml"/>
  <Override ContentType="application/vnd.openxmlformats-officedocument.presentationml.notesSlide+xml" PartName="/ppt/notesSlides/notesSlide327.xml"/>
  <Override ContentType="application/vnd.openxmlformats-officedocument.presentationml.notesSlide+xml" PartName="/ppt/notesSlides/notesSlide483.xml"/>
  <Override ContentType="application/vnd.openxmlformats-officedocument.presentationml.notesSlide+xml" PartName="/ppt/notesSlides/notesSlide440.xml"/>
  <Override ContentType="application/vnd.openxmlformats-officedocument.presentationml.notesSlide+xml" PartName="/ppt/notesSlides/notesSlide505.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449.xml"/>
  <Override ContentType="application/vnd.openxmlformats-officedocument.presentationml.notesSlide+xml" PartName="/ppt/notesSlides/notesSlide361.xml"/>
  <Override ContentType="application/vnd.openxmlformats-officedocument.presentationml.notesSlide+xml" PartName="/ppt/notesSlides/notesSlide74.xml"/>
  <Override ContentType="application/vnd.openxmlformats-officedocument.presentationml.notesSlide+xml" PartName="/ppt/notesSlides/notesSlide197.xml"/>
  <Override ContentType="application/vnd.openxmlformats-officedocument.presentationml.notesSlide+xml" PartName="/ppt/notesSlides/notesSlide406.xml"/>
  <Override ContentType="application/vnd.openxmlformats-officedocument.presentationml.notesSlide+xml" PartName="/ppt/notesSlides/notesSlide154.xml"/>
  <Override ContentType="application/vnd.openxmlformats-officedocument.presentationml.notesSlide+xml" PartName="/ppt/notesSlides/notesSlide2.xml"/>
  <Override ContentType="application/vnd.openxmlformats-officedocument.presentationml.notesSlide+xml" PartName="/ppt/notesSlides/notesSlide454.xml"/>
  <Override ContentType="application/vnd.openxmlformats-officedocument.presentationml.notesSlide+xml" PartName="/ppt/notesSlides/notesSlide411.xml"/>
  <Override ContentType="application/vnd.openxmlformats-officedocument.presentationml.notesSlide+xml" PartName="/ppt/notesSlides/notesSlide260.xml"/>
  <Override ContentType="application/vnd.openxmlformats-officedocument.presentationml.notesSlide+xml" PartName="/ppt/notesSlides/notesSlide448.xml"/>
  <Override ContentType="application/vnd.openxmlformats-officedocument.presentationml.notesSlide+xml" PartName="/ppt/notesSlides/notesSlide405.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412.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482.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376.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512.xml"/>
  <Override ContentType="application/vnd.openxmlformats-officedocument.presentationml.notesSlide+xml" PartName="/ppt/notesSlides/notesSlide297.xml"/>
  <Override ContentType="application/vnd.openxmlformats-officedocument.presentationml.notesSlide+xml" PartName="/ppt/notesSlides/notesSlide382.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132.xml"/>
  <Override ContentType="application/vnd.openxmlformats-officedocument.presentationml.notesSlide+xml" PartName="/ppt/notesSlides/notesSlide433.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76.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350.xml"/>
  <Override ContentType="application/vnd.openxmlformats-officedocument.presentationml.slide+xml" PartName="/ppt/slides/slide35.xml"/>
  <Override ContentType="application/vnd.openxmlformats-officedocument.presentationml.slide+xml" PartName="/ppt/slides/slide334.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23.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512.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9.xml"/>
  <Override ContentType="application/vnd.openxmlformats-officedocument.presentationml.slide+xml" PartName="/ppt/slides/slide520.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342.xml"/>
  <Override ContentType="application/vnd.openxmlformats-officedocument.presentationml.slide+xml" PartName="/ppt/slides/slide431.xml"/>
  <Override ContentType="application/vnd.openxmlformats-officedocument.presentationml.slide+xml" PartName="/ppt/slides/slide156.xml"/>
  <Override ContentType="application/vnd.openxmlformats-officedocument.presentationml.slide+xml" PartName="/ppt/slides/slide438.xml"/>
  <Override ContentType="application/vnd.openxmlformats-officedocument.presentationml.slide+xml" PartName="/ppt/slides/slide454.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504.xml"/>
  <Override ContentType="application/vnd.openxmlformats-officedocument.presentationml.slide+xml" PartName="/ppt/slides/slide66.xml"/>
  <Override ContentType="application/vnd.openxmlformats-officedocument.presentationml.slide+xml" PartName="/ppt/slides/slide229.xml"/>
  <Override ContentType="application/vnd.openxmlformats-officedocument.presentationml.slide+xml" PartName="/ppt/slides/slide357.xml"/>
  <Override ContentType="application/vnd.openxmlformats-officedocument.presentationml.slide+xml" PartName="/ppt/slides/slide141.xml"/>
  <Override ContentType="application/vnd.openxmlformats-officedocument.presentationml.slide+xml" PartName="/ppt/slides/slide407.xml"/>
  <Override ContentType="application/vnd.openxmlformats-officedocument.presentationml.slide+xml" PartName="/ppt/slides/slide82.xml"/>
  <Override ContentType="application/vnd.openxmlformats-officedocument.presentationml.slide+xml" PartName="/ppt/slides/slide486.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469.xml"/>
  <Override ContentType="application/vnd.openxmlformats-officedocument.presentationml.slide+xml" PartName="/ppt/slides/slide470.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400.xml"/>
  <Override ContentType="application/vnd.openxmlformats-officedocument.presentationml.slide+xml" PartName="/ppt/slides/slide214.xml"/>
  <Override ContentType="application/vnd.openxmlformats-officedocument.presentationml.slide+xml" PartName="/ppt/slides/slide206.xml"/>
  <Override ContentType="application/vnd.openxmlformats-officedocument.presentationml.slide+xml" PartName="/ppt/slides/slide381.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49.xml"/>
  <Override ContentType="application/vnd.openxmlformats-officedocument.presentationml.slide+xml" PartName="/ppt/slides/slide477.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462.xml"/>
  <Override ContentType="application/vnd.openxmlformats-officedocument.presentationml.slide+xml" PartName="/ppt/slides/slide447.xml"/>
  <Override ContentType="application/vnd.openxmlformats-officedocument.presentationml.slide+xml" PartName="/ppt/slides/slide133.xml"/>
  <Override ContentType="application/vnd.openxmlformats-officedocument.presentationml.slide+xml" PartName="/ppt/slides/slide494.xml"/>
  <Override ContentType="application/vnd.openxmlformats-officedocument.presentationml.slide+xml" PartName="/ppt/slides/slide91.xml"/>
  <Override ContentType="application/vnd.openxmlformats-officedocument.presentationml.slide+xml" PartName="/ppt/slides/slide415.xml"/>
  <Override ContentType="application/vnd.openxmlformats-officedocument.presentationml.slide+xml" PartName="/ppt/slides/slide74.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310.xml"/>
  <Override ContentType="application/vnd.openxmlformats-officedocument.presentationml.slide+xml" PartName="/ppt/slides/slide366.xml"/>
  <Override ContentType="application/vnd.openxmlformats-officedocument.presentationml.slide+xml" PartName="/ppt/slides/slide396.xml"/>
  <Override ContentType="application/vnd.openxmlformats-officedocument.presentationml.slide+xml" PartName="/ppt/slides/slide180.xml"/>
  <Override ContentType="application/vnd.openxmlformats-officedocument.presentationml.slide+xml" PartName="/ppt/slides/slide511.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70.xml"/>
  <Override ContentType="application/vnd.openxmlformats-officedocument.presentationml.slide+xml" PartName="/ppt/slides/slide406.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440.xml"/>
  <Override ContentType="application/vnd.openxmlformats-officedocument.presentationml.slide+xml" PartName="/ppt/slides/slide147.xml"/>
  <Override ContentType="application/vnd.openxmlformats-officedocument.presentationml.slide+xml" PartName="/ppt/slides/slide236.xml"/>
  <Override ContentType="application/vnd.openxmlformats-officedocument.presentationml.slide+xml" PartName="/ppt/slides/slide422.xml"/>
  <Override ContentType="application/vnd.openxmlformats-officedocument.presentationml.slide+xml" PartName="/ppt/slides/slide505.xml"/>
  <Override ContentType="application/vnd.openxmlformats-officedocument.presentationml.slide+xml" PartName="/ppt/slides/slide110.xml"/>
  <Override ContentType="application/vnd.openxmlformats-officedocument.presentationml.slide+xml" PartName="/ppt/slides/slide455.xml"/>
  <Override ContentType="application/vnd.openxmlformats-officedocument.presentationml.slide+xml" PartName="/ppt/slides/slide293.xml"/>
  <Override ContentType="application/vnd.openxmlformats-officedocument.presentationml.slide+xml" PartName="/ppt/slides/slide358.xml"/>
  <Override ContentType="application/vnd.openxmlformats-officedocument.presentationml.slide+xml" PartName="/ppt/slides/slide471.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49.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437.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401.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00.xml"/>
  <Override ContentType="application/vnd.openxmlformats-officedocument.presentationml.slide+xml" PartName="/ppt/slides/slide461.xml"/>
  <Override ContentType="application/vnd.openxmlformats-officedocument.presentationml.slide+xml" PartName="/ppt/slides/slide90.xml"/>
  <Override ContentType="application/vnd.openxmlformats-officedocument.presentationml.slide+xml" PartName="/ppt/slides/slide275.xml"/>
  <Override ContentType="application/vnd.openxmlformats-officedocument.presentationml.slide+xml" PartName="/ppt/slides/slide487.xml"/>
  <Override ContentType="application/vnd.openxmlformats-officedocument.presentationml.slide+xml" PartName="/ppt/slides/slide476.xml"/>
  <Override ContentType="application/vnd.openxmlformats-officedocument.presentationml.slide+xml" PartName="/ppt/slides/slide132.xml"/>
  <Override ContentType="application/vnd.openxmlformats-officedocument.presentationml.slide+xml" PartName="/ppt/slides/slide416.xml"/>
  <Override ContentType="application/vnd.openxmlformats-officedocument.presentationml.slide+xml" PartName="/ppt/slides/slide269.xml"/>
  <Override ContentType="application/vnd.openxmlformats-officedocument.presentationml.slide+xml" PartName="/ppt/slides/slide493.xml"/>
  <Override ContentType="application/vnd.openxmlformats-officedocument.presentationml.slide+xml" PartName="/ppt/slides/slide1.xml"/>
  <Override ContentType="application/vnd.openxmlformats-officedocument.presentationml.slide+xml" PartName="/ppt/slides/slide365.xml"/>
  <Override ContentType="application/vnd.openxmlformats-officedocument.presentationml.slide+xml" PartName="/ppt/slides/slide28.xml"/>
  <Override ContentType="application/vnd.openxmlformats-officedocument.presentationml.slide+xml" PartName="/ppt/slides/slide382.xml"/>
  <Override ContentType="application/vnd.openxmlformats-officedocument.presentationml.slide+xml" PartName="/ppt/slides/slide397.xml"/>
  <Override ContentType="application/vnd.openxmlformats-officedocument.presentationml.slide+xml" PartName="/ppt/slides/slide200.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67.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510.xml"/>
  <Override ContentType="application/vnd.openxmlformats-officedocument.presentationml.slide+xml" PartName="/ppt/slides/slide174.xml"/>
  <Override ContentType="application/vnd.openxmlformats-officedocument.presentationml.slide+xml" PartName="/ppt/slides/slide360.xml"/>
  <Override ContentType="application/vnd.openxmlformats-officedocument.presentationml.slide+xml" PartName="/ppt/slides/slide219.xml"/>
  <Override ContentType="application/vnd.openxmlformats-officedocument.presentationml.slide+xml" PartName="/ppt/slides/slide405.xml"/>
  <Override ContentType="application/vnd.openxmlformats-officedocument.presentationml.slide+xml" PartName="/ppt/slides/slide502.xml"/>
  <Override ContentType="application/vnd.openxmlformats-officedocument.presentationml.slide+xml" PartName="/ppt/slides/slide359.xml"/>
  <Override ContentType="application/vnd.openxmlformats-officedocument.presentationml.slide+xml" PartName="/ppt/slides/slide316.xml"/>
  <Override ContentType="application/vnd.openxmlformats-officedocument.presentationml.slide+xml" PartName="/ppt/slides/slide448.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344.xml"/>
  <Override ContentType="application/vnd.openxmlformats-officedocument.presentationml.slide+xml" PartName="/ppt/slides/slide387.xml"/>
  <Override ContentType="application/vnd.openxmlformats-officedocument.presentationml.slide+xml" PartName="/ppt/slides/slide425.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468.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17.xml"/>
  <Override ContentType="application/vnd.openxmlformats-officedocument.presentationml.slide+xml" PartName="/ppt/slides/slide375.xml"/>
  <Override ContentType="application/vnd.openxmlformats-officedocument.presentationml.slide+xml" PartName="/ppt/slides/slide332.xml"/>
  <Override ContentType="application/vnd.openxmlformats-officedocument.presentationml.slide+xml" PartName="/ppt/slides/slide251.xml"/>
  <Override ContentType="application/vnd.openxmlformats-officedocument.presentationml.slide+xml" PartName="/ppt/slides/slide472.xml"/>
  <Override ContentType="application/vnd.openxmlformats-officedocument.presentationml.slide+xml" PartName="/ppt/slides/slide301.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347.xml"/>
  <Override ContentType="application/vnd.openxmlformats-officedocument.presentationml.slide+xml" PartName="/ppt/slides/slide372.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460.xml"/>
  <Override ContentType="application/vnd.openxmlformats-officedocument.presentationml.slide+xml" PartName="/ppt/slides/slide488.xml"/>
  <Override ContentType="application/vnd.openxmlformats-officedocument.presentationml.slide+xml" PartName="/ppt/slides/slide410.xml"/>
  <Override ContentType="application/vnd.openxmlformats-officedocument.presentationml.slide+xml" PartName="/ppt/slides/slide72.xml"/>
  <Override ContentType="application/vnd.openxmlformats-officedocument.presentationml.slide+xml" PartName="/ppt/slides/slide453.xml"/>
  <Override ContentType="application/vnd.openxmlformats-officedocument.presentationml.slide+xml" PartName="/ppt/slides/slide496.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417.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432.xml"/>
  <Override ContentType="application/vnd.openxmlformats-officedocument.presentationml.slide+xml" PartName="/ppt/slides/slide103.xml"/>
  <Override ContentType="application/vnd.openxmlformats-officedocument.presentationml.slide+xml" PartName="/ppt/slides/slide445.xml"/>
  <Override ContentType="application/vnd.openxmlformats-officedocument.presentationml.slide+xml" PartName="/ppt/slides/slide402.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481.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503.xml"/>
  <Override ContentType="application/vnd.openxmlformats-officedocument.presentationml.slide+xml" PartName="/ppt/slides/slide430.xml"/>
  <Override ContentType="application/vnd.openxmlformats-officedocument.presentationml.slide+xml" PartName="/ppt/slides/slide317.xml"/>
  <Override ContentType="application/vnd.openxmlformats-officedocument.presentationml.slide+xml" PartName="/ppt/slides/slide473.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439.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368.xml"/>
  <Override ContentType="application/vnd.openxmlformats-officedocument.presentationml.slide+xml" PartName="/ppt/slides/slide394.xml"/>
  <Override ContentType="application/vnd.openxmlformats-officedocument.presentationml.slide+xml" PartName="/ppt/slides/slide331.xml"/>
  <Override ContentType="application/vnd.openxmlformats-officedocument.presentationml.slide+xml" PartName="/ppt/slides/slide280.xml"/>
  <Override ContentType="application/vnd.openxmlformats-officedocument.presentationml.slide+xml" PartName="/ppt/slides/slide374.xml"/>
  <Override ContentType="application/vnd.openxmlformats-officedocument.presentationml.slide+xml" PartName="/ppt/slides/slide345.xml"/>
  <Override ContentType="application/vnd.openxmlformats-officedocument.presentationml.slide+xml" PartName="/ppt/slides/slide518.xml"/>
  <Override ContentType="application/vnd.openxmlformats-officedocument.presentationml.slide+xml" PartName="/ppt/slides/slide302.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467.xml"/>
  <Override ContentType="application/vnd.openxmlformats-officedocument.presentationml.slide+xml" PartName="/ppt/slides/slide388.xml"/>
  <Override ContentType="application/vnd.openxmlformats-officedocument.presentationml.slide+xml" PartName="/ppt/slides/slide124.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424.xml"/>
  <Override ContentType="application/vnd.openxmlformats-officedocument.presentationml.slide+xml" PartName="/ppt/slides/slide194.xml"/>
  <Override ContentType="application/vnd.openxmlformats-officedocument.presentationml.slide+xml" PartName="/ppt/slides/slide380.xml"/>
  <Override ContentType="application/vnd.openxmlformats-officedocument.presentationml.slide+xml" PartName="/ppt/slides/slide151.xml"/>
  <Override ContentType="application/vnd.openxmlformats-officedocument.presentationml.slide+xml" PartName="/ppt/slides/slide495.xml"/>
  <Override ContentType="application/vnd.openxmlformats-officedocument.presentationml.slide+xml" PartName="/ppt/slides/slide452.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330.xml"/>
  <Override ContentType="application/vnd.openxmlformats-officedocument.presentationml.slide+xml" PartName="/ppt/slides/slide267.xml"/>
  <Override ContentType="application/vnd.openxmlformats-officedocument.presentationml.slide+xml" PartName="/ppt/slides/slide373.xml"/>
  <Override ContentType="application/vnd.openxmlformats-officedocument.presentationml.slide+xml" PartName="/ppt/slides/slide389.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418.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403.xml"/>
  <Override ContentType="application/vnd.openxmlformats-officedocument.presentationml.slide+xml" PartName="/ppt/slides/slide480.xml"/>
  <Override ContentType="application/vnd.openxmlformats-officedocument.presentationml.slide+xml" PartName="/ppt/slides/slide395.xml"/>
  <Override ContentType="application/vnd.openxmlformats-officedocument.presentationml.slide+xml" PartName="/ppt/slides/slide352.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73.xml"/>
  <Override ContentType="application/vnd.openxmlformats-officedocument.presentationml.slide+xml" PartName="/ppt/slides/slide446.xml"/>
  <Override ContentType="application/vnd.openxmlformats-officedocument.presentationml.slide+xml" PartName="/ppt/slides/slide489.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482.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385.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490.xml"/>
  <Override ContentType="application/vnd.openxmlformats-officedocument.presentationml.slide+xml" PartName="/ppt/slides/slide202.xml"/>
  <Override ContentType="application/vnd.openxmlformats-officedocument.presentationml.slide+xml" PartName="/ppt/slides/slide466.xml"/>
  <Override ContentType="application/vnd.openxmlformats-officedocument.presentationml.slide+xml" PartName="/ppt/slides/slide105.xml"/>
  <Override ContentType="application/vnd.openxmlformats-officedocument.presentationml.slide+xml" PartName="/ppt/slides/slide5.xml"/>
  <Override ContentType="application/vnd.openxmlformats-officedocument.presentationml.slide+xml" PartName="/ppt/slides/slide369.xml"/>
  <Override ContentType="application/vnd.openxmlformats-officedocument.presentationml.slide+xml" PartName="/ppt/slides/slide393.xml"/>
  <Override ContentType="application/vnd.openxmlformats-officedocument.presentationml.slide+xml" PartName="/ppt/slides/slide377.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474.xml"/>
  <Override ContentType="application/vnd.openxmlformats-officedocument.presentationml.slide+xml" PartName="/ppt/slides/slide94.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497.xml"/>
  <Override ContentType="application/vnd.openxmlformats-officedocument.presentationml.slide+xml" PartName="/ppt/slides/slide233.xml"/>
  <Override ContentType="application/vnd.openxmlformats-officedocument.presentationml.slide+xml" PartName="/ppt/slides/slide362.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411.xml"/>
  <Override ContentType="application/vnd.openxmlformats-officedocument.presentationml.slide+xml" PartName="/ppt/slides/slide314.xml"/>
  <Override ContentType="application/vnd.openxmlformats-officedocument.presentationml.slide+xml" PartName="/ppt/slides/slide419.xml"/>
  <Override ContentType="application/vnd.openxmlformats-officedocument.presentationml.slide+xml" PartName="/ppt/slides/slide338.xml"/>
  <Override ContentType="application/vnd.openxmlformats-officedocument.presentationml.slide+xml" PartName="/ppt/slides/slide507.xml"/>
  <Override ContentType="application/vnd.openxmlformats-officedocument.presentationml.slide+xml" PartName="/ppt/slides/slide443.xml"/>
  <Override ContentType="application/vnd.openxmlformats-officedocument.presentationml.slide+xml" PartName="/ppt/slides/slide168.xml"/>
  <Override ContentType="application/vnd.openxmlformats-officedocument.presentationml.slide+xml" PartName="/ppt/slides/slide426.xml"/>
  <Override ContentType="application/vnd.openxmlformats-officedocument.presentationml.slide+xml" PartName="/ppt/slides/slide152.xml"/>
  <Override ContentType="application/vnd.openxmlformats-officedocument.presentationml.slide+xml" PartName="/ppt/slides/slide257.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15.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404.xml"/>
  <Override ContentType="application/vnd.openxmlformats-officedocument.presentationml.slide+xml" PartName="/ppt/slides/slide144.xml"/>
  <Override ContentType="application/vnd.openxmlformats-officedocument.presentationml.slide+xml" PartName="/ppt/slides/slide434.xml"/>
  <Override ContentType="application/vnd.openxmlformats-officedocument.presentationml.slide+xml" PartName="/ppt/slides/slide451.xml"/>
  <Override ContentType="application/vnd.openxmlformats-officedocument.presentationml.slide+xml" PartName="/ppt/slides/slide31.xml"/>
  <Override ContentType="application/vnd.openxmlformats-officedocument.presentationml.slide+xml" PartName="/ppt/slides/slide458.xml"/>
  <Override ContentType="application/vnd.openxmlformats-officedocument.presentationml.slide+xml" PartName="/ppt/slides/slide176.xml"/>
  <Override ContentType="application/vnd.openxmlformats-officedocument.presentationml.slide+xml" PartName="/ppt/slides/slide225.xml"/>
  <Override ContentType="application/vnd.openxmlformats-officedocument.presentationml.slide+xml" PartName="/ppt/slides/slide370.xml"/>
  <Override ContentType="application/vnd.openxmlformats-officedocument.presentationml.slide+xml" PartName="/ppt/slides/slide500.xml"/>
  <Override ContentType="application/vnd.openxmlformats-officedocument.presentationml.slide+xml" PartName="/ppt/slides/slide353.xml"/>
  <Override ContentType="application/vnd.openxmlformats-officedocument.presentationml.slide+xml" PartName="/ppt/slides/slide465.xml"/>
  <Override ContentType="application/vnd.openxmlformats-officedocument.presentationml.slide+xml" PartName="/ppt/slides/slide201.xml"/>
  <Override ContentType="application/vnd.openxmlformats-officedocument.presentationml.slide+xml" PartName="/ppt/slides/slide287.xml"/>
  <Override ContentType="application/vnd.openxmlformats-officedocument.presentationml.slide+xml" PartName="/ppt/slides/slide376.xml"/>
  <Override ContentType="application/vnd.openxmlformats-officedocument.presentationml.slide+xml" PartName="/ppt/slides/slide449.xml"/>
  <Override ContentType="application/vnd.openxmlformats-officedocument.presentationml.slide+xml" PartName="/ppt/slides/slide95.xml"/>
  <Override ContentType="application/vnd.openxmlformats-officedocument.presentationml.slide+xml" PartName="/ppt/slides/slide386.xml"/>
  <Override ContentType="application/vnd.openxmlformats-officedocument.presentationml.slide+xml" PartName="/ppt/slides/slide475.xml"/>
  <Override ContentType="application/vnd.openxmlformats-officedocument.presentationml.slide+xml" PartName="/ppt/slides/slide211.xml"/>
  <Override ContentType="application/vnd.openxmlformats-officedocument.presentationml.slide+xml" PartName="/ppt/slides/slide483.xml"/>
  <Override ContentType="application/vnd.openxmlformats-officedocument.presentationml.slide+xml" PartName="/ppt/slides/slide77.xml"/>
  <Override ContentType="application/vnd.openxmlformats-officedocument.presentationml.slide+xml" PartName="/ppt/slides/slide297.xml"/>
  <Override ContentType="application/vnd.openxmlformats-officedocument.presentationml.slide+xml" PartName="/ppt/slides/slide122.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361.xml"/>
  <Override ContentType="application/vnd.openxmlformats-officedocument.presentationml.slide+xml" PartName="/ppt/slides/slide412.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392.xml"/>
  <Override ContentType="application/vnd.openxmlformats-officedocument.presentationml.slide+xml" PartName="/ppt/slides/slide282.xml"/>
  <Override ContentType="application/vnd.openxmlformats-officedocument.presentationml.slide+xml" PartName="/ppt/slides/slide216.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498.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169.xml"/>
  <Override ContentType="application/vnd.openxmlformats-officedocument.presentationml.slide+xml" PartName="/ppt/slides/slide516.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444.xml"/>
  <Override ContentType="application/vnd.openxmlformats-officedocument.presentationml.slide+xml" PartName="/ppt/slides/slide427.xml"/>
  <Override ContentType="application/vnd.openxmlformats-officedocument.presentationml.slide+xml" PartName="/ppt/slides/slide371.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354.xml"/>
  <Override ContentType="application/vnd.openxmlformats-officedocument.presentationml.slide+xml" PartName="/ppt/slides/slide337.xml"/>
  <Override ContentType="application/vnd.openxmlformats-officedocument.presentationml.slide+xml" PartName="/ppt/slides/slide506.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43.xml"/>
  <Override ContentType="application/vnd.openxmlformats-officedocument.presentationml.slide+xml" PartName="/ppt/slides/slide433.xml"/>
  <Override ContentType="application/vnd.openxmlformats-officedocument.presentationml.slide+xml" PartName="/ppt/slides/slide450.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322.xml"/>
  <Override ContentType="application/vnd.openxmlformats-officedocument.presentationml.slide+xml" PartName="/ppt/slides/slide50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43.xml"/>
  <Override ContentType="application/vnd.openxmlformats-officedocument.presentationml.slide+xml" PartName="/ppt/slides/slide459.xml"/>
  <Override ContentType="application/vnd.openxmlformats-officedocument.presentationml.slide+xml" PartName="/ppt/slides/slide158.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499.xml"/>
  <Override ContentType="application/vnd.openxmlformats-officedocument.presentationml.slide+xml" PartName="/ppt/slides/slide25.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413.xml"/>
  <Override ContentType="application/vnd.openxmlformats-officedocument.presentationml.slide+xml" PartName="/ppt/slides/slide456.xml"/>
  <Override ContentType="application/vnd.openxmlformats-officedocument.presentationml.slide+xml" PartName="/ppt/slides/slide492.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107.xml"/>
  <Override ContentType="application/vnd.openxmlformats-officedocument.presentationml.slide+xml" PartName="/ppt/slides/slide441.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484.xml"/>
  <Override ContentType="application/vnd.openxmlformats-officedocument.presentationml.slide+xml" PartName="/ppt/slides/slide391.xml"/>
  <Override ContentType="application/vnd.openxmlformats-officedocument.presentationml.slide+xml" PartName="/ppt/slides/slide328.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355.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398.xml"/>
  <Override ContentType="application/vnd.openxmlformats-officedocument.presentationml.slide+xml" PartName="/ppt/slides/slide240.xml"/>
  <Override ContentType="application/vnd.openxmlformats-officedocument.presentationml.slide+xml" PartName="/ppt/slides/slide436.xml"/>
  <Override ContentType="application/vnd.openxmlformats-officedocument.presentationml.slide+xml" PartName="/ppt/slides/slide479.xml"/>
  <Override ContentType="application/vnd.openxmlformats-officedocument.presentationml.slide+xml" PartName="/ppt/slides/slide185.xml"/>
  <Override ContentType="application/vnd.openxmlformats-officedocument.presentationml.slide+xml" PartName="/ppt/slides/slide14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364.xml"/>
  <Override ContentType="application/vnd.openxmlformats-officedocument.presentationml.slide+xml" PartName="/ppt/slides/slide409.xml"/>
  <Override ContentType="application/vnd.openxmlformats-officedocument.presentationml.slide+xml" PartName="/ppt/slides/slide37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298.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42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464.xml"/>
  <Override ContentType="application/vnd.openxmlformats-officedocument.presentationml.slide+xml" PartName="/ppt/slides/slide120.xml"/>
  <Override ContentType="application/vnd.openxmlformats-officedocument.presentationml.slide+xml" PartName="/ppt/slides/slide509.xml"/>
  <Override ContentType="application/vnd.openxmlformats-officedocument.presentationml.slide+xml" PartName="/ppt/slides/slide428.xml"/>
  <Override ContentType="application/vnd.openxmlformats-officedocument.presentationml.slide+xml" PartName="/ppt/slides/slide383.xml"/>
  <Override ContentType="application/vnd.openxmlformats-officedocument.presentationml.slide+xml" PartName="/ppt/slides/slide208.xml"/>
  <Override ContentType="application/vnd.openxmlformats-officedocument.presentationml.slide+xml" PartName="/ppt/slides/slide340.xml"/>
  <Override ContentType="application/vnd.openxmlformats-officedocument.presentationml.slide+xml" PartName="/ppt/slides/slide513.xml"/>
  <Override ContentType="application/vnd.openxmlformats-officedocument.presentationml.slide+xml" PartName="/ppt/slides/slide457.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60.xml"/>
  <Override ContentType="application/vnd.openxmlformats-officedocument.presentationml.slide+xml" PartName="/ppt/slides/slide414.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384.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307.xml"/>
  <Override ContentType="application/vnd.openxmlformats-officedocument.presentationml.slide+xml" PartName="/ppt/slides/slide491.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408.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13.xml"/>
  <Override ContentType="application/vnd.openxmlformats-officedocument.presentationml.slide+xml" PartName="/ppt/slides/slide149.xml"/>
  <Override ContentType="application/vnd.openxmlformats-officedocument.presentationml.slide+xml" PartName="/ppt/slides/slide442.xml"/>
  <Override ContentType="application/vnd.openxmlformats-officedocument.presentationml.slide+xml" PartName="/ppt/slides/slide485.xml"/>
  <Override ContentType="application/vnd.openxmlformats-officedocument.presentationml.slide+xml" PartName="/ppt/slides/slide106.xml"/>
  <Override ContentType="application/vnd.openxmlformats-officedocument.presentationml.slide+xml" PartName="/ppt/slides/slide234.xml"/>
  <Override ContentType="application/vnd.openxmlformats-officedocument.presentationml.slide+xml" PartName="/ppt/slides/slide177.xml"/>
  <Override ContentType="application/vnd.openxmlformats-officedocument.presentationml.slide+xml" PartName="/ppt/slides/slide363.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508.xml"/>
  <Override ContentType="application/vnd.openxmlformats-officedocument.presentationml.slide+xml" PartName="/ppt/slides/slide207.xml"/>
  <Override ContentType="application/vnd.openxmlformats-officedocument.presentationml.slide+xml" PartName="/ppt/slides/slide356.xml"/>
  <Override ContentType="application/vnd.openxmlformats-officedocument.presentationml.slide+xml" PartName="/ppt/slides/slide284.xml"/>
  <Override ContentType="application/vnd.openxmlformats-officedocument.presentationml.slide+xml" PartName="/ppt/slides/slide399.xml"/>
  <Override ContentType="application/vnd.openxmlformats-officedocument.presentationml.slide+xml" PartName="/ppt/slides/slide47.xml"/>
  <Override ContentType="application/vnd.openxmlformats-officedocument.presentationml.slide+xml" PartName="/ppt/slides/slide241.xml"/>
  <Override ContentType="application/vnd.openxmlformats-officedocument.presentationml.slide+xml" PartName="/ppt/slides/slide478.xml"/>
  <Override ContentType="application/vnd.openxmlformats-officedocument.presentationml.slide+xml" PartName="/ppt/slides/slide390.xml"/>
  <Override ContentType="application/vnd.openxmlformats-officedocument.presentationml.slide+xml" PartName="/ppt/slides/slide81.xml"/>
  <Override ContentType="application/vnd.openxmlformats-officedocument.presentationml.slide+xml" PartName="/ppt/slides/slide435.xml"/>
  <Override ContentType="application/vnd.openxmlformats-officedocument.presentationml.slide+xml" PartName="/ppt/slides/slide329.xml"/>
  <Override ContentType="application/vnd.openxmlformats-officedocument.presentationml.slide+xml" PartName="/ppt/slides/slide463.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14.xml"/>
  <Override ContentType="application/vnd.openxmlformats-officedocument.presentationml.slide+xml" PartName="/ppt/slides/slide290.xml"/>
  <Override ContentType="application/vnd.openxmlformats-officedocument.presentationml.slide+xml" PartName="/ppt/slides/slide378.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429.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42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 id="572" r:id="rId321"/>
    <p:sldId id="573" r:id="rId322"/>
    <p:sldId id="574" r:id="rId323"/>
    <p:sldId id="575" r:id="rId324"/>
    <p:sldId id="576" r:id="rId325"/>
    <p:sldId id="577" r:id="rId326"/>
    <p:sldId id="578" r:id="rId327"/>
    <p:sldId id="579" r:id="rId328"/>
    <p:sldId id="580" r:id="rId329"/>
    <p:sldId id="581" r:id="rId330"/>
    <p:sldId id="582" r:id="rId331"/>
    <p:sldId id="583" r:id="rId332"/>
    <p:sldId id="584" r:id="rId333"/>
    <p:sldId id="585" r:id="rId334"/>
    <p:sldId id="586" r:id="rId335"/>
    <p:sldId id="587" r:id="rId336"/>
    <p:sldId id="588" r:id="rId337"/>
    <p:sldId id="589" r:id="rId338"/>
    <p:sldId id="590" r:id="rId339"/>
    <p:sldId id="591" r:id="rId340"/>
    <p:sldId id="592" r:id="rId341"/>
    <p:sldId id="593" r:id="rId342"/>
    <p:sldId id="594" r:id="rId343"/>
    <p:sldId id="595" r:id="rId344"/>
    <p:sldId id="596" r:id="rId345"/>
    <p:sldId id="597" r:id="rId346"/>
    <p:sldId id="598" r:id="rId347"/>
    <p:sldId id="599" r:id="rId348"/>
    <p:sldId id="600" r:id="rId349"/>
    <p:sldId id="601" r:id="rId350"/>
    <p:sldId id="602" r:id="rId351"/>
    <p:sldId id="603" r:id="rId352"/>
    <p:sldId id="604" r:id="rId353"/>
    <p:sldId id="605" r:id="rId354"/>
    <p:sldId id="606" r:id="rId355"/>
    <p:sldId id="607" r:id="rId356"/>
    <p:sldId id="608" r:id="rId357"/>
    <p:sldId id="609" r:id="rId358"/>
    <p:sldId id="610" r:id="rId359"/>
    <p:sldId id="611" r:id="rId360"/>
    <p:sldId id="612" r:id="rId361"/>
    <p:sldId id="613" r:id="rId362"/>
    <p:sldId id="614" r:id="rId363"/>
    <p:sldId id="615" r:id="rId364"/>
    <p:sldId id="616" r:id="rId365"/>
    <p:sldId id="617" r:id="rId366"/>
    <p:sldId id="618" r:id="rId367"/>
    <p:sldId id="619" r:id="rId368"/>
    <p:sldId id="620" r:id="rId369"/>
    <p:sldId id="621" r:id="rId370"/>
    <p:sldId id="622" r:id="rId371"/>
    <p:sldId id="623" r:id="rId372"/>
    <p:sldId id="624" r:id="rId373"/>
    <p:sldId id="625" r:id="rId374"/>
    <p:sldId id="626" r:id="rId375"/>
    <p:sldId id="627" r:id="rId376"/>
    <p:sldId id="628" r:id="rId377"/>
    <p:sldId id="629" r:id="rId378"/>
    <p:sldId id="630" r:id="rId379"/>
    <p:sldId id="631" r:id="rId380"/>
    <p:sldId id="632" r:id="rId381"/>
    <p:sldId id="633" r:id="rId382"/>
    <p:sldId id="634" r:id="rId383"/>
    <p:sldId id="635" r:id="rId384"/>
    <p:sldId id="636" r:id="rId385"/>
    <p:sldId id="637" r:id="rId386"/>
    <p:sldId id="638" r:id="rId387"/>
    <p:sldId id="639" r:id="rId388"/>
    <p:sldId id="640" r:id="rId389"/>
    <p:sldId id="641" r:id="rId390"/>
    <p:sldId id="642" r:id="rId391"/>
    <p:sldId id="643" r:id="rId392"/>
    <p:sldId id="644" r:id="rId393"/>
    <p:sldId id="645" r:id="rId394"/>
    <p:sldId id="646" r:id="rId395"/>
    <p:sldId id="647" r:id="rId396"/>
    <p:sldId id="648" r:id="rId397"/>
    <p:sldId id="649" r:id="rId398"/>
    <p:sldId id="650" r:id="rId399"/>
    <p:sldId id="651" r:id="rId400"/>
    <p:sldId id="652" r:id="rId401"/>
    <p:sldId id="653" r:id="rId402"/>
    <p:sldId id="654" r:id="rId403"/>
    <p:sldId id="655" r:id="rId404"/>
    <p:sldId id="656" r:id="rId405"/>
    <p:sldId id="657" r:id="rId406"/>
    <p:sldId id="658" r:id="rId407"/>
    <p:sldId id="659" r:id="rId408"/>
    <p:sldId id="660" r:id="rId409"/>
    <p:sldId id="661" r:id="rId410"/>
    <p:sldId id="662" r:id="rId411"/>
    <p:sldId id="663" r:id="rId412"/>
    <p:sldId id="664" r:id="rId413"/>
    <p:sldId id="665" r:id="rId414"/>
    <p:sldId id="666" r:id="rId415"/>
    <p:sldId id="667" r:id="rId416"/>
    <p:sldId id="668" r:id="rId417"/>
    <p:sldId id="669" r:id="rId418"/>
    <p:sldId id="670" r:id="rId419"/>
    <p:sldId id="671" r:id="rId420"/>
    <p:sldId id="672" r:id="rId421"/>
    <p:sldId id="673" r:id="rId422"/>
    <p:sldId id="674" r:id="rId423"/>
    <p:sldId id="675" r:id="rId424"/>
    <p:sldId id="676" r:id="rId425"/>
    <p:sldId id="677" r:id="rId426"/>
    <p:sldId id="678" r:id="rId427"/>
    <p:sldId id="679" r:id="rId428"/>
    <p:sldId id="680" r:id="rId429"/>
    <p:sldId id="681" r:id="rId430"/>
    <p:sldId id="682" r:id="rId431"/>
    <p:sldId id="683" r:id="rId432"/>
    <p:sldId id="684" r:id="rId433"/>
    <p:sldId id="685" r:id="rId434"/>
    <p:sldId id="686" r:id="rId435"/>
    <p:sldId id="687" r:id="rId436"/>
    <p:sldId id="688" r:id="rId437"/>
    <p:sldId id="689" r:id="rId438"/>
    <p:sldId id="690" r:id="rId439"/>
    <p:sldId id="691" r:id="rId440"/>
    <p:sldId id="692" r:id="rId441"/>
    <p:sldId id="693" r:id="rId442"/>
    <p:sldId id="694" r:id="rId443"/>
    <p:sldId id="695" r:id="rId444"/>
    <p:sldId id="696" r:id="rId445"/>
    <p:sldId id="697" r:id="rId446"/>
    <p:sldId id="698" r:id="rId447"/>
    <p:sldId id="699" r:id="rId448"/>
    <p:sldId id="700" r:id="rId449"/>
    <p:sldId id="701" r:id="rId450"/>
    <p:sldId id="702" r:id="rId451"/>
    <p:sldId id="703" r:id="rId452"/>
    <p:sldId id="704" r:id="rId453"/>
    <p:sldId id="705" r:id="rId454"/>
    <p:sldId id="706" r:id="rId455"/>
    <p:sldId id="707" r:id="rId456"/>
    <p:sldId id="708" r:id="rId457"/>
    <p:sldId id="709" r:id="rId458"/>
    <p:sldId id="710" r:id="rId459"/>
    <p:sldId id="711" r:id="rId460"/>
    <p:sldId id="712" r:id="rId461"/>
    <p:sldId id="713" r:id="rId462"/>
    <p:sldId id="714" r:id="rId463"/>
    <p:sldId id="715" r:id="rId464"/>
    <p:sldId id="716" r:id="rId465"/>
    <p:sldId id="717" r:id="rId466"/>
    <p:sldId id="718" r:id="rId467"/>
    <p:sldId id="719" r:id="rId468"/>
    <p:sldId id="720" r:id="rId469"/>
    <p:sldId id="721" r:id="rId470"/>
    <p:sldId id="722" r:id="rId471"/>
    <p:sldId id="723" r:id="rId472"/>
    <p:sldId id="724" r:id="rId473"/>
    <p:sldId id="725" r:id="rId474"/>
    <p:sldId id="726" r:id="rId475"/>
    <p:sldId id="727" r:id="rId476"/>
    <p:sldId id="728" r:id="rId477"/>
    <p:sldId id="729" r:id="rId478"/>
    <p:sldId id="730" r:id="rId479"/>
    <p:sldId id="731" r:id="rId480"/>
    <p:sldId id="732" r:id="rId481"/>
    <p:sldId id="733" r:id="rId482"/>
    <p:sldId id="734" r:id="rId483"/>
    <p:sldId id="735" r:id="rId484"/>
    <p:sldId id="736" r:id="rId485"/>
    <p:sldId id="737" r:id="rId486"/>
    <p:sldId id="738" r:id="rId487"/>
    <p:sldId id="739" r:id="rId488"/>
    <p:sldId id="740" r:id="rId489"/>
    <p:sldId id="741" r:id="rId490"/>
    <p:sldId id="742" r:id="rId491"/>
    <p:sldId id="743" r:id="rId492"/>
    <p:sldId id="744" r:id="rId493"/>
    <p:sldId id="745" r:id="rId494"/>
    <p:sldId id="746" r:id="rId495"/>
    <p:sldId id="747" r:id="rId496"/>
    <p:sldId id="748" r:id="rId497"/>
    <p:sldId id="749" r:id="rId498"/>
    <p:sldId id="750" r:id="rId499"/>
    <p:sldId id="751" r:id="rId500"/>
    <p:sldId id="752" r:id="rId501"/>
    <p:sldId id="753" r:id="rId502"/>
    <p:sldId id="754" r:id="rId503"/>
    <p:sldId id="755" r:id="rId504"/>
    <p:sldId id="756" r:id="rId505"/>
    <p:sldId id="757" r:id="rId506"/>
    <p:sldId id="758" r:id="rId507"/>
    <p:sldId id="759" r:id="rId508"/>
    <p:sldId id="760" r:id="rId509"/>
    <p:sldId id="761" r:id="rId510"/>
    <p:sldId id="762" r:id="rId511"/>
    <p:sldId id="763" r:id="rId512"/>
    <p:sldId id="764" r:id="rId513"/>
    <p:sldId id="765" r:id="rId514"/>
    <p:sldId id="766" r:id="rId515"/>
    <p:sldId id="767" r:id="rId516"/>
    <p:sldId id="768" r:id="rId517"/>
    <p:sldId id="769" r:id="rId518"/>
    <p:sldId id="770" r:id="rId519"/>
    <p:sldId id="771" r:id="rId520"/>
    <p:sldId id="772" r:id="rId521"/>
    <p:sldId id="773" r:id="rId522"/>
    <p:sldId id="774" r:id="rId523"/>
    <p:sldId id="775" r:id="rId5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90" Type="http://schemas.openxmlformats.org/officeDocument/2006/relationships/slide" Target="slides/slide186.xml"/><Relationship Id="rId194" Type="http://schemas.openxmlformats.org/officeDocument/2006/relationships/slide" Target="slides/slide190.xml"/><Relationship Id="rId193" Type="http://schemas.openxmlformats.org/officeDocument/2006/relationships/slide" Target="slides/slide189.xml"/><Relationship Id="rId192" Type="http://schemas.openxmlformats.org/officeDocument/2006/relationships/slide" Target="slides/slide188.xml"/><Relationship Id="rId191" Type="http://schemas.openxmlformats.org/officeDocument/2006/relationships/slide" Target="slides/slide187.xml"/><Relationship Id="rId187" Type="http://schemas.openxmlformats.org/officeDocument/2006/relationships/slide" Target="slides/slide183.xml"/><Relationship Id="rId186" Type="http://schemas.openxmlformats.org/officeDocument/2006/relationships/slide" Target="slides/slide182.xml"/><Relationship Id="rId185" Type="http://schemas.openxmlformats.org/officeDocument/2006/relationships/slide" Target="slides/slide181.xml"/><Relationship Id="rId184" Type="http://schemas.openxmlformats.org/officeDocument/2006/relationships/slide" Target="slides/slide180.xml"/><Relationship Id="rId189" Type="http://schemas.openxmlformats.org/officeDocument/2006/relationships/slide" Target="slides/slide185.xml"/><Relationship Id="rId188" Type="http://schemas.openxmlformats.org/officeDocument/2006/relationships/slide" Target="slides/slide184.xml"/><Relationship Id="rId183" Type="http://schemas.openxmlformats.org/officeDocument/2006/relationships/slide" Target="slides/slide179.xml"/><Relationship Id="rId182" Type="http://schemas.openxmlformats.org/officeDocument/2006/relationships/slide" Target="slides/slide178.xml"/><Relationship Id="rId181" Type="http://schemas.openxmlformats.org/officeDocument/2006/relationships/slide" Target="slides/slide177.xml"/><Relationship Id="rId180" Type="http://schemas.openxmlformats.org/officeDocument/2006/relationships/slide" Target="slides/slide176.xml"/><Relationship Id="rId176" Type="http://schemas.openxmlformats.org/officeDocument/2006/relationships/slide" Target="slides/slide172.xml"/><Relationship Id="rId297" Type="http://schemas.openxmlformats.org/officeDocument/2006/relationships/slide" Target="slides/slide293.xml"/><Relationship Id="rId175" Type="http://schemas.openxmlformats.org/officeDocument/2006/relationships/slide" Target="slides/slide171.xml"/><Relationship Id="rId296" Type="http://schemas.openxmlformats.org/officeDocument/2006/relationships/slide" Target="slides/slide292.xml"/><Relationship Id="rId174" Type="http://schemas.openxmlformats.org/officeDocument/2006/relationships/slide" Target="slides/slide170.xml"/><Relationship Id="rId295" Type="http://schemas.openxmlformats.org/officeDocument/2006/relationships/slide" Target="slides/slide291.xml"/><Relationship Id="rId173" Type="http://schemas.openxmlformats.org/officeDocument/2006/relationships/slide" Target="slides/slide169.xml"/><Relationship Id="rId294" Type="http://schemas.openxmlformats.org/officeDocument/2006/relationships/slide" Target="slides/slide290.xml"/><Relationship Id="rId179" Type="http://schemas.openxmlformats.org/officeDocument/2006/relationships/slide" Target="slides/slide175.xml"/><Relationship Id="rId178" Type="http://schemas.openxmlformats.org/officeDocument/2006/relationships/slide" Target="slides/slide174.xml"/><Relationship Id="rId299" Type="http://schemas.openxmlformats.org/officeDocument/2006/relationships/slide" Target="slides/slide295.xml"/><Relationship Id="rId177" Type="http://schemas.openxmlformats.org/officeDocument/2006/relationships/slide" Target="slides/slide173.xml"/><Relationship Id="rId298" Type="http://schemas.openxmlformats.org/officeDocument/2006/relationships/slide" Target="slides/slide294.xml"/><Relationship Id="rId198" Type="http://schemas.openxmlformats.org/officeDocument/2006/relationships/slide" Target="slides/slide194.xml"/><Relationship Id="rId197" Type="http://schemas.openxmlformats.org/officeDocument/2006/relationships/slide" Target="slides/slide193.xml"/><Relationship Id="rId196" Type="http://schemas.openxmlformats.org/officeDocument/2006/relationships/slide" Target="slides/slide192.xml"/><Relationship Id="rId195" Type="http://schemas.openxmlformats.org/officeDocument/2006/relationships/slide" Target="slides/slide191.xml"/><Relationship Id="rId199" Type="http://schemas.openxmlformats.org/officeDocument/2006/relationships/slide" Target="slides/slide195.xml"/><Relationship Id="rId150" Type="http://schemas.openxmlformats.org/officeDocument/2006/relationships/slide" Target="slides/slide146.xml"/><Relationship Id="rId271" Type="http://schemas.openxmlformats.org/officeDocument/2006/relationships/slide" Target="slides/slide267.xml"/><Relationship Id="rId392" Type="http://schemas.openxmlformats.org/officeDocument/2006/relationships/slide" Target="slides/slide388.xml"/><Relationship Id="rId270" Type="http://schemas.openxmlformats.org/officeDocument/2006/relationships/slide" Target="slides/slide266.xml"/><Relationship Id="rId391" Type="http://schemas.openxmlformats.org/officeDocument/2006/relationships/slide" Target="slides/slide387.xml"/><Relationship Id="rId390" Type="http://schemas.openxmlformats.org/officeDocument/2006/relationships/slide" Target="slides/slide38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269" Type="http://schemas.openxmlformats.org/officeDocument/2006/relationships/slide" Target="slides/slide265.xml"/><Relationship Id="rId9" Type="http://schemas.openxmlformats.org/officeDocument/2006/relationships/slide" Target="slides/slide5.xml"/><Relationship Id="rId143" Type="http://schemas.openxmlformats.org/officeDocument/2006/relationships/slide" Target="slides/slide139.xml"/><Relationship Id="rId264" Type="http://schemas.openxmlformats.org/officeDocument/2006/relationships/slide" Target="slides/slide260.xml"/><Relationship Id="rId385" Type="http://schemas.openxmlformats.org/officeDocument/2006/relationships/slide" Target="slides/slide381.xml"/><Relationship Id="rId142" Type="http://schemas.openxmlformats.org/officeDocument/2006/relationships/slide" Target="slides/slide138.xml"/><Relationship Id="rId263" Type="http://schemas.openxmlformats.org/officeDocument/2006/relationships/slide" Target="slides/slide259.xml"/><Relationship Id="rId384" Type="http://schemas.openxmlformats.org/officeDocument/2006/relationships/slide" Target="slides/slide380.xml"/><Relationship Id="rId141" Type="http://schemas.openxmlformats.org/officeDocument/2006/relationships/slide" Target="slides/slide137.xml"/><Relationship Id="rId262" Type="http://schemas.openxmlformats.org/officeDocument/2006/relationships/slide" Target="slides/slide258.xml"/><Relationship Id="rId383" Type="http://schemas.openxmlformats.org/officeDocument/2006/relationships/slide" Target="slides/slide379.xml"/><Relationship Id="rId140" Type="http://schemas.openxmlformats.org/officeDocument/2006/relationships/slide" Target="slides/slide136.xml"/><Relationship Id="rId261" Type="http://schemas.openxmlformats.org/officeDocument/2006/relationships/slide" Target="slides/slide257.xml"/><Relationship Id="rId382" Type="http://schemas.openxmlformats.org/officeDocument/2006/relationships/slide" Target="slides/slide378.xml"/><Relationship Id="rId5" Type="http://schemas.openxmlformats.org/officeDocument/2006/relationships/slide" Target="slides/slide1.xml"/><Relationship Id="rId147" Type="http://schemas.openxmlformats.org/officeDocument/2006/relationships/slide" Target="slides/slide143.xml"/><Relationship Id="rId268" Type="http://schemas.openxmlformats.org/officeDocument/2006/relationships/slide" Target="slides/slide264.xml"/><Relationship Id="rId389" Type="http://schemas.openxmlformats.org/officeDocument/2006/relationships/slide" Target="slides/slide385.xml"/><Relationship Id="rId6" Type="http://schemas.openxmlformats.org/officeDocument/2006/relationships/slide" Target="slides/slide2.xml"/><Relationship Id="rId146" Type="http://schemas.openxmlformats.org/officeDocument/2006/relationships/slide" Target="slides/slide142.xml"/><Relationship Id="rId267" Type="http://schemas.openxmlformats.org/officeDocument/2006/relationships/slide" Target="slides/slide263.xml"/><Relationship Id="rId388" Type="http://schemas.openxmlformats.org/officeDocument/2006/relationships/slide" Target="slides/slide384.xml"/><Relationship Id="rId7" Type="http://schemas.openxmlformats.org/officeDocument/2006/relationships/slide" Target="slides/slide3.xml"/><Relationship Id="rId145" Type="http://schemas.openxmlformats.org/officeDocument/2006/relationships/slide" Target="slides/slide141.xml"/><Relationship Id="rId266" Type="http://schemas.openxmlformats.org/officeDocument/2006/relationships/slide" Target="slides/slide262.xml"/><Relationship Id="rId387" Type="http://schemas.openxmlformats.org/officeDocument/2006/relationships/slide" Target="slides/slide383.xml"/><Relationship Id="rId8" Type="http://schemas.openxmlformats.org/officeDocument/2006/relationships/slide" Target="slides/slide4.xml"/><Relationship Id="rId144" Type="http://schemas.openxmlformats.org/officeDocument/2006/relationships/slide" Target="slides/slide140.xml"/><Relationship Id="rId265" Type="http://schemas.openxmlformats.org/officeDocument/2006/relationships/slide" Target="slides/slide261.xml"/><Relationship Id="rId386" Type="http://schemas.openxmlformats.org/officeDocument/2006/relationships/slide" Target="slides/slide382.xml"/><Relationship Id="rId260" Type="http://schemas.openxmlformats.org/officeDocument/2006/relationships/slide" Target="slides/slide256.xml"/><Relationship Id="rId381" Type="http://schemas.openxmlformats.org/officeDocument/2006/relationships/slide" Target="slides/slide377.xml"/><Relationship Id="rId380" Type="http://schemas.openxmlformats.org/officeDocument/2006/relationships/slide" Target="slides/slide376.xml"/><Relationship Id="rId139" Type="http://schemas.openxmlformats.org/officeDocument/2006/relationships/slide" Target="slides/slide135.xml"/><Relationship Id="rId138" Type="http://schemas.openxmlformats.org/officeDocument/2006/relationships/slide" Target="slides/slide134.xml"/><Relationship Id="rId259" Type="http://schemas.openxmlformats.org/officeDocument/2006/relationships/slide" Target="slides/slide255.xml"/><Relationship Id="rId137" Type="http://schemas.openxmlformats.org/officeDocument/2006/relationships/slide" Target="slides/slide133.xml"/><Relationship Id="rId258" Type="http://schemas.openxmlformats.org/officeDocument/2006/relationships/slide" Target="slides/slide254.xml"/><Relationship Id="rId379" Type="http://schemas.openxmlformats.org/officeDocument/2006/relationships/slide" Target="slides/slide375.xml"/><Relationship Id="rId132" Type="http://schemas.openxmlformats.org/officeDocument/2006/relationships/slide" Target="slides/slide128.xml"/><Relationship Id="rId253" Type="http://schemas.openxmlformats.org/officeDocument/2006/relationships/slide" Target="slides/slide249.xml"/><Relationship Id="rId374" Type="http://schemas.openxmlformats.org/officeDocument/2006/relationships/slide" Target="slides/slide370.xml"/><Relationship Id="rId495" Type="http://schemas.openxmlformats.org/officeDocument/2006/relationships/slide" Target="slides/slide491.xml"/><Relationship Id="rId131" Type="http://schemas.openxmlformats.org/officeDocument/2006/relationships/slide" Target="slides/slide127.xml"/><Relationship Id="rId252" Type="http://schemas.openxmlformats.org/officeDocument/2006/relationships/slide" Target="slides/slide248.xml"/><Relationship Id="rId373" Type="http://schemas.openxmlformats.org/officeDocument/2006/relationships/slide" Target="slides/slide369.xml"/><Relationship Id="rId494" Type="http://schemas.openxmlformats.org/officeDocument/2006/relationships/slide" Target="slides/slide490.xml"/><Relationship Id="rId130" Type="http://schemas.openxmlformats.org/officeDocument/2006/relationships/slide" Target="slides/slide126.xml"/><Relationship Id="rId251" Type="http://schemas.openxmlformats.org/officeDocument/2006/relationships/slide" Target="slides/slide247.xml"/><Relationship Id="rId372" Type="http://schemas.openxmlformats.org/officeDocument/2006/relationships/slide" Target="slides/slide368.xml"/><Relationship Id="rId493" Type="http://schemas.openxmlformats.org/officeDocument/2006/relationships/slide" Target="slides/slide489.xml"/><Relationship Id="rId250" Type="http://schemas.openxmlformats.org/officeDocument/2006/relationships/slide" Target="slides/slide246.xml"/><Relationship Id="rId371" Type="http://schemas.openxmlformats.org/officeDocument/2006/relationships/slide" Target="slides/slide367.xml"/><Relationship Id="rId492" Type="http://schemas.openxmlformats.org/officeDocument/2006/relationships/slide" Target="slides/slide488.xml"/><Relationship Id="rId136" Type="http://schemas.openxmlformats.org/officeDocument/2006/relationships/slide" Target="slides/slide132.xml"/><Relationship Id="rId257" Type="http://schemas.openxmlformats.org/officeDocument/2006/relationships/slide" Target="slides/slide253.xml"/><Relationship Id="rId378" Type="http://schemas.openxmlformats.org/officeDocument/2006/relationships/slide" Target="slides/slide374.xml"/><Relationship Id="rId499" Type="http://schemas.openxmlformats.org/officeDocument/2006/relationships/slide" Target="slides/slide495.xml"/><Relationship Id="rId135" Type="http://schemas.openxmlformats.org/officeDocument/2006/relationships/slide" Target="slides/slide131.xml"/><Relationship Id="rId256" Type="http://schemas.openxmlformats.org/officeDocument/2006/relationships/slide" Target="slides/slide252.xml"/><Relationship Id="rId377" Type="http://schemas.openxmlformats.org/officeDocument/2006/relationships/slide" Target="slides/slide373.xml"/><Relationship Id="rId498" Type="http://schemas.openxmlformats.org/officeDocument/2006/relationships/slide" Target="slides/slide494.xml"/><Relationship Id="rId134" Type="http://schemas.openxmlformats.org/officeDocument/2006/relationships/slide" Target="slides/slide130.xml"/><Relationship Id="rId255" Type="http://schemas.openxmlformats.org/officeDocument/2006/relationships/slide" Target="slides/slide251.xml"/><Relationship Id="rId376" Type="http://schemas.openxmlformats.org/officeDocument/2006/relationships/slide" Target="slides/slide372.xml"/><Relationship Id="rId497" Type="http://schemas.openxmlformats.org/officeDocument/2006/relationships/slide" Target="slides/slide493.xml"/><Relationship Id="rId133" Type="http://schemas.openxmlformats.org/officeDocument/2006/relationships/slide" Target="slides/slide129.xml"/><Relationship Id="rId254" Type="http://schemas.openxmlformats.org/officeDocument/2006/relationships/slide" Target="slides/slide250.xml"/><Relationship Id="rId375" Type="http://schemas.openxmlformats.org/officeDocument/2006/relationships/slide" Target="slides/slide371.xml"/><Relationship Id="rId496" Type="http://schemas.openxmlformats.org/officeDocument/2006/relationships/slide" Target="slides/slide492.xml"/><Relationship Id="rId172" Type="http://schemas.openxmlformats.org/officeDocument/2006/relationships/slide" Target="slides/slide168.xml"/><Relationship Id="rId293" Type="http://schemas.openxmlformats.org/officeDocument/2006/relationships/slide" Target="slides/slide289.xml"/><Relationship Id="rId171" Type="http://schemas.openxmlformats.org/officeDocument/2006/relationships/slide" Target="slides/slide167.xml"/><Relationship Id="rId292" Type="http://schemas.openxmlformats.org/officeDocument/2006/relationships/slide" Target="slides/slide288.xml"/><Relationship Id="rId170" Type="http://schemas.openxmlformats.org/officeDocument/2006/relationships/slide" Target="slides/slide166.xml"/><Relationship Id="rId291" Type="http://schemas.openxmlformats.org/officeDocument/2006/relationships/slide" Target="slides/slide287.xml"/><Relationship Id="rId290" Type="http://schemas.openxmlformats.org/officeDocument/2006/relationships/slide" Target="slides/slide286.xml"/><Relationship Id="rId165" Type="http://schemas.openxmlformats.org/officeDocument/2006/relationships/slide" Target="slides/slide161.xml"/><Relationship Id="rId286" Type="http://schemas.openxmlformats.org/officeDocument/2006/relationships/slide" Target="slides/slide282.xml"/><Relationship Id="rId164" Type="http://schemas.openxmlformats.org/officeDocument/2006/relationships/slide" Target="slides/slide160.xml"/><Relationship Id="rId285" Type="http://schemas.openxmlformats.org/officeDocument/2006/relationships/slide" Target="slides/slide281.xml"/><Relationship Id="rId163" Type="http://schemas.openxmlformats.org/officeDocument/2006/relationships/slide" Target="slides/slide159.xml"/><Relationship Id="rId284" Type="http://schemas.openxmlformats.org/officeDocument/2006/relationships/slide" Target="slides/slide280.xml"/><Relationship Id="rId162" Type="http://schemas.openxmlformats.org/officeDocument/2006/relationships/slide" Target="slides/slide158.xml"/><Relationship Id="rId283" Type="http://schemas.openxmlformats.org/officeDocument/2006/relationships/slide" Target="slides/slide279.xml"/><Relationship Id="rId169" Type="http://schemas.openxmlformats.org/officeDocument/2006/relationships/slide" Target="slides/slide165.xml"/><Relationship Id="rId168" Type="http://schemas.openxmlformats.org/officeDocument/2006/relationships/slide" Target="slides/slide164.xml"/><Relationship Id="rId289" Type="http://schemas.openxmlformats.org/officeDocument/2006/relationships/slide" Target="slides/slide285.xml"/><Relationship Id="rId167" Type="http://schemas.openxmlformats.org/officeDocument/2006/relationships/slide" Target="slides/slide163.xml"/><Relationship Id="rId288" Type="http://schemas.openxmlformats.org/officeDocument/2006/relationships/slide" Target="slides/slide284.xml"/><Relationship Id="rId166" Type="http://schemas.openxmlformats.org/officeDocument/2006/relationships/slide" Target="slides/slide162.xml"/><Relationship Id="rId287" Type="http://schemas.openxmlformats.org/officeDocument/2006/relationships/slide" Target="slides/slide283.xml"/><Relationship Id="rId161" Type="http://schemas.openxmlformats.org/officeDocument/2006/relationships/slide" Target="slides/slide157.xml"/><Relationship Id="rId282" Type="http://schemas.openxmlformats.org/officeDocument/2006/relationships/slide" Target="slides/slide278.xml"/><Relationship Id="rId160" Type="http://schemas.openxmlformats.org/officeDocument/2006/relationships/slide" Target="slides/slide156.xml"/><Relationship Id="rId281" Type="http://schemas.openxmlformats.org/officeDocument/2006/relationships/slide" Target="slides/slide277.xml"/><Relationship Id="rId280" Type="http://schemas.openxmlformats.org/officeDocument/2006/relationships/slide" Target="slides/slide276.xml"/><Relationship Id="rId159" Type="http://schemas.openxmlformats.org/officeDocument/2006/relationships/slide" Target="slides/slide155.xml"/><Relationship Id="rId154" Type="http://schemas.openxmlformats.org/officeDocument/2006/relationships/slide" Target="slides/slide150.xml"/><Relationship Id="rId275" Type="http://schemas.openxmlformats.org/officeDocument/2006/relationships/slide" Target="slides/slide271.xml"/><Relationship Id="rId396" Type="http://schemas.openxmlformats.org/officeDocument/2006/relationships/slide" Target="slides/slide392.xml"/><Relationship Id="rId153" Type="http://schemas.openxmlformats.org/officeDocument/2006/relationships/slide" Target="slides/slide149.xml"/><Relationship Id="rId274" Type="http://schemas.openxmlformats.org/officeDocument/2006/relationships/slide" Target="slides/slide270.xml"/><Relationship Id="rId395" Type="http://schemas.openxmlformats.org/officeDocument/2006/relationships/slide" Target="slides/slide391.xml"/><Relationship Id="rId152" Type="http://schemas.openxmlformats.org/officeDocument/2006/relationships/slide" Target="slides/slide148.xml"/><Relationship Id="rId273" Type="http://schemas.openxmlformats.org/officeDocument/2006/relationships/slide" Target="slides/slide269.xml"/><Relationship Id="rId394" Type="http://schemas.openxmlformats.org/officeDocument/2006/relationships/slide" Target="slides/slide390.xml"/><Relationship Id="rId151" Type="http://schemas.openxmlformats.org/officeDocument/2006/relationships/slide" Target="slides/slide147.xml"/><Relationship Id="rId272" Type="http://schemas.openxmlformats.org/officeDocument/2006/relationships/slide" Target="slides/slide268.xml"/><Relationship Id="rId393" Type="http://schemas.openxmlformats.org/officeDocument/2006/relationships/slide" Target="slides/slide389.xml"/><Relationship Id="rId158" Type="http://schemas.openxmlformats.org/officeDocument/2006/relationships/slide" Target="slides/slide154.xml"/><Relationship Id="rId279" Type="http://schemas.openxmlformats.org/officeDocument/2006/relationships/slide" Target="slides/slide275.xml"/><Relationship Id="rId157" Type="http://schemas.openxmlformats.org/officeDocument/2006/relationships/slide" Target="slides/slide153.xml"/><Relationship Id="rId278" Type="http://schemas.openxmlformats.org/officeDocument/2006/relationships/slide" Target="slides/slide274.xml"/><Relationship Id="rId399" Type="http://schemas.openxmlformats.org/officeDocument/2006/relationships/slide" Target="slides/slide395.xml"/><Relationship Id="rId156" Type="http://schemas.openxmlformats.org/officeDocument/2006/relationships/slide" Target="slides/slide152.xml"/><Relationship Id="rId277" Type="http://schemas.openxmlformats.org/officeDocument/2006/relationships/slide" Target="slides/slide273.xml"/><Relationship Id="rId398" Type="http://schemas.openxmlformats.org/officeDocument/2006/relationships/slide" Target="slides/slide394.xml"/><Relationship Id="rId155" Type="http://schemas.openxmlformats.org/officeDocument/2006/relationships/slide" Target="slides/slide151.xml"/><Relationship Id="rId276" Type="http://schemas.openxmlformats.org/officeDocument/2006/relationships/slide" Target="slides/slide272.xml"/><Relationship Id="rId397" Type="http://schemas.openxmlformats.org/officeDocument/2006/relationships/slide" Target="slides/slide393.xml"/><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509" Type="http://schemas.openxmlformats.org/officeDocument/2006/relationships/slide" Target="slides/slide505.xml"/><Relationship Id="rId508" Type="http://schemas.openxmlformats.org/officeDocument/2006/relationships/slide" Target="slides/slide504.xml"/><Relationship Id="rId503" Type="http://schemas.openxmlformats.org/officeDocument/2006/relationships/slide" Target="slides/slide499.xml"/><Relationship Id="rId502" Type="http://schemas.openxmlformats.org/officeDocument/2006/relationships/slide" Target="slides/slide498.xml"/><Relationship Id="rId501" Type="http://schemas.openxmlformats.org/officeDocument/2006/relationships/slide" Target="slides/slide497.xml"/><Relationship Id="rId500" Type="http://schemas.openxmlformats.org/officeDocument/2006/relationships/slide" Target="slides/slide496.xml"/><Relationship Id="rId507" Type="http://schemas.openxmlformats.org/officeDocument/2006/relationships/slide" Target="slides/slide503.xml"/><Relationship Id="rId506" Type="http://schemas.openxmlformats.org/officeDocument/2006/relationships/slide" Target="slides/slide502.xml"/><Relationship Id="rId505" Type="http://schemas.openxmlformats.org/officeDocument/2006/relationships/slide" Target="slides/slide501.xml"/><Relationship Id="rId504" Type="http://schemas.openxmlformats.org/officeDocument/2006/relationships/slide" Target="slides/slide500.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409" Type="http://schemas.openxmlformats.org/officeDocument/2006/relationships/slide" Target="slides/slide405.xml"/><Relationship Id="rId404" Type="http://schemas.openxmlformats.org/officeDocument/2006/relationships/slide" Target="slides/slide400.xml"/><Relationship Id="rId403" Type="http://schemas.openxmlformats.org/officeDocument/2006/relationships/slide" Target="slides/slide399.xml"/><Relationship Id="rId524" Type="http://schemas.openxmlformats.org/officeDocument/2006/relationships/slide" Target="slides/slide520.xml"/><Relationship Id="rId402" Type="http://schemas.openxmlformats.org/officeDocument/2006/relationships/slide" Target="slides/slide398.xml"/><Relationship Id="rId523" Type="http://schemas.openxmlformats.org/officeDocument/2006/relationships/slide" Target="slides/slide519.xml"/><Relationship Id="rId401" Type="http://schemas.openxmlformats.org/officeDocument/2006/relationships/slide" Target="slides/slide397.xml"/><Relationship Id="rId522" Type="http://schemas.openxmlformats.org/officeDocument/2006/relationships/slide" Target="slides/slide518.xml"/><Relationship Id="rId408" Type="http://schemas.openxmlformats.org/officeDocument/2006/relationships/slide" Target="slides/slide404.xml"/><Relationship Id="rId407" Type="http://schemas.openxmlformats.org/officeDocument/2006/relationships/slide" Target="slides/slide403.xml"/><Relationship Id="rId406" Type="http://schemas.openxmlformats.org/officeDocument/2006/relationships/slide" Target="slides/slide402.xml"/><Relationship Id="rId405" Type="http://schemas.openxmlformats.org/officeDocument/2006/relationships/slide" Target="slides/slide401.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400" Type="http://schemas.openxmlformats.org/officeDocument/2006/relationships/slide" Target="slides/slide396.xml"/><Relationship Id="rId521" Type="http://schemas.openxmlformats.org/officeDocument/2006/relationships/slide" Target="slides/slide517.xml"/><Relationship Id="rId29" Type="http://schemas.openxmlformats.org/officeDocument/2006/relationships/slide" Target="slides/slide25.xml"/><Relationship Id="rId520" Type="http://schemas.openxmlformats.org/officeDocument/2006/relationships/slide" Target="slides/slide5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519" Type="http://schemas.openxmlformats.org/officeDocument/2006/relationships/slide" Target="slides/slide515.xml"/><Relationship Id="rId514" Type="http://schemas.openxmlformats.org/officeDocument/2006/relationships/slide" Target="slides/slide510.xml"/><Relationship Id="rId513" Type="http://schemas.openxmlformats.org/officeDocument/2006/relationships/slide" Target="slides/slide509.xml"/><Relationship Id="rId512" Type="http://schemas.openxmlformats.org/officeDocument/2006/relationships/slide" Target="slides/slide508.xml"/><Relationship Id="rId511" Type="http://schemas.openxmlformats.org/officeDocument/2006/relationships/slide" Target="slides/slide507.xml"/><Relationship Id="rId518" Type="http://schemas.openxmlformats.org/officeDocument/2006/relationships/slide" Target="slides/slide514.xml"/><Relationship Id="rId517" Type="http://schemas.openxmlformats.org/officeDocument/2006/relationships/slide" Target="slides/slide513.xml"/><Relationship Id="rId516" Type="http://schemas.openxmlformats.org/officeDocument/2006/relationships/slide" Target="slides/slide512.xml"/><Relationship Id="rId515" Type="http://schemas.openxmlformats.org/officeDocument/2006/relationships/slide" Target="slides/slide511.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510" Type="http://schemas.openxmlformats.org/officeDocument/2006/relationships/slide" Target="slides/slide506.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 Id="rId107" Type="http://schemas.openxmlformats.org/officeDocument/2006/relationships/slide" Target="slides/slide103.xml"/><Relationship Id="rId228" Type="http://schemas.openxmlformats.org/officeDocument/2006/relationships/slide" Target="slides/slide224.xml"/><Relationship Id="rId349" Type="http://schemas.openxmlformats.org/officeDocument/2006/relationships/slide" Target="slides/slide345.xml"/><Relationship Id="rId106" Type="http://schemas.openxmlformats.org/officeDocument/2006/relationships/slide" Target="slides/slide102.xml"/><Relationship Id="rId227" Type="http://schemas.openxmlformats.org/officeDocument/2006/relationships/slide" Target="slides/slide223.xml"/><Relationship Id="rId348" Type="http://schemas.openxmlformats.org/officeDocument/2006/relationships/slide" Target="slides/slide344.xml"/><Relationship Id="rId469" Type="http://schemas.openxmlformats.org/officeDocument/2006/relationships/slide" Target="slides/slide465.xml"/><Relationship Id="rId105" Type="http://schemas.openxmlformats.org/officeDocument/2006/relationships/slide" Target="slides/slide101.xml"/><Relationship Id="rId226" Type="http://schemas.openxmlformats.org/officeDocument/2006/relationships/slide" Target="slides/slide222.xml"/><Relationship Id="rId347" Type="http://schemas.openxmlformats.org/officeDocument/2006/relationships/slide" Target="slides/slide343.xml"/><Relationship Id="rId468" Type="http://schemas.openxmlformats.org/officeDocument/2006/relationships/slide" Target="slides/slide464.xml"/><Relationship Id="rId104" Type="http://schemas.openxmlformats.org/officeDocument/2006/relationships/slide" Target="slides/slide100.xml"/><Relationship Id="rId225" Type="http://schemas.openxmlformats.org/officeDocument/2006/relationships/slide" Target="slides/slide221.xml"/><Relationship Id="rId346" Type="http://schemas.openxmlformats.org/officeDocument/2006/relationships/slide" Target="slides/slide342.xml"/><Relationship Id="rId467" Type="http://schemas.openxmlformats.org/officeDocument/2006/relationships/slide" Target="slides/slide463.xml"/><Relationship Id="rId109" Type="http://schemas.openxmlformats.org/officeDocument/2006/relationships/slide" Target="slides/slide105.xml"/><Relationship Id="rId108" Type="http://schemas.openxmlformats.org/officeDocument/2006/relationships/slide" Target="slides/slide104.xml"/><Relationship Id="rId229" Type="http://schemas.openxmlformats.org/officeDocument/2006/relationships/slide" Target="slides/slide225.xml"/><Relationship Id="rId220" Type="http://schemas.openxmlformats.org/officeDocument/2006/relationships/slide" Target="slides/slide216.xml"/><Relationship Id="rId341" Type="http://schemas.openxmlformats.org/officeDocument/2006/relationships/slide" Target="slides/slide337.xml"/><Relationship Id="rId462" Type="http://schemas.openxmlformats.org/officeDocument/2006/relationships/slide" Target="slides/slide458.xml"/><Relationship Id="rId340" Type="http://schemas.openxmlformats.org/officeDocument/2006/relationships/slide" Target="slides/slide336.xml"/><Relationship Id="rId461" Type="http://schemas.openxmlformats.org/officeDocument/2006/relationships/slide" Target="slides/slide457.xml"/><Relationship Id="rId460" Type="http://schemas.openxmlformats.org/officeDocument/2006/relationships/slide" Target="slides/slide456.xml"/><Relationship Id="rId103" Type="http://schemas.openxmlformats.org/officeDocument/2006/relationships/slide" Target="slides/slide99.xml"/><Relationship Id="rId224" Type="http://schemas.openxmlformats.org/officeDocument/2006/relationships/slide" Target="slides/slide220.xml"/><Relationship Id="rId345" Type="http://schemas.openxmlformats.org/officeDocument/2006/relationships/slide" Target="slides/slide341.xml"/><Relationship Id="rId466" Type="http://schemas.openxmlformats.org/officeDocument/2006/relationships/slide" Target="slides/slide462.xml"/><Relationship Id="rId102" Type="http://schemas.openxmlformats.org/officeDocument/2006/relationships/slide" Target="slides/slide98.xml"/><Relationship Id="rId223" Type="http://schemas.openxmlformats.org/officeDocument/2006/relationships/slide" Target="slides/slide219.xml"/><Relationship Id="rId344" Type="http://schemas.openxmlformats.org/officeDocument/2006/relationships/slide" Target="slides/slide340.xml"/><Relationship Id="rId465" Type="http://schemas.openxmlformats.org/officeDocument/2006/relationships/slide" Target="slides/slide461.xml"/><Relationship Id="rId101" Type="http://schemas.openxmlformats.org/officeDocument/2006/relationships/slide" Target="slides/slide97.xml"/><Relationship Id="rId222" Type="http://schemas.openxmlformats.org/officeDocument/2006/relationships/slide" Target="slides/slide218.xml"/><Relationship Id="rId343" Type="http://schemas.openxmlformats.org/officeDocument/2006/relationships/slide" Target="slides/slide339.xml"/><Relationship Id="rId464" Type="http://schemas.openxmlformats.org/officeDocument/2006/relationships/slide" Target="slides/slide460.xml"/><Relationship Id="rId100" Type="http://schemas.openxmlformats.org/officeDocument/2006/relationships/slide" Target="slides/slide96.xml"/><Relationship Id="rId221" Type="http://schemas.openxmlformats.org/officeDocument/2006/relationships/slide" Target="slides/slide217.xml"/><Relationship Id="rId342" Type="http://schemas.openxmlformats.org/officeDocument/2006/relationships/slide" Target="slides/slide338.xml"/><Relationship Id="rId463" Type="http://schemas.openxmlformats.org/officeDocument/2006/relationships/slide" Target="slides/slide459.xml"/><Relationship Id="rId217" Type="http://schemas.openxmlformats.org/officeDocument/2006/relationships/slide" Target="slides/slide213.xml"/><Relationship Id="rId338" Type="http://schemas.openxmlformats.org/officeDocument/2006/relationships/slide" Target="slides/slide334.xml"/><Relationship Id="rId459" Type="http://schemas.openxmlformats.org/officeDocument/2006/relationships/slide" Target="slides/slide455.xml"/><Relationship Id="rId216" Type="http://schemas.openxmlformats.org/officeDocument/2006/relationships/slide" Target="slides/slide212.xml"/><Relationship Id="rId337" Type="http://schemas.openxmlformats.org/officeDocument/2006/relationships/slide" Target="slides/slide333.xml"/><Relationship Id="rId458" Type="http://schemas.openxmlformats.org/officeDocument/2006/relationships/slide" Target="slides/slide454.xml"/><Relationship Id="rId215" Type="http://schemas.openxmlformats.org/officeDocument/2006/relationships/slide" Target="slides/slide211.xml"/><Relationship Id="rId336" Type="http://schemas.openxmlformats.org/officeDocument/2006/relationships/slide" Target="slides/slide332.xml"/><Relationship Id="rId457" Type="http://schemas.openxmlformats.org/officeDocument/2006/relationships/slide" Target="slides/slide453.xml"/><Relationship Id="rId214" Type="http://schemas.openxmlformats.org/officeDocument/2006/relationships/slide" Target="slides/slide210.xml"/><Relationship Id="rId335" Type="http://schemas.openxmlformats.org/officeDocument/2006/relationships/slide" Target="slides/slide331.xml"/><Relationship Id="rId456" Type="http://schemas.openxmlformats.org/officeDocument/2006/relationships/slide" Target="slides/slide452.xml"/><Relationship Id="rId219" Type="http://schemas.openxmlformats.org/officeDocument/2006/relationships/slide" Target="slides/slide215.xml"/><Relationship Id="rId218" Type="http://schemas.openxmlformats.org/officeDocument/2006/relationships/slide" Target="slides/slide214.xml"/><Relationship Id="rId339" Type="http://schemas.openxmlformats.org/officeDocument/2006/relationships/slide" Target="slides/slide335.xml"/><Relationship Id="rId330" Type="http://schemas.openxmlformats.org/officeDocument/2006/relationships/slide" Target="slides/slide326.xml"/><Relationship Id="rId451" Type="http://schemas.openxmlformats.org/officeDocument/2006/relationships/slide" Target="slides/slide447.xml"/><Relationship Id="rId450" Type="http://schemas.openxmlformats.org/officeDocument/2006/relationships/slide" Target="slides/slide446.xml"/><Relationship Id="rId213" Type="http://schemas.openxmlformats.org/officeDocument/2006/relationships/slide" Target="slides/slide209.xml"/><Relationship Id="rId334" Type="http://schemas.openxmlformats.org/officeDocument/2006/relationships/slide" Target="slides/slide330.xml"/><Relationship Id="rId455" Type="http://schemas.openxmlformats.org/officeDocument/2006/relationships/slide" Target="slides/slide451.xml"/><Relationship Id="rId212" Type="http://schemas.openxmlformats.org/officeDocument/2006/relationships/slide" Target="slides/slide208.xml"/><Relationship Id="rId333" Type="http://schemas.openxmlformats.org/officeDocument/2006/relationships/slide" Target="slides/slide329.xml"/><Relationship Id="rId454" Type="http://schemas.openxmlformats.org/officeDocument/2006/relationships/slide" Target="slides/slide450.xml"/><Relationship Id="rId211" Type="http://schemas.openxmlformats.org/officeDocument/2006/relationships/slide" Target="slides/slide207.xml"/><Relationship Id="rId332" Type="http://schemas.openxmlformats.org/officeDocument/2006/relationships/slide" Target="slides/slide328.xml"/><Relationship Id="rId453" Type="http://schemas.openxmlformats.org/officeDocument/2006/relationships/slide" Target="slides/slide449.xml"/><Relationship Id="rId210" Type="http://schemas.openxmlformats.org/officeDocument/2006/relationships/slide" Target="slides/slide206.xml"/><Relationship Id="rId331" Type="http://schemas.openxmlformats.org/officeDocument/2006/relationships/slide" Target="slides/slide327.xml"/><Relationship Id="rId452" Type="http://schemas.openxmlformats.org/officeDocument/2006/relationships/slide" Target="slides/slide448.xml"/><Relationship Id="rId370" Type="http://schemas.openxmlformats.org/officeDocument/2006/relationships/slide" Target="slides/slide366.xml"/><Relationship Id="rId491" Type="http://schemas.openxmlformats.org/officeDocument/2006/relationships/slide" Target="slides/slide487.xml"/><Relationship Id="rId490" Type="http://schemas.openxmlformats.org/officeDocument/2006/relationships/slide" Target="slides/slide486.xml"/><Relationship Id="rId129" Type="http://schemas.openxmlformats.org/officeDocument/2006/relationships/slide" Target="slides/slide125.xml"/><Relationship Id="rId128" Type="http://schemas.openxmlformats.org/officeDocument/2006/relationships/slide" Target="slides/slide124.xml"/><Relationship Id="rId249" Type="http://schemas.openxmlformats.org/officeDocument/2006/relationships/slide" Target="slides/slide245.xml"/><Relationship Id="rId127" Type="http://schemas.openxmlformats.org/officeDocument/2006/relationships/slide" Target="slides/slide123.xml"/><Relationship Id="rId248" Type="http://schemas.openxmlformats.org/officeDocument/2006/relationships/slide" Target="slides/slide244.xml"/><Relationship Id="rId369" Type="http://schemas.openxmlformats.org/officeDocument/2006/relationships/slide" Target="slides/slide365.xml"/><Relationship Id="rId126" Type="http://schemas.openxmlformats.org/officeDocument/2006/relationships/slide" Target="slides/slide122.xml"/><Relationship Id="rId247" Type="http://schemas.openxmlformats.org/officeDocument/2006/relationships/slide" Target="slides/slide243.xml"/><Relationship Id="rId368" Type="http://schemas.openxmlformats.org/officeDocument/2006/relationships/slide" Target="slides/slide364.xml"/><Relationship Id="rId489" Type="http://schemas.openxmlformats.org/officeDocument/2006/relationships/slide" Target="slides/slide485.xml"/><Relationship Id="rId121" Type="http://schemas.openxmlformats.org/officeDocument/2006/relationships/slide" Target="slides/slide117.xml"/><Relationship Id="rId242" Type="http://schemas.openxmlformats.org/officeDocument/2006/relationships/slide" Target="slides/slide238.xml"/><Relationship Id="rId363" Type="http://schemas.openxmlformats.org/officeDocument/2006/relationships/slide" Target="slides/slide359.xml"/><Relationship Id="rId484" Type="http://schemas.openxmlformats.org/officeDocument/2006/relationships/slide" Target="slides/slide480.xml"/><Relationship Id="rId120" Type="http://schemas.openxmlformats.org/officeDocument/2006/relationships/slide" Target="slides/slide116.xml"/><Relationship Id="rId241" Type="http://schemas.openxmlformats.org/officeDocument/2006/relationships/slide" Target="slides/slide237.xml"/><Relationship Id="rId362" Type="http://schemas.openxmlformats.org/officeDocument/2006/relationships/slide" Target="slides/slide358.xml"/><Relationship Id="rId483" Type="http://schemas.openxmlformats.org/officeDocument/2006/relationships/slide" Target="slides/slide479.xml"/><Relationship Id="rId240" Type="http://schemas.openxmlformats.org/officeDocument/2006/relationships/slide" Target="slides/slide236.xml"/><Relationship Id="rId361" Type="http://schemas.openxmlformats.org/officeDocument/2006/relationships/slide" Target="slides/slide357.xml"/><Relationship Id="rId482" Type="http://schemas.openxmlformats.org/officeDocument/2006/relationships/slide" Target="slides/slide478.xml"/><Relationship Id="rId360" Type="http://schemas.openxmlformats.org/officeDocument/2006/relationships/slide" Target="slides/slide356.xml"/><Relationship Id="rId481" Type="http://schemas.openxmlformats.org/officeDocument/2006/relationships/slide" Target="slides/slide477.xml"/><Relationship Id="rId125" Type="http://schemas.openxmlformats.org/officeDocument/2006/relationships/slide" Target="slides/slide121.xml"/><Relationship Id="rId246" Type="http://schemas.openxmlformats.org/officeDocument/2006/relationships/slide" Target="slides/slide242.xml"/><Relationship Id="rId367" Type="http://schemas.openxmlformats.org/officeDocument/2006/relationships/slide" Target="slides/slide363.xml"/><Relationship Id="rId488" Type="http://schemas.openxmlformats.org/officeDocument/2006/relationships/slide" Target="slides/slide484.xml"/><Relationship Id="rId124" Type="http://schemas.openxmlformats.org/officeDocument/2006/relationships/slide" Target="slides/slide120.xml"/><Relationship Id="rId245" Type="http://schemas.openxmlformats.org/officeDocument/2006/relationships/slide" Target="slides/slide241.xml"/><Relationship Id="rId366" Type="http://schemas.openxmlformats.org/officeDocument/2006/relationships/slide" Target="slides/slide362.xml"/><Relationship Id="rId487" Type="http://schemas.openxmlformats.org/officeDocument/2006/relationships/slide" Target="slides/slide483.xml"/><Relationship Id="rId123" Type="http://schemas.openxmlformats.org/officeDocument/2006/relationships/slide" Target="slides/slide119.xml"/><Relationship Id="rId244" Type="http://schemas.openxmlformats.org/officeDocument/2006/relationships/slide" Target="slides/slide240.xml"/><Relationship Id="rId365" Type="http://schemas.openxmlformats.org/officeDocument/2006/relationships/slide" Target="slides/slide361.xml"/><Relationship Id="rId486" Type="http://schemas.openxmlformats.org/officeDocument/2006/relationships/slide" Target="slides/slide482.xml"/><Relationship Id="rId122" Type="http://schemas.openxmlformats.org/officeDocument/2006/relationships/slide" Target="slides/slide118.xml"/><Relationship Id="rId243" Type="http://schemas.openxmlformats.org/officeDocument/2006/relationships/slide" Target="slides/slide239.xml"/><Relationship Id="rId364" Type="http://schemas.openxmlformats.org/officeDocument/2006/relationships/slide" Target="slides/slide360.xml"/><Relationship Id="rId485" Type="http://schemas.openxmlformats.org/officeDocument/2006/relationships/slide" Target="slides/slide481.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99" Type="http://schemas.openxmlformats.org/officeDocument/2006/relationships/slide" Target="slides/slide95.xml"/><Relationship Id="rId480" Type="http://schemas.openxmlformats.org/officeDocument/2006/relationships/slide" Target="slides/slide476.xml"/><Relationship Id="rId98" Type="http://schemas.openxmlformats.org/officeDocument/2006/relationships/slide" Target="slides/slide94.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239" Type="http://schemas.openxmlformats.org/officeDocument/2006/relationships/slide" Target="slides/slide235.xml"/><Relationship Id="rId117" Type="http://schemas.openxmlformats.org/officeDocument/2006/relationships/slide" Target="slides/slide113.xml"/><Relationship Id="rId238" Type="http://schemas.openxmlformats.org/officeDocument/2006/relationships/slide" Target="slides/slide234.xml"/><Relationship Id="rId359" Type="http://schemas.openxmlformats.org/officeDocument/2006/relationships/slide" Target="slides/slide355.xml"/><Relationship Id="rId116" Type="http://schemas.openxmlformats.org/officeDocument/2006/relationships/slide" Target="slides/slide112.xml"/><Relationship Id="rId237" Type="http://schemas.openxmlformats.org/officeDocument/2006/relationships/slide" Target="slides/slide233.xml"/><Relationship Id="rId358" Type="http://schemas.openxmlformats.org/officeDocument/2006/relationships/slide" Target="slides/slide354.xml"/><Relationship Id="rId479" Type="http://schemas.openxmlformats.org/officeDocument/2006/relationships/slide" Target="slides/slide475.xml"/><Relationship Id="rId115" Type="http://schemas.openxmlformats.org/officeDocument/2006/relationships/slide" Target="slides/slide111.xml"/><Relationship Id="rId236" Type="http://schemas.openxmlformats.org/officeDocument/2006/relationships/slide" Target="slides/slide232.xml"/><Relationship Id="rId357" Type="http://schemas.openxmlformats.org/officeDocument/2006/relationships/slide" Target="slides/slide353.xml"/><Relationship Id="rId478" Type="http://schemas.openxmlformats.org/officeDocument/2006/relationships/slide" Target="slides/slide474.xml"/><Relationship Id="rId119" Type="http://schemas.openxmlformats.org/officeDocument/2006/relationships/slide" Target="slides/slide115.xml"/><Relationship Id="rId110" Type="http://schemas.openxmlformats.org/officeDocument/2006/relationships/slide" Target="slides/slide106.xml"/><Relationship Id="rId231" Type="http://schemas.openxmlformats.org/officeDocument/2006/relationships/slide" Target="slides/slide227.xml"/><Relationship Id="rId352" Type="http://schemas.openxmlformats.org/officeDocument/2006/relationships/slide" Target="slides/slide348.xml"/><Relationship Id="rId473" Type="http://schemas.openxmlformats.org/officeDocument/2006/relationships/slide" Target="slides/slide469.xml"/><Relationship Id="rId230" Type="http://schemas.openxmlformats.org/officeDocument/2006/relationships/slide" Target="slides/slide226.xml"/><Relationship Id="rId351" Type="http://schemas.openxmlformats.org/officeDocument/2006/relationships/slide" Target="slides/slide347.xml"/><Relationship Id="rId472" Type="http://schemas.openxmlformats.org/officeDocument/2006/relationships/slide" Target="slides/slide468.xml"/><Relationship Id="rId350" Type="http://schemas.openxmlformats.org/officeDocument/2006/relationships/slide" Target="slides/slide346.xml"/><Relationship Id="rId471" Type="http://schemas.openxmlformats.org/officeDocument/2006/relationships/slide" Target="slides/slide467.xml"/><Relationship Id="rId470" Type="http://schemas.openxmlformats.org/officeDocument/2006/relationships/slide" Target="slides/slide466.xml"/><Relationship Id="rId114" Type="http://schemas.openxmlformats.org/officeDocument/2006/relationships/slide" Target="slides/slide110.xml"/><Relationship Id="rId235" Type="http://schemas.openxmlformats.org/officeDocument/2006/relationships/slide" Target="slides/slide231.xml"/><Relationship Id="rId356" Type="http://schemas.openxmlformats.org/officeDocument/2006/relationships/slide" Target="slides/slide352.xml"/><Relationship Id="rId477" Type="http://schemas.openxmlformats.org/officeDocument/2006/relationships/slide" Target="slides/slide473.xml"/><Relationship Id="rId113" Type="http://schemas.openxmlformats.org/officeDocument/2006/relationships/slide" Target="slides/slide109.xml"/><Relationship Id="rId234" Type="http://schemas.openxmlformats.org/officeDocument/2006/relationships/slide" Target="slides/slide230.xml"/><Relationship Id="rId355" Type="http://schemas.openxmlformats.org/officeDocument/2006/relationships/slide" Target="slides/slide351.xml"/><Relationship Id="rId476" Type="http://schemas.openxmlformats.org/officeDocument/2006/relationships/slide" Target="slides/slide472.xml"/><Relationship Id="rId112" Type="http://schemas.openxmlformats.org/officeDocument/2006/relationships/slide" Target="slides/slide108.xml"/><Relationship Id="rId233" Type="http://schemas.openxmlformats.org/officeDocument/2006/relationships/slide" Target="slides/slide229.xml"/><Relationship Id="rId354" Type="http://schemas.openxmlformats.org/officeDocument/2006/relationships/slide" Target="slides/slide350.xml"/><Relationship Id="rId475" Type="http://schemas.openxmlformats.org/officeDocument/2006/relationships/slide" Target="slides/slide471.xml"/><Relationship Id="rId111" Type="http://schemas.openxmlformats.org/officeDocument/2006/relationships/slide" Target="slides/slide107.xml"/><Relationship Id="rId232" Type="http://schemas.openxmlformats.org/officeDocument/2006/relationships/slide" Target="slides/slide228.xml"/><Relationship Id="rId353" Type="http://schemas.openxmlformats.org/officeDocument/2006/relationships/slide" Target="slides/slide349.xml"/><Relationship Id="rId474" Type="http://schemas.openxmlformats.org/officeDocument/2006/relationships/slide" Target="slides/slide470.xml"/><Relationship Id="rId305" Type="http://schemas.openxmlformats.org/officeDocument/2006/relationships/slide" Target="slides/slide301.xml"/><Relationship Id="rId426" Type="http://schemas.openxmlformats.org/officeDocument/2006/relationships/slide" Target="slides/slide422.xml"/><Relationship Id="rId304" Type="http://schemas.openxmlformats.org/officeDocument/2006/relationships/slide" Target="slides/slide300.xml"/><Relationship Id="rId425" Type="http://schemas.openxmlformats.org/officeDocument/2006/relationships/slide" Target="slides/slide421.xml"/><Relationship Id="rId303" Type="http://schemas.openxmlformats.org/officeDocument/2006/relationships/slide" Target="slides/slide299.xml"/><Relationship Id="rId424" Type="http://schemas.openxmlformats.org/officeDocument/2006/relationships/slide" Target="slides/slide420.xml"/><Relationship Id="rId302" Type="http://schemas.openxmlformats.org/officeDocument/2006/relationships/slide" Target="slides/slide298.xml"/><Relationship Id="rId423" Type="http://schemas.openxmlformats.org/officeDocument/2006/relationships/slide" Target="slides/slide419.xml"/><Relationship Id="rId309" Type="http://schemas.openxmlformats.org/officeDocument/2006/relationships/slide" Target="slides/slide305.xml"/><Relationship Id="rId308" Type="http://schemas.openxmlformats.org/officeDocument/2006/relationships/slide" Target="slides/slide304.xml"/><Relationship Id="rId429" Type="http://schemas.openxmlformats.org/officeDocument/2006/relationships/slide" Target="slides/slide425.xml"/><Relationship Id="rId307" Type="http://schemas.openxmlformats.org/officeDocument/2006/relationships/slide" Target="slides/slide303.xml"/><Relationship Id="rId428" Type="http://schemas.openxmlformats.org/officeDocument/2006/relationships/slide" Target="slides/slide424.xml"/><Relationship Id="rId306" Type="http://schemas.openxmlformats.org/officeDocument/2006/relationships/slide" Target="slides/slide302.xml"/><Relationship Id="rId427" Type="http://schemas.openxmlformats.org/officeDocument/2006/relationships/slide" Target="slides/slide423.xml"/><Relationship Id="rId301" Type="http://schemas.openxmlformats.org/officeDocument/2006/relationships/slide" Target="slides/slide297.xml"/><Relationship Id="rId422" Type="http://schemas.openxmlformats.org/officeDocument/2006/relationships/slide" Target="slides/slide418.xml"/><Relationship Id="rId300" Type="http://schemas.openxmlformats.org/officeDocument/2006/relationships/slide" Target="slides/slide296.xml"/><Relationship Id="rId421" Type="http://schemas.openxmlformats.org/officeDocument/2006/relationships/slide" Target="slides/slide417.xml"/><Relationship Id="rId420" Type="http://schemas.openxmlformats.org/officeDocument/2006/relationships/slide" Target="slides/slide416.xml"/><Relationship Id="rId415" Type="http://schemas.openxmlformats.org/officeDocument/2006/relationships/slide" Target="slides/slide411.xml"/><Relationship Id="rId414" Type="http://schemas.openxmlformats.org/officeDocument/2006/relationships/slide" Target="slides/slide410.xml"/><Relationship Id="rId413" Type="http://schemas.openxmlformats.org/officeDocument/2006/relationships/slide" Target="slides/slide409.xml"/><Relationship Id="rId412" Type="http://schemas.openxmlformats.org/officeDocument/2006/relationships/slide" Target="slides/slide408.xml"/><Relationship Id="rId419" Type="http://schemas.openxmlformats.org/officeDocument/2006/relationships/slide" Target="slides/slide415.xml"/><Relationship Id="rId418" Type="http://schemas.openxmlformats.org/officeDocument/2006/relationships/slide" Target="slides/slide414.xml"/><Relationship Id="rId417" Type="http://schemas.openxmlformats.org/officeDocument/2006/relationships/slide" Target="slides/slide413.xml"/><Relationship Id="rId416" Type="http://schemas.openxmlformats.org/officeDocument/2006/relationships/slide" Target="slides/slide412.xml"/><Relationship Id="rId411" Type="http://schemas.openxmlformats.org/officeDocument/2006/relationships/slide" Target="slides/slide407.xml"/><Relationship Id="rId410" Type="http://schemas.openxmlformats.org/officeDocument/2006/relationships/slide" Target="slides/slide406.xml"/><Relationship Id="rId206" Type="http://schemas.openxmlformats.org/officeDocument/2006/relationships/slide" Target="slides/slide202.xml"/><Relationship Id="rId327" Type="http://schemas.openxmlformats.org/officeDocument/2006/relationships/slide" Target="slides/slide323.xml"/><Relationship Id="rId448" Type="http://schemas.openxmlformats.org/officeDocument/2006/relationships/slide" Target="slides/slide444.xml"/><Relationship Id="rId205" Type="http://schemas.openxmlformats.org/officeDocument/2006/relationships/slide" Target="slides/slide201.xml"/><Relationship Id="rId326" Type="http://schemas.openxmlformats.org/officeDocument/2006/relationships/slide" Target="slides/slide322.xml"/><Relationship Id="rId447" Type="http://schemas.openxmlformats.org/officeDocument/2006/relationships/slide" Target="slides/slide443.xml"/><Relationship Id="rId204" Type="http://schemas.openxmlformats.org/officeDocument/2006/relationships/slide" Target="slides/slide200.xml"/><Relationship Id="rId325" Type="http://schemas.openxmlformats.org/officeDocument/2006/relationships/slide" Target="slides/slide321.xml"/><Relationship Id="rId446" Type="http://schemas.openxmlformats.org/officeDocument/2006/relationships/slide" Target="slides/slide442.xml"/><Relationship Id="rId203" Type="http://schemas.openxmlformats.org/officeDocument/2006/relationships/slide" Target="slides/slide199.xml"/><Relationship Id="rId324" Type="http://schemas.openxmlformats.org/officeDocument/2006/relationships/slide" Target="slides/slide320.xml"/><Relationship Id="rId445" Type="http://schemas.openxmlformats.org/officeDocument/2006/relationships/slide" Target="slides/slide441.xml"/><Relationship Id="rId209" Type="http://schemas.openxmlformats.org/officeDocument/2006/relationships/slide" Target="slides/slide205.xml"/><Relationship Id="rId208" Type="http://schemas.openxmlformats.org/officeDocument/2006/relationships/slide" Target="slides/slide204.xml"/><Relationship Id="rId329" Type="http://schemas.openxmlformats.org/officeDocument/2006/relationships/slide" Target="slides/slide325.xml"/><Relationship Id="rId207" Type="http://schemas.openxmlformats.org/officeDocument/2006/relationships/slide" Target="slides/slide203.xml"/><Relationship Id="rId328" Type="http://schemas.openxmlformats.org/officeDocument/2006/relationships/slide" Target="slides/slide324.xml"/><Relationship Id="rId449" Type="http://schemas.openxmlformats.org/officeDocument/2006/relationships/slide" Target="slides/slide445.xml"/><Relationship Id="rId440" Type="http://schemas.openxmlformats.org/officeDocument/2006/relationships/slide" Target="slides/slide436.xml"/><Relationship Id="rId202" Type="http://schemas.openxmlformats.org/officeDocument/2006/relationships/slide" Target="slides/slide198.xml"/><Relationship Id="rId323" Type="http://schemas.openxmlformats.org/officeDocument/2006/relationships/slide" Target="slides/slide319.xml"/><Relationship Id="rId444" Type="http://schemas.openxmlformats.org/officeDocument/2006/relationships/slide" Target="slides/slide440.xml"/><Relationship Id="rId201" Type="http://schemas.openxmlformats.org/officeDocument/2006/relationships/slide" Target="slides/slide197.xml"/><Relationship Id="rId322" Type="http://schemas.openxmlformats.org/officeDocument/2006/relationships/slide" Target="slides/slide318.xml"/><Relationship Id="rId443" Type="http://schemas.openxmlformats.org/officeDocument/2006/relationships/slide" Target="slides/slide439.xml"/><Relationship Id="rId200" Type="http://schemas.openxmlformats.org/officeDocument/2006/relationships/slide" Target="slides/slide196.xml"/><Relationship Id="rId321" Type="http://schemas.openxmlformats.org/officeDocument/2006/relationships/slide" Target="slides/slide317.xml"/><Relationship Id="rId442" Type="http://schemas.openxmlformats.org/officeDocument/2006/relationships/slide" Target="slides/slide438.xml"/><Relationship Id="rId320" Type="http://schemas.openxmlformats.org/officeDocument/2006/relationships/slide" Target="slides/slide316.xml"/><Relationship Id="rId441" Type="http://schemas.openxmlformats.org/officeDocument/2006/relationships/slide" Target="slides/slide437.xml"/><Relationship Id="rId316" Type="http://schemas.openxmlformats.org/officeDocument/2006/relationships/slide" Target="slides/slide312.xml"/><Relationship Id="rId437" Type="http://schemas.openxmlformats.org/officeDocument/2006/relationships/slide" Target="slides/slide433.xml"/><Relationship Id="rId315" Type="http://schemas.openxmlformats.org/officeDocument/2006/relationships/slide" Target="slides/slide311.xml"/><Relationship Id="rId436" Type="http://schemas.openxmlformats.org/officeDocument/2006/relationships/slide" Target="slides/slide432.xml"/><Relationship Id="rId314" Type="http://schemas.openxmlformats.org/officeDocument/2006/relationships/slide" Target="slides/slide310.xml"/><Relationship Id="rId435" Type="http://schemas.openxmlformats.org/officeDocument/2006/relationships/slide" Target="slides/slide431.xml"/><Relationship Id="rId313" Type="http://schemas.openxmlformats.org/officeDocument/2006/relationships/slide" Target="slides/slide309.xml"/><Relationship Id="rId434" Type="http://schemas.openxmlformats.org/officeDocument/2006/relationships/slide" Target="slides/slide430.xml"/><Relationship Id="rId319" Type="http://schemas.openxmlformats.org/officeDocument/2006/relationships/slide" Target="slides/slide315.xml"/><Relationship Id="rId318" Type="http://schemas.openxmlformats.org/officeDocument/2006/relationships/slide" Target="slides/slide314.xml"/><Relationship Id="rId439" Type="http://schemas.openxmlformats.org/officeDocument/2006/relationships/slide" Target="slides/slide435.xml"/><Relationship Id="rId317" Type="http://schemas.openxmlformats.org/officeDocument/2006/relationships/slide" Target="slides/slide313.xml"/><Relationship Id="rId438" Type="http://schemas.openxmlformats.org/officeDocument/2006/relationships/slide" Target="slides/slide434.xml"/><Relationship Id="rId312" Type="http://schemas.openxmlformats.org/officeDocument/2006/relationships/slide" Target="slides/slide308.xml"/><Relationship Id="rId433" Type="http://schemas.openxmlformats.org/officeDocument/2006/relationships/slide" Target="slides/slide429.xml"/><Relationship Id="rId311" Type="http://schemas.openxmlformats.org/officeDocument/2006/relationships/slide" Target="slides/slide307.xml"/><Relationship Id="rId432" Type="http://schemas.openxmlformats.org/officeDocument/2006/relationships/slide" Target="slides/slide428.xml"/><Relationship Id="rId310" Type="http://schemas.openxmlformats.org/officeDocument/2006/relationships/slide" Target="slides/slide306.xml"/><Relationship Id="rId431" Type="http://schemas.openxmlformats.org/officeDocument/2006/relationships/slide" Target="slides/slide427.xml"/><Relationship Id="rId430" Type="http://schemas.openxmlformats.org/officeDocument/2006/relationships/slide" Target="slides/slide4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9f28e387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29f28e38777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f28e38777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9f28e38777_1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9f28e38777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29f28e38777_1_4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9f28e38777_1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29f28e38777_1_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9f28e38777_1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29f28e38777_1_5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9f28e38777_1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g29f28e38777_1_5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9f28e38777_1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29f28e38777_1_5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9f28e38777_1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g29f28e38777_1_5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9f28e38777_1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g29f28e38777_1_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9f28e3877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29f28e38777_1_5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9f28e38777_1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29f28e38777_1_5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9f28e38777_1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g29f28e38777_1_5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f28e38777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9f28e38777_1_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9f28e38777_1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29f28e38777_1_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9f28e38777_1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g29f28e38777_1_5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9f28e38777_1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29f28e38777_1_5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9f28e38777_1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29f28e38777_1_5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9f28e38777_1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29f28e38777_1_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9f28e38777_1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g29f28e38777_1_5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9f28e38777_1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29f28e38777_1_5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9f28e38777_1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29f28e38777_1_5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9f28e38777_1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29f28e38777_1_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9f28e38777_1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g29f28e38777_1_5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f28e38777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9f28e38777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9f28e38777_1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g29f28e38777_1_5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9f28e38777_1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g29f28e38777_1_6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9f28e38777_1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g29f28e38777_1_6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9f28e38777_1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g29f28e38777_1_6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9f28e38777_1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g29f28e38777_1_6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9f28e38777_1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g29f28e38777_1_6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9f28e38777_1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g29f28e38777_1_6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9f28e38777_1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g29f28e38777_1_6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9f28e38777_1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g29f28e38777_1_6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9f28e38777_1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g29f28e38777_1_6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f28e38777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9f28e38777_1_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9f28e38777_1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g29f28e38777_1_6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9f28e38777_1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g29f28e38777_1_6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9f28e38777_1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g29f28e38777_1_6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9f28e38777_1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g29f28e38777_1_6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9f28e38777_1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29f28e38777_1_6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9f28e38777_1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g29f28e38777_1_6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9f28e38777_1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g29f28e38777_1_6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29f28e38777_1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g29f28e38777_1_6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9f28e38777_1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g29f28e38777_1_6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9f28e38777_1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g29f28e38777_1_6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f28e3877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9f28e38777_1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9f28e38777_1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g29f28e38777_1_6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9f28e38777_1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g29f28e38777_1_7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9f28e38777_1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g29f28e38777_1_7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9f28e38777_1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g29f28e38777_1_7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9f28e38777_1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g29f28e38777_1_7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9f28e38777_1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g29f28e38777_1_7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29f28e38777_1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g29f28e38777_1_7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9f28e38777_1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g29f28e38777_1_7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9f28e38777_1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g29f28e38777_1_7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29f28e38777_1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g29f28e38777_1_7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f28e38777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9f28e38777_1_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9f28e38777_1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g29f28e38777_1_7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9f28e38777_1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g29f28e38777_1_7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9f28e38777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g29f28e38777_1_7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29f28e38777_1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g29f28e38777_1_7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29f28e38777_1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g29f28e38777_1_7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9f28e38777_1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29f28e38777_1_7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9f28e38777_1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g29f28e38777_1_7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29f28e38777_1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29f28e38777_1_7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9f28e38777_1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29f28e38777_1_7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9f28e38777_1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29f28e38777_1_7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f28e38777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9f28e38777_1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29f28e38777_1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g29f28e38777_1_7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29f28e38777_1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g29f28e38777_1_8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29f28e38777_1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g29f28e38777_1_8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9f28e38777_1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g29f28e38777_1_8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9f28e38777_1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g29f28e38777_1_8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29f28e38777_1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29f28e38777_1_8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9f28e38777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g29f28e38777_1_8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9f28e38777_1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g29f28e38777_1_8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9f28e38777_1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g29f28e38777_1_8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29f28e38777_1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g29f28e38777_1_8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f28e38777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9f28e38777_1_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9f28e38777_1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29f28e38777_1_8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29f28e38777_1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g29f28e38777_1_8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9f28e38777_1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g29f28e38777_1_8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29f28e38777_1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g29f28e38777_1_8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9f28e38777_1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g29f28e38777_1_8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9f28e38777_1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g29f28e38777_1_8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9f28e38777_1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g29f28e38777_1_8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9f28e38777_1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g29f28e38777_1_8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29f28e38777_1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g29f28e38777_1_8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29f28e38777_1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g29f28e38777_1_8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f28e38777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9f28e38777_1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9f28e38777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g29f28e38777_1_8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29f28e38777_1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g29f28e38777_1_9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9f28e38777_1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g29f28e38777_1_9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9f28e38777_1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g29f28e38777_1_9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9f28e38777_1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g29f28e38777_1_9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9f28e38777_1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g29f28e38777_1_9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9f28e38777_1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g29f28e38777_1_9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29f28e38777_1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g29f28e38777_1_9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29f28e38777_1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g29f28e38777_1_9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9f28e38777_1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g29f28e38777_1_9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f28e38777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9f28e38777_1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9f28e38777_1_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g29f28e38777_1_9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9f28e38777_1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g29f28e38777_1_9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9f28e38777_1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g29f28e38777_1_9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29f28e38777_1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g29f28e38777_1_9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9f28e38777_1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g29f28e38777_1_9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29f28e38777_1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g29f28e38777_1_9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29f28e38777_1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g29f28e38777_1_9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9f28e38777_1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g29f28e38777_1_9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9f28e38777_1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29f28e38777_1_9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29f28e38777_1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g29f28e38777_1_9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f28e3877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9f28e38777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f28e38777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9f28e38777_1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29f28e38777_1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g29f28e38777_1_9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29f28e38777_1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g29f28e38777_1_10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29f28e38777_1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g29f28e38777_1_10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9f28e38777_1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g29f28e38777_1_10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9f28e38777_1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g29f28e38777_1_10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9f28e38777_1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g29f28e38777_1_10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29f28e38777_1_1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g29f28e38777_1_10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29f28e38777_1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g29f28e38777_1_10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29f28e38777_1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g29f28e38777_1_10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29f28e38777_1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g29f28e38777_1_10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f28e38777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9f28e38777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9f28e38777_1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g29f28e38777_1_10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9f28e38777_1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g29f28e38777_1_10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9f28e38777_1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g29f28e38777_1_10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29f28e38777_1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g29f28e38777_1_10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29f28e38777_1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g29f28e38777_1_10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29f28e38777_1_1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g29f28e38777_1_10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29f28e38777_1_1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g29f28e38777_1_10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29f28e38777_1_1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g29f28e38777_1_10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29f28e38777_1_1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29f28e38777_1_10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29f28e38777_1_1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g29f28e38777_1_10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f28e38777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9f28e38777_1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9f28e38777_1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g29f28e38777_1_10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29f28e38777_1_1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g29f28e38777_1_1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29f28e38777_1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g29f28e38777_1_1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29f28e38777_1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g29f28e38777_1_1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29f28e38777_1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g29f28e38777_1_1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29f28e38777_1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g29f28e38777_1_11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29f28e38777_1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g29f28e38777_1_1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29f28e38777_1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g29f28e38777_1_1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29f28e38777_1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g29f28e38777_1_1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29f28e38777_1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g29f28e38777_1_11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f28e38777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9f28e38777_1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29f28e38777_1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29f28e38777_1_1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9f28e38777_1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g29f28e38777_1_1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29f28e38777_1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g29f28e38777_1_1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29f28e38777_1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g29f28e38777_1_11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29f28e38777_1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g29f28e38777_1_1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29f28e38777_1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g29f28e38777_1_11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29f28e38777_1_1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g29f28e38777_1_1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29f28e38777_1_1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g29f28e38777_1_1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29f28e38777_1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g29f28e38777_1_1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29f28e38777_1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g29f28e38777_1_1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f28e38777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9f28e38777_1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29f28e38777_1_1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g29f28e38777_1_1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29f28e38777_1_1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g29f28e38777_1_12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29f28e38777_1_1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g29f28e38777_1_1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29f28e38777_1_1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g29f28e38777_1_12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29f28e38777_1_1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g29f28e38777_1_1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29f28e38777_1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g29f28e38777_1_12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29f28e38777_1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g29f28e38777_1_1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29f28e38777_1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g29f28e38777_1_1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29f28e38777_1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g29f28e38777_1_1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29f28e38777_1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g29f28e38777_1_1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f28e38777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9f28e38777_1_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29f28e38777_1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g29f28e38777_1_1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29f28e38777_1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g29f28e38777_1_12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29f28e38777_1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g29f28e38777_1_1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29f28e38777_1_1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g29f28e38777_1_1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29f28e38777_1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g29f28e38777_1_1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29f28e38777_1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g29f28e38777_1_12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29f28e38777_1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g29f28e38777_1_1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29f28e38777_1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g29f28e38777_1_1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29f28e38777_1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g29f28e38777_1_1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29f28e38777_1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g29f28e38777_1_12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f28e38777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9f28e38777_1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g29f28e38777_1_1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g29f28e38777_1_1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29f28e38777_1_1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g29f28e38777_1_13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29f28e38777_1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g29f28e38777_1_1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g29f28e38777_1_1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g29f28e38777_1_13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29f28e38777_1_1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g29f28e38777_1_1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29f28e38777_1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g29f28e38777_1_13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g29f28e38777_1_1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g29f28e38777_1_1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29f28e38777_1_1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g29f28e38777_1_13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29f28e38777_1_1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g29f28e38777_1_1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g29f28e38777_1_1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g29f28e38777_1_13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f28e38777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9f28e38777_1_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29f28e38777_1_1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g29f28e38777_1_1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g29f28e38777_1_1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g29f28e38777_1_13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29f28e38777_1_1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29f28e38777_1_1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29f28e38777_1_1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g29f28e38777_1_13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29f28e38777_1_1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g29f28e38777_1_13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29f28e38777_1_1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g29f28e38777_1_13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29f28e38777_1_1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g29f28e38777_1_1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29f28e38777_1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g29f28e38777_1_13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29f28e38777_1_1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g29f28e38777_1_1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g29f28e38777_1_1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g29f28e38777_1_1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f28e38777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9f28e38777_1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29f28e38777_1_1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g29f28e38777_1_1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29f28e38777_1_1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g29f28e38777_1_1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29f28e38777_1_1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g29f28e38777_1_14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29f28e38777_1_1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g29f28e38777_1_1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g29f28e38777_1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g29f28e38777_1_1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g29f28e38777_1_1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g29f28e38777_1_14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29f28e38777_1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g29f28e38777_1_1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29f28e38777_1_1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g29f28e38777_1_1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g29f28e38777_1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g29f28e38777_1_1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29f28e38777_1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g29f28e38777_1_1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f28e38777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9f28e38777_1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29f28e38777_1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g29f28e38777_1_1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0" name="Shape 1840"/>
        <p:cNvGrpSpPr/>
        <p:nvPr/>
      </p:nvGrpSpPr>
      <p:grpSpPr>
        <a:xfrm>
          <a:off x="0" y="0"/>
          <a:ext cx="0" cy="0"/>
          <a:chOff x="0" y="0"/>
          <a:chExt cx="0" cy="0"/>
        </a:xfrm>
      </p:grpSpPr>
      <p:sp>
        <p:nvSpPr>
          <p:cNvPr id="1841" name="Google Shape;1841;g29f28e38777_1_1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g29f28e38777_1_14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g29f28e38777_1_1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g29f28e38777_1_1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g29f28e38777_1_1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g29f28e38777_1_14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g29f28e38777_1_1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g29f28e38777_1_1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29f28e38777_1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g29f28e38777_1_14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29f28e38777_1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g29f28e38777_1_14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29f28e38777_1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g29f28e38777_1_14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29f28e38777_1_1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g29f28e38777_1_1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29f28e38777_1_1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g29f28e38777_1_15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f28e3877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9f28e38777_1_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f28e38777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9f28e38777_1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29f28e38777_1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g29f28e38777_1_1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29f28e38777_1_1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g29f28e38777_1_15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29f28e38777_1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g29f28e38777_1_15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29f28e38777_1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g29f28e38777_1_15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29f28e38777_1_1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g29f28e38777_1_15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10adfeacb8c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g10adfeacb8c_0_5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901866de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g901866dea2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10adfeacb8c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g10adfeacb8c_0_5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f28e38777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9f28e38777_1_1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10adfeacb8c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g10adfeacb8c_0_5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901866dea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g901866dea2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g10adfeacb8c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g10adfeacb8c_0_5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10adfeacb8c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g10adfeacb8c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901866de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g901866dea2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10adfeacb8c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g10adfeacb8c_0_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g10adfeacb8c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g10adfeacb8c_0_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901866dea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g901866dea2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9f28e38777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9f28e38777_1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10adfeacb8c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g10adfeacb8c_0_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10adfeacb8c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g10adfeacb8c_0_5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903dfd5a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g903dfd5a31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g10adfeacb8c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g10adfeacb8c_0_5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g10adfeacb8c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g10adfeacb8c_0_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g902c7802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g902c780252_0_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10adfeacb8c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g10adfeacb8c_0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2" name="Shape 2072"/>
        <p:cNvGrpSpPr/>
        <p:nvPr/>
      </p:nvGrpSpPr>
      <p:grpSpPr>
        <a:xfrm>
          <a:off x="0" y="0"/>
          <a:ext cx="0" cy="0"/>
          <a:chOff x="0" y="0"/>
          <a:chExt cx="0" cy="0"/>
        </a:xfrm>
      </p:grpSpPr>
      <p:sp>
        <p:nvSpPr>
          <p:cNvPr id="2073" name="Google Shape;20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9f28e38777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9f28e38777_1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9" name="Shape 2079"/>
        <p:cNvGrpSpPr/>
        <p:nvPr/>
      </p:nvGrpSpPr>
      <p:grpSpPr>
        <a:xfrm>
          <a:off x="0" y="0"/>
          <a:ext cx="0" cy="0"/>
          <a:chOff x="0" y="0"/>
          <a:chExt cx="0" cy="0"/>
        </a:xfrm>
      </p:grpSpPr>
      <p:sp>
        <p:nvSpPr>
          <p:cNvPr id="2080" name="Google Shape;2080;g10adfeacb8c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g10adfeacb8c_0_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6" name="Shape 2086"/>
        <p:cNvGrpSpPr/>
        <p:nvPr/>
      </p:nvGrpSpPr>
      <p:grpSpPr>
        <a:xfrm>
          <a:off x="0" y="0"/>
          <a:ext cx="0" cy="0"/>
          <a:chOff x="0" y="0"/>
          <a:chExt cx="0" cy="0"/>
        </a:xfrm>
      </p:grpSpPr>
      <p:sp>
        <p:nvSpPr>
          <p:cNvPr id="2087" name="Google Shape;2087;g903dfd5a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g903dfd5a31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3" name="Shape 2093"/>
        <p:cNvGrpSpPr/>
        <p:nvPr/>
      </p:nvGrpSpPr>
      <p:grpSpPr>
        <a:xfrm>
          <a:off x="0" y="0"/>
          <a:ext cx="0" cy="0"/>
          <a:chOff x="0" y="0"/>
          <a:chExt cx="0" cy="0"/>
        </a:xfrm>
      </p:grpSpPr>
      <p:sp>
        <p:nvSpPr>
          <p:cNvPr id="2094" name="Google Shape;2094;g10adfeacb8c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g10adfeacb8c_0_5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10adfeacb8c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g10adfeacb8c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g903dfd5a3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g903dfd5a31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g10adfeacb8c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g10adfeacb8c_0_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g10adfeacb8c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g10adfeacb8c_0_5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3" name="Shape 2133"/>
        <p:cNvGrpSpPr/>
        <p:nvPr/>
      </p:nvGrpSpPr>
      <p:grpSpPr>
        <a:xfrm>
          <a:off x="0" y="0"/>
          <a:ext cx="0" cy="0"/>
          <a:chOff x="0" y="0"/>
          <a:chExt cx="0" cy="0"/>
        </a:xfrm>
      </p:grpSpPr>
      <p:sp>
        <p:nvSpPr>
          <p:cNvPr id="2134" name="Google Shape;2134;g10adfeacb8c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g10adfeacb8c_0_5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0" name="Shape 2140"/>
        <p:cNvGrpSpPr/>
        <p:nvPr/>
      </p:nvGrpSpPr>
      <p:grpSpPr>
        <a:xfrm>
          <a:off x="0" y="0"/>
          <a:ext cx="0" cy="0"/>
          <a:chOff x="0" y="0"/>
          <a:chExt cx="0" cy="0"/>
        </a:xfrm>
      </p:grpSpPr>
      <p:sp>
        <p:nvSpPr>
          <p:cNvPr id="2141" name="Google Shape;2141;g903dfd5a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g903dfd5a31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f28e38777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9f28e38777_1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10adfeacb8c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g10adfeacb8c_0_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g91897db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g91897db5c3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g10adfeacb8c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g10adfeacb8c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903dfd5a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g903dfd5a31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0" name="Shape 2170"/>
        <p:cNvGrpSpPr/>
        <p:nvPr/>
      </p:nvGrpSpPr>
      <p:grpSpPr>
        <a:xfrm>
          <a:off x="0" y="0"/>
          <a:ext cx="0" cy="0"/>
          <a:chOff x="0" y="0"/>
          <a:chExt cx="0" cy="0"/>
        </a:xfrm>
      </p:grpSpPr>
      <p:sp>
        <p:nvSpPr>
          <p:cNvPr id="2171" name="Google Shape;2171;g10adfeacb8c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g10adfeacb8c_0_4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2" name="Shape 2182"/>
        <p:cNvGrpSpPr/>
        <p:nvPr/>
      </p:nvGrpSpPr>
      <p:grpSpPr>
        <a:xfrm>
          <a:off x="0" y="0"/>
          <a:ext cx="0" cy="0"/>
          <a:chOff x="0" y="0"/>
          <a:chExt cx="0" cy="0"/>
        </a:xfrm>
      </p:grpSpPr>
      <p:sp>
        <p:nvSpPr>
          <p:cNvPr id="2183" name="Google Shape;2183;g10adfeacb8c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g10adfeacb8c_0_4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903dfd5a3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g903dfd5a31_0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4" name="Shape 2194"/>
        <p:cNvGrpSpPr/>
        <p:nvPr/>
      </p:nvGrpSpPr>
      <p:grpSpPr>
        <a:xfrm>
          <a:off x="0" y="0"/>
          <a:ext cx="0" cy="0"/>
          <a:chOff x="0" y="0"/>
          <a:chExt cx="0" cy="0"/>
        </a:xfrm>
      </p:grpSpPr>
      <p:sp>
        <p:nvSpPr>
          <p:cNvPr id="2195" name="Google Shape;2195;g10adfeacb8c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g10adfeacb8c_0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0" name="Shape 2200"/>
        <p:cNvGrpSpPr/>
        <p:nvPr/>
      </p:nvGrpSpPr>
      <p:grpSpPr>
        <a:xfrm>
          <a:off x="0" y="0"/>
          <a:ext cx="0" cy="0"/>
          <a:chOff x="0" y="0"/>
          <a:chExt cx="0" cy="0"/>
        </a:xfrm>
      </p:grpSpPr>
      <p:sp>
        <p:nvSpPr>
          <p:cNvPr id="2201" name="Google Shape;22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f28e38777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9f28e38777_1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10adfeacb8c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g10adfeacb8c_0_4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903dfd5a3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g903dfd5a31_0_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10adfeacb8c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g10adfeacb8c_0_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0" name="Shape 2230"/>
        <p:cNvGrpSpPr/>
        <p:nvPr/>
      </p:nvGrpSpPr>
      <p:grpSpPr>
        <a:xfrm>
          <a:off x="0" y="0"/>
          <a:ext cx="0" cy="0"/>
          <a:chOff x="0" y="0"/>
          <a:chExt cx="0" cy="0"/>
        </a:xfrm>
      </p:grpSpPr>
      <p:sp>
        <p:nvSpPr>
          <p:cNvPr id="2231" name="Google Shape;2231;g10adfeacb8c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g10adfeacb8c_0_4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903dfd5a3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g903dfd5a31_0_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10adfeacb8c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g10adfeacb8c_0_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g10adfeacb8c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g10adfeacb8c_0_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g90aa07a5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g90aa07a5bf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f28e38777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9f28e38777_1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6" name="Shape 2266"/>
        <p:cNvGrpSpPr/>
        <p:nvPr/>
      </p:nvGrpSpPr>
      <p:grpSpPr>
        <a:xfrm>
          <a:off x="0" y="0"/>
          <a:ext cx="0" cy="0"/>
          <a:chOff x="0" y="0"/>
          <a:chExt cx="0" cy="0"/>
        </a:xfrm>
      </p:grpSpPr>
      <p:sp>
        <p:nvSpPr>
          <p:cNvPr id="2267" name="Google Shape;2267;g10adfeacb8c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g10adfeacb8c_0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g10adfeacb8c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g10adfeacb8c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4" name="Shape 2284"/>
        <p:cNvGrpSpPr/>
        <p:nvPr/>
      </p:nvGrpSpPr>
      <p:grpSpPr>
        <a:xfrm>
          <a:off x="0" y="0"/>
          <a:ext cx="0" cy="0"/>
          <a:chOff x="0" y="0"/>
          <a:chExt cx="0" cy="0"/>
        </a:xfrm>
      </p:grpSpPr>
      <p:sp>
        <p:nvSpPr>
          <p:cNvPr id="2285" name="Google Shape;2285;g90aa07a5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g90aa07a5bf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10adfeacb8c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g10adfeacb8c_0_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2" name="Shape 2302"/>
        <p:cNvGrpSpPr/>
        <p:nvPr/>
      </p:nvGrpSpPr>
      <p:grpSpPr>
        <a:xfrm>
          <a:off x="0" y="0"/>
          <a:ext cx="0" cy="0"/>
          <a:chOff x="0" y="0"/>
          <a:chExt cx="0" cy="0"/>
        </a:xfrm>
      </p:grpSpPr>
      <p:sp>
        <p:nvSpPr>
          <p:cNvPr id="2303" name="Google Shape;2303;g10adfeacb8c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g10adfeacb8c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g90aa07a5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g90aa07a5bf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5" name="Shape 2315"/>
        <p:cNvGrpSpPr/>
        <p:nvPr/>
      </p:nvGrpSpPr>
      <p:grpSpPr>
        <a:xfrm>
          <a:off x="0" y="0"/>
          <a:ext cx="0" cy="0"/>
          <a:chOff x="0" y="0"/>
          <a:chExt cx="0" cy="0"/>
        </a:xfrm>
      </p:grpSpPr>
      <p:sp>
        <p:nvSpPr>
          <p:cNvPr id="2316" name="Google Shape;2316;g10adfeacb8c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g10adfeacb8c_0_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2" name="Shape 2322"/>
        <p:cNvGrpSpPr/>
        <p:nvPr/>
      </p:nvGrpSpPr>
      <p:grpSpPr>
        <a:xfrm>
          <a:off x="0" y="0"/>
          <a:ext cx="0" cy="0"/>
          <a:chOff x="0" y="0"/>
          <a:chExt cx="0" cy="0"/>
        </a:xfrm>
      </p:grpSpPr>
      <p:sp>
        <p:nvSpPr>
          <p:cNvPr id="2323" name="Google Shape;232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9f28e38777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9f28e38777_1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9" name="Shape 2329"/>
        <p:cNvGrpSpPr/>
        <p:nvPr/>
      </p:nvGrpSpPr>
      <p:grpSpPr>
        <a:xfrm>
          <a:off x="0" y="0"/>
          <a:ext cx="0" cy="0"/>
          <a:chOff x="0" y="0"/>
          <a:chExt cx="0" cy="0"/>
        </a:xfrm>
      </p:grpSpPr>
      <p:sp>
        <p:nvSpPr>
          <p:cNvPr id="2330" name="Google Shape;2330;g10adfeacb8c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g10adfeacb8c_0_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g90aa07a5b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g90aa07a5bf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3" name="Shape 2343"/>
        <p:cNvGrpSpPr/>
        <p:nvPr/>
      </p:nvGrpSpPr>
      <p:grpSpPr>
        <a:xfrm>
          <a:off x="0" y="0"/>
          <a:ext cx="0" cy="0"/>
          <a:chOff x="0" y="0"/>
          <a:chExt cx="0" cy="0"/>
        </a:xfrm>
      </p:grpSpPr>
      <p:sp>
        <p:nvSpPr>
          <p:cNvPr id="2344" name="Google Shape;2344;g10adfeacb8c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g10adfeacb8c_0_4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6" name="Shape 2356"/>
        <p:cNvGrpSpPr/>
        <p:nvPr/>
      </p:nvGrpSpPr>
      <p:grpSpPr>
        <a:xfrm>
          <a:off x="0" y="0"/>
          <a:ext cx="0" cy="0"/>
          <a:chOff x="0" y="0"/>
          <a:chExt cx="0" cy="0"/>
        </a:xfrm>
      </p:grpSpPr>
      <p:sp>
        <p:nvSpPr>
          <p:cNvPr id="2357" name="Google Shape;2357;g10adfeacb8c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g10adfeacb8c_0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g90aa07a5b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g90aa07a5bf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8" name="Shape 2368"/>
        <p:cNvGrpSpPr/>
        <p:nvPr/>
      </p:nvGrpSpPr>
      <p:grpSpPr>
        <a:xfrm>
          <a:off x="0" y="0"/>
          <a:ext cx="0" cy="0"/>
          <a:chOff x="0" y="0"/>
          <a:chExt cx="0" cy="0"/>
        </a:xfrm>
      </p:grpSpPr>
      <p:sp>
        <p:nvSpPr>
          <p:cNvPr id="2369" name="Google Shape;2369;g10adfeacb8c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g10adfeacb8c_0_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0" name="Shape 2380"/>
        <p:cNvGrpSpPr/>
        <p:nvPr/>
      </p:nvGrpSpPr>
      <p:grpSpPr>
        <a:xfrm>
          <a:off x="0" y="0"/>
          <a:ext cx="0" cy="0"/>
          <a:chOff x="0" y="0"/>
          <a:chExt cx="0" cy="0"/>
        </a:xfrm>
      </p:grpSpPr>
      <p:sp>
        <p:nvSpPr>
          <p:cNvPr id="2381" name="Google Shape;2381;g10adfeacb8c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g10adfeacb8c_0_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6" name="Shape 2386"/>
        <p:cNvGrpSpPr/>
        <p:nvPr/>
      </p:nvGrpSpPr>
      <p:grpSpPr>
        <a:xfrm>
          <a:off x="0" y="0"/>
          <a:ext cx="0" cy="0"/>
          <a:chOff x="0" y="0"/>
          <a:chExt cx="0" cy="0"/>
        </a:xfrm>
      </p:grpSpPr>
      <p:sp>
        <p:nvSpPr>
          <p:cNvPr id="2387" name="Google Shape;2387;g90aa07a5b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g90aa07a5bf_0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9f28e38777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9f28e38777_1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2" name="Shape 2392"/>
        <p:cNvGrpSpPr/>
        <p:nvPr/>
      </p:nvGrpSpPr>
      <p:grpSpPr>
        <a:xfrm>
          <a:off x="0" y="0"/>
          <a:ext cx="0" cy="0"/>
          <a:chOff x="0" y="0"/>
          <a:chExt cx="0" cy="0"/>
        </a:xfrm>
      </p:grpSpPr>
      <p:sp>
        <p:nvSpPr>
          <p:cNvPr id="2393" name="Google Shape;2393;g10adfeacb8c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g10adfeacb8c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8" name="Shape 2398"/>
        <p:cNvGrpSpPr/>
        <p:nvPr/>
      </p:nvGrpSpPr>
      <p:grpSpPr>
        <a:xfrm>
          <a:off x="0" y="0"/>
          <a:ext cx="0" cy="0"/>
          <a:chOff x="0" y="0"/>
          <a:chExt cx="0" cy="0"/>
        </a:xfrm>
      </p:grpSpPr>
      <p:sp>
        <p:nvSpPr>
          <p:cNvPr id="2399" name="Google Shape;239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4" name="Shape 2404"/>
        <p:cNvGrpSpPr/>
        <p:nvPr/>
      </p:nvGrpSpPr>
      <p:grpSpPr>
        <a:xfrm>
          <a:off x="0" y="0"/>
          <a:ext cx="0" cy="0"/>
          <a:chOff x="0" y="0"/>
          <a:chExt cx="0" cy="0"/>
        </a:xfrm>
      </p:grpSpPr>
      <p:sp>
        <p:nvSpPr>
          <p:cNvPr id="2405" name="Google Shape;2405;g10adfeacb8c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g10adfeacb8c_0_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0" name="Shape 2410"/>
        <p:cNvGrpSpPr/>
        <p:nvPr/>
      </p:nvGrpSpPr>
      <p:grpSpPr>
        <a:xfrm>
          <a:off x="0" y="0"/>
          <a:ext cx="0" cy="0"/>
          <a:chOff x="0" y="0"/>
          <a:chExt cx="0" cy="0"/>
        </a:xfrm>
      </p:grpSpPr>
      <p:sp>
        <p:nvSpPr>
          <p:cNvPr id="2411" name="Google Shape;2411;g90aa07a5b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g90aa07a5bf_0_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7" name="Shape 2417"/>
        <p:cNvGrpSpPr/>
        <p:nvPr/>
      </p:nvGrpSpPr>
      <p:grpSpPr>
        <a:xfrm>
          <a:off x="0" y="0"/>
          <a:ext cx="0" cy="0"/>
          <a:chOff x="0" y="0"/>
          <a:chExt cx="0" cy="0"/>
        </a:xfrm>
      </p:grpSpPr>
      <p:sp>
        <p:nvSpPr>
          <p:cNvPr id="2418" name="Google Shape;2418;g10adfeacb8c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g10adfeacb8c_0_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4" name="Shape 2424"/>
        <p:cNvGrpSpPr/>
        <p:nvPr/>
      </p:nvGrpSpPr>
      <p:grpSpPr>
        <a:xfrm>
          <a:off x="0" y="0"/>
          <a:ext cx="0" cy="0"/>
          <a:chOff x="0" y="0"/>
          <a:chExt cx="0" cy="0"/>
        </a:xfrm>
      </p:grpSpPr>
      <p:sp>
        <p:nvSpPr>
          <p:cNvPr id="2425" name="Google Shape;242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g10adfeacb8c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g10adfeacb8c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8" name="Shape 2438"/>
        <p:cNvGrpSpPr/>
        <p:nvPr/>
      </p:nvGrpSpPr>
      <p:grpSpPr>
        <a:xfrm>
          <a:off x="0" y="0"/>
          <a:ext cx="0" cy="0"/>
          <a:chOff x="0" y="0"/>
          <a:chExt cx="0" cy="0"/>
        </a:xfrm>
      </p:grpSpPr>
      <p:sp>
        <p:nvSpPr>
          <p:cNvPr id="2439" name="Google Shape;2439;g90aa07a5b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g90aa07a5bf_0_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5" name="Shape 2445"/>
        <p:cNvGrpSpPr/>
        <p:nvPr/>
      </p:nvGrpSpPr>
      <p:grpSpPr>
        <a:xfrm>
          <a:off x="0" y="0"/>
          <a:ext cx="0" cy="0"/>
          <a:chOff x="0" y="0"/>
          <a:chExt cx="0" cy="0"/>
        </a:xfrm>
      </p:grpSpPr>
      <p:sp>
        <p:nvSpPr>
          <p:cNvPr id="2446" name="Google Shape;2446;g10adfeacb8c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g10adfeacb8c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2" name="Shape 2452"/>
        <p:cNvGrpSpPr/>
        <p:nvPr/>
      </p:nvGrpSpPr>
      <p:grpSpPr>
        <a:xfrm>
          <a:off x="0" y="0"/>
          <a:ext cx="0" cy="0"/>
          <a:chOff x="0" y="0"/>
          <a:chExt cx="0" cy="0"/>
        </a:xfrm>
      </p:grpSpPr>
      <p:sp>
        <p:nvSpPr>
          <p:cNvPr id="2453" name="Google Shape;245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9f28e38777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9f28e38777_1_1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9" name="Shape 2459"/>
        <p:cNvGrpSpPr/>
        <p:nvPr/>
      </p:nvGrpSpPr>
      <p:grpSpPr>
        <a:xfrm>
          <a:off x="0" y="0"/>
          <a:ext cx="0" cy="0"/>
          <a:chOff x="0" y="0"/>
          <a:chExt cx="0" cy="0"/>
        </a:xfrm>
      </p:grpSpPr>
      <p:sp>
        <p:nvSpPr>
          <p:cNvPr id="2460" name="Google Shape;2460;g10db00064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g10db000640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6" name="Shape 2466"/>
        <p:cNvGrpSpPr/>
        <p:nvPr/>
      </p:nvGrpSpPr>
      <p:grpSpPr>
        <a:xfrm>
          <a:off x="0" y="0"/>
          <a:ext cx="0" cy="0"/>
          <a:chOff x="0" y="0"/>
          <a:chExt cx="0" cy="0"/>
        </a:xfrm>
      </p:grpSpPr>
      <p:sp>
        <p:nvSpPr>
          <p:cNvPr id="2467" name="Google Shape;2467;g90aa07a5b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g90aa07a5bf_0_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g10adfeacb8c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g10adfeacb8c_0_3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8" name="Shape 2478"/>
        <p:cNvGrpSpPr/>
        <p:nvPr/>
      </p:nvGrpSpPr>
      <p:grpSpPr>
        <a:xfrm>
          <a:off x="0" y="0"/>
          <a:ext cx="0" cy="0"/>
          <a:chOff x="0" y="0"/>
          <a:chExt cx="0" cy="0"/>
        </a:xfrm>
      </p:grpSpPr>
      <p:sp>
        <p:nvSpPr>
          <p:cNvPr id="2479" name="Google Shape;247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4" name="Shape 2484"/>
        <p:cNvGrpSpPr/>
        <p:nvPr/>
      </p:nvGrpSpPr>
      <p:grpSpPr>
        <a:xfrm>
          <a:off x="0" y="0"/>
          <a:ext cx="0" cy="0"/>
          <a:chOff x="0" y="0"/>
          <a:chExt cx="0" cy="0"/>
        </a:xfrm>
      </p:grpSpPr>
      <p:sp>
        <p:nvSpPr>
          <p:cNvPr id="2485" name="Google Shape;2485;g10adfeacb8c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g10adfeacb8c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0" name="Shape 2490"/>
        <p:cNvGrpSpPr/>
        <p:nvPr/>
      </p:nvGrpSpPr>
      <p:grpSpPr>
        <a:xfrm>
          <a:off x="0" y="0"/>
          <a:ext cx="0" cy="0"/>
          <a:chOff x="0" y="0"/>
          <a:chExt cx="0" cy="0"/>
        </a:xfrm>
      </p:grpSpPr>
      <p:sp>
        <p:nvSpPr>
          <p:cNvPr id="2491" name="Google Shape;2491;g90aa07a5b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g90aa07a5bf_0_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6" name="Shape 2496"/>
        <p:cNvGrpSpPr/>
        <p:nvPr/>
      </p:nvGrpSpPr>
      <p:grpSpPr>
        <a:xfrm>
          <a:off x="0" y="0"/>
          <a:ext cx="0" cy="0"/>
          <a:chOff x="0" y="0"/>
          <a:chExt cx="0" cy="0"/>
        </a:xfrm>
      </p:grpSpPr>
      <p:sp>
        <p:nvSpPr>
          <p:cNvPr id="2497" name="Google Shape;2497;g10adfeacb8c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g10adfeacb8c_0_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8" name="Shape 2508"/>
        <p:cNvGrpSpPr/>
        <p:nvPr/>
      </p:nvGrpSpPr>
      <p:grpSpPr>
        <a:xfrm>
          <a:off x="0" y="0"/>
          <a:ext cx="0" cy="0"/>
          <a:chOff x="0" y="0"/>
          <a:chExt cx="0" cy="0"/>
        </a:xfrm>
      </p:grpSpPr>
      <p:sp>
        <p:nvSpPr>
          <p:cNvPr id="2509" name="Google Shape;2509;g10adfeacb8c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g10adfeacb8c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g90aa07a5b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g90aa07a5bf_0_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f28e38777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9f28e38777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9f28e38777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9f28e38777_1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0" name="Shape 2520"/>
        <p:cNvGrpSpPr/>
        <p:nvPr/>
      </p:nvGrpSpPr>
      <p:grpSpPr>
        <a:xfrm>
          <a:off x="0" y="0"/>
          <a:ext cx="0" cy="0"/>
          <a:chOff x="0" y="0"/>
          <a:chExt cx="0" cy="0"/>
        </a:xfrm>
      </p:grpSpPr>
      <p:sp>
        <p:nvSpPr>
          <p:cNvPr id="2521" name="Google Shape;2521;g10adfeacb8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g10adfeacb8c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2" name="Shape 2532"/>
        <p:cNvGrpSpPr/>
        <p:nvPr/>
      </p:nvGrpSpPr>
      <p:grpSpPr>
        <a:xfrm>
          <a:off x="0" y="0"/>
          <a:ext cx="0" cy="0"/>
          <a:chOff x="0" y="0"/>
          <a:chExt cx="0" cy="0"/>
        </a:xfrm>
      </p:grpSpPr>
      <p:sp>
        <p:nvSpPr>
          <p:cNvPr id="2533" name="Google Shape;2533;g10adfeacb8c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g10adfeacb8c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g90aa07a5b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g90aa07a5bf_0_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5" name="Shape 2545"/>
        <p:cNvGrpSpPr/>
        <p:nvPr/>
      </p:nvGrpSpPr>
      <p:grpSpPr>
        <a:xfrm>
          <a:off x="0" y="0"/>
          <a:ext cx="0" cy="0"/>
          <a:chOff x="0" y="0"/>
          <a:chExt cx="0" cy="0"/>
        </a:xfrm>
      </p:grpSpPr>
      <p:sp>
        <p:nvSpPr>
          <p:cNvPr id="2546" name="Google Shape;2546;g10adfeacb8c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g10adfeacb8c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2" name="Shape 2552"/>
        <p:cNvGrpSpPr/>
        <p:nvPr/>
      </p:nvGrpSpPr>
      <p:grpSpPr>
        <a:xfrm>
          <a:off x="0" y="0"/>
          <a:ext cx="0" cy="0"/>
          <a:chOff x="0" y="0"/>
          <a:chExt cx="0" cy="0"/>
        </a:xfrm>
      </p:grpSpPr>
      <p:sp>
        <p:nvSpPr>
          <p:cNvPr id="2553" name="Google Shape;255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g10adfeacb8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g10adfeacb8c_0_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6" name="Shape 2566"/>
        <p:cNvGrpSpPr/>
        <p:nvPr/>
      </p:nvGrpSpPr>
      <p:grpSpPr>
        <a:xfrm>
          <a:off x="0" y="0"/>
          <a:ext cx="0" cy="0"/>
          <a:chOff x="0" y="0"/>
          <a:chExt cx="0" cy="0"/>
        </a:xfrm>
      </p:grpSpPr>
      <p:sp>
        <p:nvSpPr>
          <p:cNvPr id="2567" name="Google Shape;2567;g90aa07a5b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g90aa07a5bf_0_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3" name="Shape 2573"/>
        <p:cNvGrpSpPr/>
        <p:nvPr/>
      </p:nvGrpSpPr>
      <p:grpSpPr>
        <a:xfrm>
          <a:off x="0" y="0"/>
          <a:ext cx="0" cy="0"/>
          <a:chOff x="0" y="0"/>
          <a:chExt cx="0" cy="0"/>
        </a:xfrm>
      </p:grpSpPr>
      <p:sp>
        <p:nvSpPr>
          <p:cNvPr id="2574" name="Google Shape;2574;g10adfeacb8c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g10adfeacb8c_0_3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0" name="Shape 2580"/>
        <p:cNvGrpSpPr/>
        <p:nvPr/>
      </p:nvGrpSpPr>
      <p:grpSpPr>
        <a:xfrm>
          <a:off x="0" y="0"/>
          <a:ext cx="0" cy="0"/>
          <a:chOff x="0" y="0"/>
          <a:chExt cx="0" cy="0"/>
        </a:xfrm>
      </p:grpSpPr>
      <p:sp>
        <p:nvSpPr>
          <p:cNvPr id="2581" name="Google Shape;258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f28e38777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9f28e38777_1_2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7" name="Shape 2587"/>
        <p:cNvGrpSpPr/>
        <p:nvPr/>
      </p:nvGrpSpPr>
      <p:grpSpPr>
        <a:xfrm>
          <a:off x="0" y="0"/>
          <a:ext cx="0" cy="0"/>
          <a:chOff x="0" y="0"/>
          <a:chExt cx="0" cy="0"/>
        </a:xfrm>
      </p:grpSpPr>
      <p:sp>
        <p:nvSpPr>
          <p:cNvPr id="2588" name="Google Shape;2588;g10adfeacb8c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g10adfeacb8c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4" name="Shape 2594"/>
        <p:cNvGrpSpPr/>
        <p:nvPr/>
      </p:nvGrpSpPr>
      <p:grpSpPr>
        <a:xfrm>
          <a:off x="0" y="0"/>
          <a:ext cx="0" cy="0"/>
          <a:chOff x="0" y="0"/>
          <a:chExt cx="0" cy="0"/>
        </a:xfrm>
      </p:grpSpPr>
      <p:sp>
        <p:nvSpPr>
          <p:cNvPr id="2595" name="Google Shape;2595;g90aa07a5b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g90aa07a5bf_0_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1" name="Shape 2601"/>
        <p:cNvGrpSpPr/>
        <p:nvPr/>
      </p:nvGrpSpPr>
      <p:grpSpPr>
        <a:xfrm>
          <a:off x="0" y="0"/>
          <a:ext cx="0" cy="0"/>
          <a:chOff x="0" y="0"/>
          <a:chExt cx="0" cy="0"/>
        </a:xfrm>
      </p:grpSpPr>
      <p:sp>
        <p:nvSpPr>
          <p:cNvPr id="2602" name="Google Shape;2602;g10adfeacb8c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g10adfeacb8c_0_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8" name="Shape 2608"/>
        <p:cNvGrpSpPr/>
        <p:nvPr/>
      </p:nvGrpSpPr>
      <p:grpSpPr>
        <a:xfrm>
          <a:off x="0" y="0"/>
          <a:ext cx="0" cy="0"/>
          <a:chOff x="0" y="0"/>
          <a:chExt cx="0" cy="0"/>
        </a:xfrm>
      </p:grpSpPr>
      <p:sp>
        <p:nvSpPr>
          <p:cNvPr id="2609" name="Google Shape;260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5" name="Shape 2615"/>
        <p:cNvGrpSpPr/>
        <p:nvPr/>
      </p:nvGrpSpPr>
      <p:grpSpPr>
        <a:xfrm>
          <a:off x="0" y="0"/>
          <a:ext cx="0" cy="0"/>
          <a:chOff x="0" y="0"/>
          <a:chExt cx="0" cy="0"/>
        </a:xfrm>
      </p:grpSpPr>
      <p:sp>
        <p:nvSpPr>
          <p:cNvPr id="2616" name="Google Shape;2616;g10adfeacb8c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g10adfeacb8c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2" name="Shape 2622"/>
        <p:cNvGrpSpPr/>
        <p:nvPr/>
      </p:nvGrpSpPr>
      <p:grpSpPr>
        <a:xfrm>
          <a:off x="0" y="0"/>
          <a:ext cx="0" cy="0"/>
          <a:chOff x="0" y="0"/>
          <a:chExt cx="0" cy="0"/>
        </a:xfrm>
      </p:grpSpPr>
      <p:sp>
        <p:nvSpPr>
          <p:cNvPr id="2623" name="Google Shape;2623;g90aa07a5b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g90aa07a5bf_0_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9" name="Shape 2629"/>
        <p:cNvGrpSpPr/>
        <p:nvPr/>
      </p:nvGrpSpPr>
      <p:grpSpPr>
        <a:xfrm>
          <a:off x="0" y="0"/>
          <a:ext cx="0" cy="0"/>
          <a:chOff x="0" y="0"/>
          <a:chExt cx="0" cy="0"/>
        </a:xfrm>
      </p:grpSpPr>
      <p:sp>
        <p:nvSpPr>
          <p:cNvPr id="2630" name="Google Shape;2630;g10adfeacb8c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g10adfeacb8c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g10adfeacb8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g10adfeacb8c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90aa07a5b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g90aa07a5bf_0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9f28e38777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9f28e38777_1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7" name="Shape 2657"/>
        <p:cNvGrpSpPr/>
        <p:nvPr/>
      </p:nvGrpSpPr>
      <p:grpSpPr>
        <a:xfrm>
          <a:off x="0" y="0"/>
          <a:ext cx="0" cy="0"/>
          <a:chOff x="0" y="0"/>
          <a:chExt cx="0" cy="0"/>
        </a:xfrm>
      </p:grpSpPr>
      <p:sp>
        <p:nvSpPr>
          <p:cNvPr id="2658" name="Google Shape;2658;g10adfeacb8c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g10adfeacb8c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4" name="Shape 2664"/>
        <p:cNvGrpSpPr/>
        <p:nvPr/>
      </p:nvGrpSpPr>
      <p:grpSpPr>
        <a:xfrm>
          <a:off x="0" y="0"/>
          <a:ext cx="0" cy="0"/>
          <a:chOff x="0" y="0"/>
          <a:chExt cx="0" cy="0"/>
        </a:xfrm>
      </p:grpSpPr>
      <p:sp>
        <p:nvSpPr>
          <p:cNvPr id="2665" name="Google Shape;266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0" name="Shape 2670"/>
        <p:cNvGrpSpPr/>
        <p:nvPr/>
      </p:nvGrpSpPr>
      <p:grpSpPr>
        <a:xfrm>
          <a:off x="0" y="0"/>
          <a:ext cx="0" cy="0"/>
          <a:chOff x="0" y="0"/>
          <a:chExt cx="0" cy="0"/>
        </a:xfrm>
      </p:grpSpPr>
      <p:sp>
        <p:nvSpPr>
          <p:cNvPr id="2671" name="Google Shape;2671;g10adfeacb8c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g10adfeacb8c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6" name="Shape 2676"/>
        <p:cNvGrpSpPr/>
        <p:nvPr/>
      </p:nvGrpSpPr>
      <p:grpSpPr>
        <a:xfrm>
          <a:off x="0" y="0"/>
          <a:ext cx="0" cy="0"/>
          <a:chOff x="0" y="0"/>
          <a:chExt cx="0" cy="0"/>
        </a:xfrm>
      </p:grpSpPr>
      <p:sp>
        <p:nvSpPr>
          <p:cNvPr id="2677" name="Google Shape;2677;g90aa07a5b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g90aa07a5bf_0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2" name="Shape 2682"/>
        <p:cNvGrpSpPr/>
        <p:nvPr/>
      </p:nvGrpSpPr>
      <p:grpSpPr>
        <a:xfrm>
          <a:off x="0" y="0"/>
          <a:ext cx="0" cy="0"/>
          <a:chOff x="0" y="0"/>
          <a:chExt cx="0" cy="0"/>
        </a:xfrm>
      </p:grpSpPr>
      <p:sp>
        <p:nvSpPr>
          <p:cNvPr id="2683" name="Google Shape;2683;g10adfeacb8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g10adfeacb8c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8" name="Shape 2688"/>
        <p:cNvGrpSpPr/>
        <p:nvPr/>
      </p:nvGrpSpPr>
      <p:grpSpPr>
        <a:xfrm>
          <a:off x="0" y="0"/>
          <a:ext cx="0" cy="0"/>
          <a:chOff x="0" y="0"/>
          <a:chExt cx="0" cy="0"/>
        </a:xfrm>
      </p:grpSpPr>
      <p:sp>
        <p:nvSpPr>
          <p:cNvPr id="2689" name="Google Shape;268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4" name="Shape 2694"/>
        <p:cNvGrpSpPr/>
        <p:nvPr/>
      </p:nvGrpSpPr>
      <p:grpSpPr>
        <a:xfrm>
          <a:off x="0" y="0"/>
          <a:ext cx="0" cy="0"/>
          <a:chOff x="0" y="0"/>
          <a:chExt cx="0" cy="0"/>
        </a:xfrm>
      </p:grpSpPr>
      <p:sp>
        <p:nvSpPr>
          <p:cNvPr id="2695" name="Google Shape;2695;g10adfeacb8c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g10adfeacb8c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0" name="Shape 2700"/>
        <p:cNvGrpSpPr/>
        <p:nvPr/>
      </p:nvGrpSpPr>
      <p:grpSpPr>
        <a:xfrm>
          <a:off x="0" y="0"/>
          <a:ext cx="0" cy="0"/>
          <a:chOff x="0" y="0"/>
          <a:chExt cx="0" cy="0"/>
        </a:xfrm>
      </p:grpSpPr>
      <p:sp>
        <p:nvSpPr>
          <p:cNvPr id="2701" name="Google Shape;2701;g90aa07a5b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g90aa07a5bf_0_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6" name="Shape 2706"/>
        <p:cNvGrpSpPr/>
        <p:nvPr/>
      </p:nvGrpSpPr>
      <p:grpSpPr>
        <a:xfrm>
          <a:off x="0" y="0"/>
          <a:ext cx="0" cy="0"/>
          <a:chOff x="0" y="0"/>
          <a:chExt cx="0" cy="0"/>
        </a:xfrm>
      </p:grpSpPr>
      <p:sp>
        <p:nvSpPr>
          <p:cNvPr id="2707" name="Google Shape;2707;g10adfeacb8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g10adfeacb8c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2" name="Shape 2712"/>
        <p:cNvGrpSpPr/>
        <p:nvPr/>
      </p:nvGrpSpPr>
      <p:grpSpPr>
        <a:xfrm>
          <a:off x="0" y="0"/>
          <a:ext cx="0" cy="0"/>
          <a:chOff x="0" y="0"/>
          <a:chExt cx="0" cy="0"/>
        </a:xfrm>
      </p:grpSpPr>
      <p:sp>
        <p:nvSpPr>
          <p:cNvPr id="2713" name="Google Shape;271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f28e38777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9f28e38777_1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8" name="Shape 2718"/>
        <p:cNvGrpSpPr/>
        <p:nvPr/>
      </p:nvGrpSpPr>
      <p:grpSpPr>
        <a:xfrm>
          <a:off x="0" y="0"/>
          <a:ext cx="0" cy="0"/>
          <a:chOff x="0" y="0"/>
          <a:chExt cx="0" cy="0"/>
        </a:xfrm>
      </p:grpSpPr>
      <p:sp>
        <p:nvSpPr>
          <p:cNvPr id="2719" name="Google Shape;2719;g10adfeacb8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g10adfeacb8c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1" name="Shape 2731"/>
        <p:cNvGrpSpPr/>
        <p:nvPr/>
      </p:nvGrpSpPr>
      <p:grpSpPr>
        <a:xfrm>
          <a:off x="0" y="0"/>
          <a:ext cx="0" cy="0"/>
          <a:chOff x="0" y="0"/>
          <a:chExt cx="0" cy="0"/>
        </a:xfrm>
      </p:grpSpPr>
      <p:sp>
        <p:nvSpPr>
          <p:cNvPr id="2732" name="Google Shape;2732;g10adfeacb8c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g10adfeacb8c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8" name="Shape 2738"/>
        <p:cNvGrpSpPr/>
        <p:nvPr/>
      </p:nvGrpSpPr>
      <p:grpSpPr>
        <a:xfrm>
          <a:off x="0" y="0"/>
          <a:ext cx="0" cy="0"/>
          <a:chOff x="0" y="0"/>
          <a:chExt cx="0" cy="0"/>
        </a:xfrm>
      </p:grpSpPr>
      <p:sp>
        <p:nvSpPr>
          <p:cNvPr id="2739" name="Google Shape;27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6" name="Shape 2746"/>
        <p:cNvGrpSpPr/>
        <p:nvPr/>
      </p:nvGrpSpPr>
      <p:grpSpPr>
        <a:xfrm>
          <a:off x="0" y="0"/>
          <a:ext cx="0" cy="0"/>
          <a:chOff x="0" y="0"/>
          <a:chExt cx="0" cy="0"/>
        </a:xfrm>
      </p:grpSpPr>
      <p:sp>
        <p:nvSpPr>
          <p:cNvPr id="2747" name="Google Shape;2747;g10adfeacb8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g10adfeacb8c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4" name="Shape 2754"/>
        <p:cNvGrpSpPr/>
        <p:nvPr/>
      </p:nvGrpSpPr>
      <p:grpSpPr>
        <a:xfrm>
          <a:off x="0" y="0"/>
          <a:ext cx="0" cy="0"/>
          <a:chOff x="0" y="0"/>
          <a:chExt cx="0" cy="0"/>
        </a:xfrm>
      </p:grpSpPr>
      <p:sp>
        <p:nvSpPr>
          <p:cNvPr id="2755" name="Google Shape;275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10adfeacb8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g10adfeacb8c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8" name="Shape 2768"/>
        <p:cNvGrpSpPr/>
        <p:nvPr/>
      </p:nvGrpSpPr>
      <p:grpSpPr>
        <a:xfrm>
          <a:off x="0" y="0"/>
          <a:ext cx="0" cy="0"/>
          <a:chOff x="0" y="0"/>
          <a:chExt cx="0" cy="0"/>
        </a:xfrm>
      </p:grpSpPr>
      <p:sp>
        <p:nvSpPr>
          <p:cNvPr id="2769" name="Google Shape;276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5" name="Shape 2775"/>
        <p:cNvGrpSpPr/>
        <p:nvPr/>
      </p:nvGrpSpPr>
      <p:grpSpPr>
        <a:xfrm>
          <a:off x="0" y="0"/>
          <a:ext cx="0" cy="0"/>
          <a:chOff x="0" y="0"/>
          <a:chExt cx="0" cy="0"/>
        </a:xfrm>
      </p:grpSpPr>
      <p:sp>
        <p:nvSpPr>
          <p:cNvPr id="2776" name="Google Shape;2776;g10adfeacb8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g10adfeacb8c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2" name="Shape 2782"/>
        <p:cNvGrpSpPr/>
        <p:nvPr/>
      </p:nvGrpSpPr>
      <p:grpSpPr>
        <a:xfrm>
          <a:off x="0" y="0"/>
          <a:ext cx="0" cy="0"/>
          <a:chOff x="0" y="0"/>
          <a:chExt cx="0" cy="0"/>
        </a:xfrm>
      </p:grpSpPr>
      <p:sp>
        <p:nvSpPr>
          <p:cNvPr id="2783" name="Google Shape;278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9f28e38777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9f28e38777_1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9" name="Shape 2789"/>
        <p:cNvGrpSpPr/>
        <p:nvPr/>
      </p:nvGrpSpPr>
      <p:grpSpPr>
        <a:xfrm>
          <a:off x="0" y="0"/>
          <a:ext cx="0" cy="0"/>
          <a:chOff x="0" y="0"/>
          <a:chExt cx="0" cy="0"/>
        </a:xfrm>
      </p:grpSpPr>
      <p:sp>
        <p:nvSpPr>
          <p:cNvPr id="2790" name="Google Shape;2790;g10adfeacb8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g10adfeacb8c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6" name="Shape 2796"/>
        <p:cNvGrpSpPr/>
        <p:nvPr/>
      </p:nvGrpSpPr>
      <p:grpSpPr>
        <a:xfrm>
          <a:off x="0" y="0"/>
          <a:ext cx="0" cy="0"/>
          <a:chOff x="0" y="0"/>
          <a:chExt cx="0" cy="0"/>
        </a:xfrm>
      </p:grpSpPr>
      <p:sp>
        <p:nvSpPr>
          <p:cNvPr id="2797" name="Google Shape;27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g10adfeacb8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g10adfeacb8c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2" name="Shape 2812"/>
        <p:cNvGrpSpPr/>
        <p:nvPr/>
      </p:nvGrpSpPr>
      <p:grpSpPr>
        <a:xfrm>
          <a:off x="0" y="0"/>
          <a:ext cx="0" cy="0"/>
          <a:chOff x="0" y="0"/>
          <a:chExt cx="0" cy="0"/>
        </a:xfrm>
      </p:grpSpPr>
      <p:sp>
        <p:nvSpPr>
          <p:cNvPr id="2813" name="Google Shape;281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9" name="Shape 2819"/>
        <p:cNvGrpSpPr/>
        <p:nvPr/>
      </p:nvGrpSpPr>
      <p:grpSpPr>
        <a:xfrm>
          <a:off x="0" y="0"/>
          <a:ext cx="0" cy="0"/>
          <a:chOff x="0" y="0"/>
          <a:chExt cx="0" cy="0"/>
        </a:xfrm>
      </p:grpSpPr>
      <p:sp>
        <p:nvSpPr>
          <p:cNvPr id="2820" name="Google Shape;2820;g10adfeacb8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g10adfeacb8c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6" name="Shape 2826"/>
        <p:cNvGrpSpPr/>
        <p:nvPr/>
      </p:nvGrpSpPr>
      <p:grpSpPr>
        <a:xfrm>
          <a:off x="0" y="0"/>
          <a:ext cx="0" cy="0"/>
          <a:chOff x="0" y="0"/>
          <a:chExt cx="0" cy="0"/>
        </a:xfrm>
      </p:grpSpPr>
      <p:sp>
        <p:nvSpPr>
          <p:cNvPr id="2827" name="Google Shape;282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2" name="Shape 2832"/>
        <p:cNvGrpSpPr/>
        <p:nvPr/>
      </p:nvGrpSpPr>
      <p:grpSpPr>
        <a:xfrm>
          <a:off x="0" y="0"/>
          <a:ext cx="0" cy="0"/>
          <a:chOff x="0" y="0"/>
          <a:chExt cx="0" cy="0"/>
        </a:xfrm>
      </p:grpSpPr>
      <p:sp>
        <p:nvSpPr>
          <p:cNvPr id="2833" name="Google Shape;2833;g10adfeacb8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g10adfeacb8c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8" name="Shape 2838"/>
        <p:cNvGrpSpPr/>
        <p:nvPr/>
      </p:nvGrpSpPr>
      <p:grpSpPr>
        <a:xfrm>
          <a:off x="0" y="0"/>
          <a:ext cx="0" cy="0"/>
          <a:chOff x="0" y="0"/>
          <a:chExt cx="0" cy="0"/>
        </a:xfrm>
      </p:grpSpPr>
      <p:sp>
        <p:nvSpPr>
          <p:cNvPr id="2839" name="Google Shape;283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4" name="Shape 2844"/>
        <p:cNvGrpSpPr/>
        <p:nvPr/>
      </p:nvGrpSpPr>
      <p:grpSpPr>
        <a:xfrm>
          <a:off x="0" y="0"/>
          <a:ext cx="0" cy="0"/>
          <a:chOff x="0" y="0"/>
          <a:chExt cx="0" cy="0"/>
        </a:xfrm>
      </p:grpSpPr>
      <p:sp>
        <p:nvSpPr>
          <p:cNvPr id="2845" name="Google Shape;2845;g10adfeacb8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g10adfeacb8c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0" name="Shape 2850"/>
        <p:cNvGrpSpPr/>
        <p:nvPr/>
      </p:nvGrpSpPr>
      <p:grpSpPr>
        <a:xfrm>
          <a:off x="0" y="0"/>
          <a:ext cx="0" cy="0"/>
          <a:chOff x="0" y="0"/>
          <a:chExt cx="0" cy="0"/>
        </a:xfrm>
      </p:grpSpPr>
      <p:sp>
        <p:nvSpPr>
          <p:cNvPr id="2851" name="Google Shape;285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9f28e38777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9f28e38777_1_2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6" name="Shape 2856"/>
        <p:cNvGrpSpPr/>
        <p:nvPr/>
      </p:nvGrpSpPr>
      <p:grpSpPr>
        <a:xfrm>
          <a:off x="0" y="0"/>
          <a:ext cx="0" cy="0"/>
          <a:chOff x="0" y="0"/>
          <a:chExt cx="0" cy="0"/>
        </a:xfrm>
      </p:grpSpPr>
      <p:sp>
        <p:nvSpPr>
          <p:cNvPr id="2857" name="Google Shape;2857;g10adfeacb8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g10adfeacb8c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2" name="Shape 2862"/>
        <p:cNvGrpSpPr/>
        <p:nvPr/>
      </p:nvGrpSpPr>
      <p:grpSpPr>
        <a:xfrm>
          <a:off x="0" y="0"/>
          <a:ext cx="0" cy="0"/>
          <a:chOff x="0" y="0"/>
          <a:chExt cx="0" cy="0"/>
        </a:xfrm>
      </p:grpSpPr>
      <p:sp>
        <p:nvSpPr>
          <p:cNvPr id="2863" name="Google Shape;286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8" name="Shape 2868"/>
        <p:cNvGrpSpPr/>
        <p:nvPr/>
      </p:nvGrpSpPr>
      <p:grpSpPr>
        <a:xfrm>
          <a:off x="0" y="0"/>
          <a:ext cx="0" cy="0"/>
          <a:chOff x="0" y="0"/>
          <a:chExt cx="0" cy="0"/>
        </a:xfrm>
      </p:grpSpPr>
      <p:sp>
        <p:nvSpPr>
          <p:cNvPr id="2869" name="Google Shape;2869;g10adfeacb8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g10adfeacb8c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4" name="Shape 2874"/>
        <p:cNvGrpSpPr/>
        <p:nvPr/>
      </p:nvGrpSpPr>
      <p:grpSpPr>
        <a:xfrm>
          <a:off x="0" y="0"/>
          <a:ext cx="0" cy="0"/>
          <a:chOff x="0" y="0"/>
          <a:chExt cx="0" cy="0"/>
        </a:xfrm>
      </p:grpSpPr>
      <p:sp>
        <p:nvSpPr>
          <p:cNvPr id="2875" name="Google Shape;287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0" name="Shape 2880"/>
        <p:cNvGrpSpPr/>
        <p:nvPr/>
      </p:nvGrpSpPr>
      <p:grpSpPr>
        <a:xfrm>
          <a:off x="0" y="0"/>
          <a:ext cx="0" cy="0"/>
          <a:chOff x="0" y="0"/>
          <a:chExt cx="0" cy="0"/>
        </a:xfrm>
      </p:grpSpPr>
      <p:sp>
        <p:nvSpPr>
          <p:cNvPr id="2881" name="Google Shape;2881;g10adfeacb8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g10adfeacb8c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6" name="Shape 2886"/>
        <p:cNvGrpSpPr/>
        <p:nvPr/>
      </p:nvGrpSpPr>
      <p:grpSpPr>
        <a:xfrm>
          <a:off x="0" y="0"/>
          <a:ext cx="0" cy="0"/>
          <a:chOff x="0" y="0"/>
          <a:chExt cx="0" cy="0"/>
        </a:xfrm>
      </p:grpSpPr>
      <p:sp>
        <p:nvSpPr>
          <p:cNvPr id="2887" name="Google Shape;2887;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10adfeacb8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g10adfeacb8c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8" name="Shape 2898"/>
        <p:cNvGrpSpPr/>
        <p:nvPr/>
      </p:nvGrpSpPr>
      <p:grpSpPr>
        <a:xfrm>
          <a:off x="0" y="0"/>
          <a:ext cx="0" cy="0"/>
          <a:chOff x="0" y="0"/>
          <a:chExt cx="0" cy="0"/>
        </a:xfrm>
      </p:grpSpPr>
      <p:sp>
        <p:nvSpPr>
          <p:cNvPr id="2899" name="Google Shape;2899;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10adfeacb8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g10adfeacb8c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0" name="Shape 2910"/>
        <p:cNvGrpSpPr/>
        <p:nvPr/>
      </p:nvGrpSpPr>
      <p:grpSpPr>
        <a:xfrm>
          <a:off x="0" y="0"/>
          <a:ext cx="0" cy="0"/>
          <a:chOff x="0" y="0"/>
          <a:chExt cx="0" cy="0"/>
        </a:xfrm>
      </p:grpSpPr>
      <p:sp>
        <p:nvSpPr>
          <p:cNvPr id="2911" name="Google Shape;2911;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9f28e38777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9f28e38777_1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6" name="Shape 2916"/>
        <p:cNvGrpSpPr/>
        <p:nvPr/>
      </p:nvGrpSpPr>
      <p:grpSpPr>
        <a:xfrm>
          <a:off x="0" y="0"/>
          <a:ext cx="0" cy="0"/>
          <a:chOff x="0" y="0"/>
          <a:chExt cx="0" cy="0"/>
        </a:xfrm>
      </p:grpSpPr>
      <p:sp>
        <p:nvSpPr>
          <p:cNvPr id="2917" name="Google Shape;2917;g10adfeacb8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g10adfeacb8c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2" name="Shape 2922"/>
        <p:cNvGrpSpPr/>
        <p:nvPr/>
      </p:nvGrpSpPr>
      <p:grpSpPr>
        <a:xfrm>
          <a:off x="0" y="0"/>
          <a:ext cx="0" cy="0"/>
          <a:chOff x="0" y="0"/>
          <a:chExt cx="0" cy="0"/>
        </a:xfrm>
      </p:grpSpPr>
      <p:sp>
        <p:nvSpPr>
          <p:cNvPr id="2923" name="Google Shape;2923;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8" name="Shape 2928"/>
        <p:cNvGrpSpPr/>
        <p:nvPr/>
      </p:nvGrpSpPr>
      <p:grpSpPr>
        <a:xfrm>
          <a:off x="0" y="0"/>
          <a:ext cx="0" cy="0"/>
          <a:chOff x="0" y="0"/>
          <a:chExt cx="0" cy="0"/>
        </a:xfrm>
      </p:grpSpPr>
      <p:sp>
        <p:nvSpPr>
          <p:cNvPr id="2929" name="Google Shape;2929;g10adfeacb8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g10adfeacb8c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4" name="Shape 2934"/>
        <p:cNvGrpSpPr/>
        <p:nvPr/>
      </p:nvGrpSpPr>
      <p:grpSpPr>
        <a:xfrm>
          <a:off x="0" y="0"/>
          <a:ext cx="0" cy="0"/>
          <a:chOff x="0" y="0"/>
          <a:chExt cx="0" cy="0"/>
        </a:xfrm>
      </p:grpSpPr>
      <p:sp>
        <p:nvSpPr>
          <p:cNvPr id="2935" name="Google Shape;293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0" name="Shape 2940"/>
        <p:cNvGrpSpPr/>
        <p:nvPr/>
      </p:nvGrpSpPr>
      <p:grpSpPr>
        <a:xfrm>
          <a:off x="0" y="0"/>
          <a:ext cx="0" cy="0"/>
          <a:chOff x="0" y="0"/>
          <a:chExt cx="0" cy="0"/>
        </a:xfrm>
      </p:grpSpPr>
      <p:sp>
        <p:nvSpPr>
          <p:cNvPr id="2941" name="Google Shape;2941;g10adfeacb8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g10adfeacb8c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6" name="Shape 2946"/>
        <p:cNvGrpSpPr/>
        <p:nvPr/>
      </p:nvGrpSpPr>
      <p:grpSpPr>
        <a:xfrm>
          <a:off x="0" y="0"/>
          <a:ext cx="0" cy="0"/>
          <a:chOff x="0" y="0"/>
          <a:chExt cx="0" cy="0"/>
        </a:xfrm>
      </p:grpSpPr>
      <p:sp>
        <p:nvSpPr>
          <p:cNvPr id="2947" name="Google Shape;2947;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2" name="Shape 2952"/>
        <p:cNvGrpSpPr/>
        <p:nvPr/>
      </p:nvGrpSpPr>
      <p:grpSpPr>
        <a:xfrm>
          <a:off x="0" y="0"/>
          <a:ext cx="0" cy="0"/>
          <a:chOff x="0" y="0"/>
          <a:chExt cx="0" cy="0"/>
        </a:xfrm>
      </p:grpSpPr>
      <p:sp>
        <p:nvSpPr>
          <p:cNvPr id="2953" name="Google Shape;2953;g10adfeacb8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g10adfeacb8c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8" name="Shape 2958"/>
        <p:cNvGrpSpPr/>
        <p:nvPr/>
      </p:nvGrpSpPr>
      <p:grpSpPr>
        <a:xfrm>
          <a:off x="0" y="0"/>
          <a:ext cx="0" cy="0"/>
          <a:chOff x="0" y="0"/>
          <a:chExt cx="0" cy="0"/>
        </a:xfrm>
      </p:grpSpPr>
      <p:sp>
        <p:nvSpPr>
          <p:cNvPr id="2959" name="Google Shape;2959;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4" name="Shape 2964"/>
        <p:cNvGrpSpPr/>
        <p:nvPr/>
      </p:nvGrpSpPr>
      <p:grpSpPr>
        <a:xfrm>
          <a:off x="0" y="0"/>
          <a:ext cx="0" cy="0"/>
          <a:chOff x="0" y="0"/>
          <a:chExt cx="0" cy="0"/>
        </a:xfrm>
      </p:grpSpPr>
      <p:sp>
        <p:nvSpPr>
          <p:cNvPr id="2965" name="Google Shape;2965;g10adfeacb8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g10adfeacb8c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0" name="Shape 2970"/>
        <p:cNvGrpSpPr/>
        <p:nvPr/>
      </p:nvGrpSpPr>
      <p:grpSpPr>
        <a:xfrm>
          <a:off x="0" y="0"/>
          <a:ext cx="0" cy="0"/>
          <a:chOff x="0" y="0"/>
          <a:chExt cx="0" cy="0"/>
        </a:xfrm>
      </p:grpSpPr>
      <p:sp>
        <p:nvSpPr>
          <p:cNvPr id="2971" name="Google Shape;2971;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9f28e38777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9f28e38777_1_2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6" name="Shape 2976"/>
        <p:cNvGrpSpPr/>
        <p:nvPr/>
      </p:nvGrpSpPr>
      <p:grpSpPr>
        <a:xfrm>
          <a:off x="0" y="0"/>
          <a:ext cx="0" cy="0"/>
          <a:chOff x="0" y="0"/>
          <a:chExt cx="0" cy="0"/>
        </a:xfrm>
      </p:grpSpPr>
      <p:sp>
        <p:nvSpPr>
          <p:cNvPr id="2977" name="Google Shape;2977;g10adfeacb8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g10adfeacb8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2" name="Shape 2982"/>
        <p:cNvGrpSpPr/>
        <p:nvPr/>
      </p:nvGrpSpPr>
      <p:grpSpPr>
        <a:xfrm>
          <a:off x="0" y="0"/>
          <a:ext cx="0" cy="0"/>
          <a:chOff x="0" y="0"/>
          <a:chExt cx="0" cy="0"/>
        </a:xfrm>
      </p:grpSpPr>
      <p:sp>
        <p:nvSpPr>
          <p:cNvPr id="2983" name="Google Shape;2983;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8" name="Shape 2988"/>
        <p:cNvGrpSpPr/>
        <p:nvPr/>
      </p:nvGrpSpPr>
      <p:grpSpPr>
        <a:xfrm>
          <a:off x="0" y="0"/>
          <a:ext cx="0" cy="0"/>
          <a:chOff x="0" y="0"/>
          <a:chExt cx="0" cy="0"/>
        </a:xfrm>
      </p:grpSpPr>
      <p:sp>
        <p:nvSpPr>
          <p:cNvPr id="2989" name="Google Shape;2989;g10adfeacb8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g10adfeacb8c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4" name="Shape 2994"/>
        <p:cNvGrpSpPr/>
        <p:nvPr/>
      </p:nvGrpSpPr>
      <p:grpSpPr>
        <a:xfrm>
          <a:off x="0" y="0"/>
          <a:ext cx="0" cy="0"/>
          <a:chOff x="0" y="0"/>
          <a:chExt cx="0" cy="0"/>
        </a:xfrm>
      </p:grpSpPr>
      <p:sp>
        <p:nvSpPr>
          <p:cNvPr id="2995" name="Google Shape;2995;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g10adfeacb8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g10adfeacb8c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6" name="Shape 3006"/>
        <p:cNvGrpSpPr/>
        <p:nvPr/>
      </p:nvGrpSpPr>
      <p:grpSpPr>
        <a:xfrm>
          <a:off x="0" y="0"/>
          <a:ext cx="0" cy="0"/>
          <a:chOff x="0" y="0"/>
          <a:chExt cx="0" cy="0"/>
        </a:xfrm>
      </p:grpSpPr>
      <p:sp>
        <p:nvSpPr>
          <p:cNvPr id="3007" name="Google Shape;300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2" name="Shape 3012"/>
        <p:cNvGrpSpPr/>
        <p:nvPr/>
      </p:nvGrpSpPr>
      <p:grpSpPr>
        <a:xfrm>
          <a:off x="0" y="0"/>
          <a:ext cx="0" cy="0"/>
          <a:chOff x="0" y="0"/>
          <a:chExt cx="0" cy="0"/>
        </a:xfrm>
      </p:grpSpPr>
      <p:sp>
        <p:nvSpPr>
          <p:cNvPr id="3013" name="Google Shape;3013;g10adfeacb8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g10adfeacb8c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8" name="Shape 3018"/>
        <p:cNvGrpSpPr/>
        <p:nvPr/>
      </p:nvGrpSpPr>
      <p:grpSpPr>
        <a:xfrm>
          <a:off x="0" y="0"/>
          <a:ext cx="0" cy="0"/>
          <a:chOff x="0" y="0"/>
          <a:chExt cx="0" cy="0"/>
        </a:xfrm>
      </p:grpSpPr>
      <p:sp>
        <p:nvSpPr>
          <p:cNvPr id="3019" name="Google Shape;301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4" name="Shape 3024"/>
        <p:cNvGrpSpPr/>
        <p:nvPr/>
      </p:nvGrpSpPr>
      <p:grpSpPr>
        <a:xfrm>
          <a:off x="0" y="0"/>
          <a:ext cx="0" cy="0"/>
          <a:chOff x="0" y="0"/>
          <a:chExt cx="0" cy="0"/>
        </a:xfrm>
      </p:grpSpPr>
      <p:sp>
        <p:nvSpPr>
          <p:cNvPr id="3025" name="Google Shape;3025;g10adfeacb8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g10adfeacb8c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0" name="Shape 3030"/>
        <p:cNvGrpSpPr/>
        <p:nvPr/>
      </p:nvGrpSpPr>
      <p:grpSpPr>
        <a:xfrm>
          <a:off x="0" y="0"/>
          <a:ext cx="0" cy="0"/>
          <a:chOff x="0" y="0"/>
          <a:chExt cx="0" cy="0"/>
        </a:xfrm>
      </p:grpSpPr>
      <p:sp>
        <p:nvSpPr>
          <p:cNvPr id="3031" name="Google Shape;3031;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9f28e38777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9f28e38777_1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g10adfeacb8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g10adfeacb8c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2" name="Shape 3042"/>
        <p:cNvGrpSpPr/>
        <p:nvPr/>
      </p:nvGrpSpPr>
      <p:grpSpPr>
        <a:xfrm>
          <a:off x="0" y="0"/>
          <a:ext cx="0" cy="0"/>
          <a:chOff x="0" y="0"/>
          <a:chExt cx="0" cy="0"/>
        </a:xfrm>
      </p:grpSpPr>
      <p:sp>
        <p:nvSpPr>
          <p:cNvPr id="3043" name="Google Shape;3043;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8" name="Shape 3048"/>
        <p:cNvGrpSpPr/>
        <p:nvPr/>
      </p:nvGrpSpPr>
      <p:grpSpPr>
        <a:xfrm>
          <a:off x="0" y="0"/>
          <a:ext cx="0" cy="0"/>
          <a:chOff x="0" y="0"/>
          <a:chExt cx="0" cy="0"/>
        </a:xfrm>
      </p:grpSpPr>
      <p:sp>
        <p:nvSpPr>
          <p:cNvPr id="3049" name="Google Shape;3049;g10adfeacb8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g10adfeacb8c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4" name="Shape 3054"/>
        <p:cNvGrpSpPr/>
        <p:nvPr/>
      </p:nvGrpSpPr>
      <p:grpSpPr>
        <a:xfrm>
          <a:off x="0" y="0"/>
          <a:ext cx="0" cy="0"/>
          <a:chOff x="0" y="0"/>
          <a:chExt cx="0" cy="0"/>
        </a:xfrm>
      </p:grpSpPr>
      <p:sp>
        <p:nvSpPr>
          <p:cNvPr id="3055" name="Google Shape;3055;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0" name="Shape 3060"/>
        <p:cNvGrpSpPr/>
        <p:nvPr/>
      </p:nvGrpSpPr>
      <p:grpSpPr>
        <a:xfrm>
          <a:off x="0" y="0"/>
          <a:ext cx="0" cy="0"/>
          <a:chOff x="0" y="0"/>
          <a:chExt cx="0" cy="0"/>
        </a:xfrm>
      </p:grpSpPr>
      <p:sp>
        <p:nvSpPr>
          <p:cNvPr id="3061" name="Google Shape;3061;g10adfeacb8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g10adfeacb8c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6" name="Shape 3066"/>
        <p:cNvGrpSpPr/>
        <p:nvPr/>
      </p:nvGrpSpPr>
      <p:grpSpPr>
        <a:xfrm>
          <a:off x="0" y="0"/>
          <a:ext cx="0" cy="0"/>
          <a:chOff x="0" y="0"/>
          <a:chExt cx="0" cy="0"/>
        </a:xfrm>
      </p:grpSpPr>
      <p:sp>
        <p:nvSpPr>
          <p:cNvPr id="3067" name="Google Shape;3067;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2" name="Shape 3072"/>
        <p:cNvGrpSpPr/>
        <p:nvPr/>
      </p:nvGrpSpPr>
      <p:grpSpPr>
        <a:xfrm>
          <a:off x="0" y="0"/>
          <a:ext cx="0" cy="0"/>
          <a:chOff x="0" y="0"/>
          <a:chExt cx="0" cy="0"/>
        </a:xfrm>
      </p:grpSpPr>
      <p:sp>
        <p:nvSpPr>
          <p:cNvPr id="3073" name="Google Shape;3073;g10adfeacb8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g10adfeacb8c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8" name="Shape 3078"/>
        <p:cNvGrpSpPr/>
        <p:nvPr/>
      </p:nvGrpSpPr>
      <p:grpSpPr>
        <a:xfrm>
          <a:off x="0" y="0"/>
          <a:ext cx="0" cy="0"/>
          <a:chOff x="0" y="0"/>
          <a:chExt cx="0" cy="0"/>
        </a:xfrm>
      </p:grpSpPr>
      <p:sp>
        <p:nvSpPr>
          <p:cNvPr id="3079" name="Google Shape;3079;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4" name="Shape 3084"/>
        <p:cNvGrpSpPr/>
        <p:nvPr/>
      </p:nvGrpSpPr>
      <p:grpSpPr>
        <a:xfrm>
          <a:off x="0" y="0"/>
          <a:ext cx="0" cy="0"/>
          <a:chOff x="0" y="0"/>
          <a:chExt cx="0" cy="0"/>
        </a:xfrm>
      </p:grpSpPr>
      <p:sp>
        <p:nvSpPr>
          <p:cNvPr id="3085" name="Google Shape;3085;g10adfeacb8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g10adfeacb8c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0" name="Shape 3090"/>
        <p:cNvGrpSpPr/>
        <p:nvPr/>
      </p:nvGrpSpPr>
      <p:grpSpPr>
        <a:xfrm>
          <a:off x="0" y="0"/>
          <a:ext cx="0" cy="0"/>
          <a:chOff x="0" y="0"/>
          <a:chExt cx="0" cy="0"/>
        </a:xfrm>
      </p:grpSpPr>
      <p:sp>
        <p:nvSpPr>
          <p:cNvPr id="3091" name="Google Shape;3091;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9f28e38777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9f28e38777_1_2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6" name="Shape 3096"/>
        <p:cNvGrpSpPr/>
        <p:nvPr/>
      </p:nvGrpSpPr>
      <p:grpSpPr>
        <a:xfrm>
          <a:off x="0" y="0"/>
          <a:ext cx="0" cy="0"/>
          <a:chOff x="0" y="0"/>
          <a:chExt cx="0" cy="0"/>
        </a:xfrm>
      </p:grpSpPr>
      <p:sp>
        <p:nvSpPr>
          <p:cNvPr id="3097" name="Google Shape;3097;g10adfeacb8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g10adfeacb8c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2" name="Shape 3102"/>
        <p:cNvGrpSpPr/>
        <p:nvPr/>
      </p:nvGrpSpPr>
      <p:grpSpPr>
        <a:xfrm>
          <a:off x="0" y="0"/>
          <a:ext cx="0" cy="0"/>
          <a:chOff x="0" y="0"/>
          <a:chExt cx="0" cy="0"/>
        </a:xfrm>
      </p:grpSpPr>
      <p:sp>
        <p:nvSpPr>
          <p:cNvPr id="3103" name="Google Shape;3103;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8" name="Shape 3108"/>
        <p:cNvGrpSpPr/>
        <p:nvPr/>
      </p:nvGrpSpPr>
      <p:grpSpPr>
        <a:xfrm>
          <a:off x="0" y="0"/>
          <a:ext cx="0" cy="0"/>
          <a:chOff x="0" y="0"/>
          <a:chExt cx="0" cy="0"/>
        </a:xfrm>
      </p:grpSpPr>
      <p:sp>
        <p:nvSpPr>
          <p:cNvPr id="3109" name="Google Shape;3109;g10adfeacb8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g10adfeacb8c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4" name="Shape 3114"/>
        <p:cNvGrpSpPr/>
        <p:nvPr/>
      </p:nvGrpSpPr>
      <p:grpSpPr>
        <a:xfrm>
          <a:off x="0" y="0"/>
          <a:ext cx="0" cy="0"/>
          <a:chOff x="0" y="0"/>
          <a:chExt cx="0" cy="0"/>
        </a:xfrm>
      </p:grpSpPr>
      <p:sp>
        <p:nvSpPr>
          <p:cNvPr id="3115" name="Google Shape;3115;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0" name="Shape 3120"/>
        <p:cNvGrpSpPr/>
        <p:nvPr/>
      </p:nvGrpSpPr>
      <p:grpSpPr>
        <a:xfrm>
          <a:off x="0" y="0"/>
          <a:ext cx="0" cy="0"/>
          <a:chOff x="0" y="0"/>
          <a:chExt cx="0" cy="0"/>
        </a:xfrm>
      </p:grpSpPr>
      <p:sp>
        <p:nvSpPr>
          <p:cNvPr id="3121" name="Google Shape;3121;g10adfeacb8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g10adfeacb8c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6" name="Shape 3126"/>
        <p:cNvGrpSpPr/>
        <p:nvPr/>
      </p:nvGrpSpPr>
      <p:grpSpPr>
        <a:xfrm>
          <a:off x="0" y="0"/>
          <a:ext cx="0" cy="0"/>
          <a:chOff x="0" y="0"/>
          <a:chExt cx="0" cy="0"/>
        </a:xfrm>
      </p:grpSpPr>
      <p:sp>
        <p:nvSpPr>
          <p:cNvPr id="3127" name="Google Shape;3127;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2" name="Shape 3132"/>
        <p:cNvGrpSpPr/>
        <p:nvPr/>
      </p:nvGrpSpPr>
      <p:grpSpPr>
        <a:xfrm>
          <a:off x="0" y="0"/>
          <a:ext cx="0" cy="0"/>
          <a:chOff x="0" y="0"/>
          <a:chExt cx="0" cy="0"/>
        </a:xfrm>
      </p:grpSpPr>
      <p:sp>
        <p:nvSpPr>
          <p:cNvPr id="3133" name="Google Shape;3133;g10adfeacb8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g10adfeacb8c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8" name="Shape 3138"/>
        <p:cNvGrpSpPr/>
        <p:nvPr/>
      </p:nvGrpSpPr>
      <p:grpSpPr>
        <a:xfrm>
          <a:off x="0" y="0"/>
          <a:ext cx="0" cy="0"/>
          <a:chOff x="0" y="0"/>
          <a:chExt cx="0" cy="0"/>
        </a:xfrm>
      </p:grpSpPr>
      <p:sp>
        <p:nvSpPr>
          <p:cNvPr id="3139" name="Google Shape;3139;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4" name="Shape 3144"/>
        <p:cNvGrpSpPr/>
        <p:nvPr/>
      </p:nvGrpSpPr>
      <p:grpSpPr>
        <a:xfrm>
          <a:off x="0" y="0"/>
          <a:ext cx="0" cy="0"/>
          <a:chOff x="0" y="0"/>
          <a:chExt cx="0" cy="0"/>
        </a:xfrm>
      </p:grpSpPr>
      <p:sp>
        <p:nvSpPr>
          <p:cNvPr id="3145" name="Google Shape;3145;g10adfeacb8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g10adfeacb8c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0" name="Shape 3150"/>
        <p:cNvGrpSpPr/>
        <p:nvPr/>
      </p:nvGrpSpPr>
      <p:grpSpPr>
        <a:xfrm>
          <a:off x="0" y="0"/>
          <a:ext cx="0" cy="0"/>
          <a:chOff x="0" y="0"/>
          <a:chExt cx="0" cy="0"/>
        </a:xfrm>
      </p:grpSpPr>
      <p:sp>
        <p:nvSpPr>
          <p:cNvPr id="3151" name="Google Shape;3151;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f28e3877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9f28e38777_1_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9f28e38777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9f28e38777_1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g10adfeacb8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g10adfeacb8c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2" name="Shape 3162"/>
        <p:cNvGrpSpPr/>
        <p:nvPr/>
      </p:nvGrpSpPr>
      <p:grpSpPr>
        <a:xfrm>
          <a:off x="0" y="0"/>
          <a:ext cx="0" cy="0"/>
          <a:chOff x="0" y="0"/>
          <a:chExt cx="0" cy="0"/>
        </a:xfrm>
      </p:grpSpPr>
      <p:sp>
        <p:nvSpPr>
          <p:cNvPr id="3163" name="Google Shape;3163;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8" name="Shape 3168"/>
        <p:cNvGrpSpPr/>
        <p:nvPr/>
      </p:nvGrpSpPr>
      <p:grpSpPr>
        <a:xfrm>
          <a:off x="0" y="0"/>
          <a:ext cx="0" cy="0"/>
          <a:chOff x="0" y="0"/>
          <a:chExt cx="0" cy="0"/>
        </a:xfrm>
      </p:grpSpPr>
      <p:sp>
        <p:nvSpPr>
          <p:cNvPr id="3169" name="Google Shape;3169;g10adfeacb8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g10adfeacb8c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4" name="Shape 3174"/>
        <p:cNvGrpSpPr/>
        <p:nvPr/>
      </p:nvGrpSpPr>
      <p:grpSpPr>
        <a:xfrm>
          <a:off x="0" y="0"/>
          <a:ext cx="0" cy="0"/>
          <a:chOff x="0" y="0"/>
          <a:chExt cx="0" cy="0"/>
        </a:xfrm>
      </p:grpSpPr>
      <p:sp>
        <p:nvSpPr>
          <p:cNvPr id="3175" name="Google Shape;3175;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0" name="Shape 3180"/>
        <p:cNvGrpSpPr/>
        <p:nvPr/>
      </p:nvGrpSpPr>
      <p:grpSpPr>
        <a:xfrm>
          <a:off x="0" y="0"/>
          <a:ext cx="0" cy="0"/>
          <a:chOff x="0" y="0"/>
          <a:chExt cx="0" cy="0"/>
        </a:xfrm>
      </p:grpSpPr>
      <p:sp>
        <p:nvSpPr>
          <p:cNvPr id="3181" name="Google Shape;3181;g10adfeacb8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g10adfeacb8c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2" name="Shape 3192"/>
        <p:cNvGrpSpPr/>
        <p:nvPr/>
      </p:nvGrpSpPr>
      <p:grpSpPr>
        <a:xfrm>
          <a:off x="0" y="0"/>
          <a:ext cx="0" cy="0"/>
          <a:chOff x="0" y="0"/>
          <a:chExt cx="0" cy="0"/>
        </a:xfrm>
      </p:grpSpPr>
      <p:sp>
        <p:nvSpPr>
          <p:cNvPr id="3193" name="Google Shape;3193;g10adfeacb8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g10adfeacb8c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8" name="Shape 3198"/>
        <p:cNvGrpSpPr/>
        <p:nvPr/>
      </p:nvGrpSpPr>
      <p:grpSpPr>
        <a:xfrm>
          <a:off x="0" y="0"/>
          <a:ext cx="0" cy="0"/>
          <a:chOff x="0" y="0"/>
          <a:chExt cx="0" cy="0"/>
        </a:xfrm>
      </p:grpSpPr>
      <p:sp>
        <p:nvSpPr>
          <p:cNvPr id="3199" name="Google Shape;3199;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4" name="Shape 3204"/>
        <p:cNvGrpSpPr/>
        <p:nvPr/>
      </p:nvGrpSpPr>
      <p:grpSpPr>
        <a:xfrm>
          <a:off x="0" y="0"/>
          <a:ext cx="0" cy="0"/>
          <a:chOff x="0" y="0"/>
          <a:chExt cx="0" cy="0"/>
        </a:xfrm>
      </p:grpSpPr>
      <p:sp>
        <p:nvSpPr>
          <p:cNvPr id="3205" name="Google Shape;3205;g10adfeacb8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g10adfeacb8c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0" name="Shape 3210"/>
        <p:cNvGrpSpPr/>
        <p:nvPr/>
      </p:nvGrpSpPr>
      <p:grpSpPr>
        <a:xfrm>
          <a:off x="0" y="0"/>
          <a:ext cx="0" cy="0"/>
          <a:chOff x="0" y="0"/>
          <a:chExt cx="0" cy="0"/>
        </a:xfrm>
      </p:grpSpPr>
      <p:sp>
        <p:nvSpPr>
          <p:cNvPr id="3211" name="Google Shape;3211;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9f28e38777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9f28e38777_1_2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6" name="Shape 3216"/>
        <p:cNvGrpSpPr/>
        <p:nvPr/>
      </p:nvGrpSpPr>
      <p:grpSpPr>
        <a:xfrm>
          <a:off x="0" y="0"/>
          <a:ext cx="0" cy="0"/>
          <a:chOff x="0" y="0"/>
          <a:chExt cx="0" cy="0"/>
        </a:xfrm>
      </p:grpSpPr>
      <p:sp>
        <p:nvSpPr>
          <p:cNvPr id="3217" name="Google Shape;3217;g10adfeacb8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g10adfeacb8c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2" name="Shape 3222"/>
        <p:cNvGrpSpPr/>
        <p:nvPr/>
      </p:nvGrpSpPr>
      <p:grpSpPr>
        <a:xfrm>
          <a:off x="0" y="0"/>
          <a:ext cx="0" cy="0"/>
          <a:chOff x="0" y="0"/>
          <a:chExt cx="0" cy="0"/>
        </a:xfrm>
      </p:grpSpPr>
      <p:sp>
        <p:nvSpPr>
          <p:cNvPr id="3223" name="Google Shape;3223;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8" name="Shape 3228"/>
        <p:cNvGrpSpPr/>
        <p:nvPr/>
      </p:nvGrpSpPr>
      <p:grpSpPr>
        <a:xfrm>
          <a:off x="0" y="0"/>
          <a:ext cx="0" cy="0"/>
          <a:chOff x="0" y="0"/>
          <a:chExt cx="0" cy="0"/>
        </a:xfrm>
      </p:grpSpPr>
      <p:sp>
        <p:nvSpPr>
          <p:cNvPr id="3229" name="Google Shape;3229;g10adfeacb8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g10adfeacb8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4" name="Shape 3234"/>
        <p:cNvGrpSpPr/>
        <p:nvPr/>
      </p:nvGrpSpPr>
      <p:grpSpPr>
        <a:xfrm>
          <a:off x="0" y="0"/>
          <a:ext cx="0" cy="0"/>
          <a:chOff x="0" y="0"/>
          <a:chExt cx="0" cy="0"/>
        </a:xfrm>
      </p:grpSpPr>
      <p:sp>
        <p:nvSpPr>
          <p:cNvPr id="3235" name="Google Shape;3235;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0" name="Shape 3240"/>
        <p:cNvGrpSpPr/>
        <p:nvPr/>
      </p:nvGrpSpPr>
      <p:grpSpPr>
        <a:xfrm>
          <a:off x="0" y="0"/>
          <a:ext cx="0" cy="0"/>
          <a:chOff x="0" y="0"/>
          <a:chExt cx="0" cy="0"/>
        </a:xfrm>
      </p:grpSpPr>
      <p:sp>
        <p:nvSpPr>
          <p:cNvPr id="3241" name="Google Shape;3241;g10adfeacb8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g10adfeacb8c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6" name="Shape 3246"/>
        <p:cNvGrpSpPr/>
        <p:nvPr/>
      </p:nvGrpSpPr>
      <p:grpSpPr>
        <a:xfrm>
          <a:off x="0" y="0"/>
          <a:ext cx="0" cy="0"/>
          <a:chOff x="0" y="0"/>
          <a:chExt cx="0" cy="0"/>
        </a:xfrm>
      </p:grpSpPr>
      <p:sp>
        <p:nvSpPr>
          <p:cNvPr id="3247" name="Google Shape;3247;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3" name="Shape 3253"/>
        <p:cNvGrpSpPr/>
        <p:nvPr/>
      </p:nvGrpSpPr>
      <p:grpSpPr>
        <a:xfrm>
          <a:off x="0" y="0"/>
          <a:ext cx="0" cy="0"/>
          <a:chOff x="0" y="0"/>
          <a:chExt cx="0" cy="0"/>
        </a:xfrm>
      </p:grpSpPr>
      <p:sp>
        <p:nvSpPr>
          <p:cNvPr id="3254" name="Google Shape;3254;g10adfeacb8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g10adfeacb8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0" name="Shape 3260"/>
        <p:cNvGrpSpPr/>
        <p:nvPr/>
      </p:nvGrpSpPr>
      <p:grpSpPr>
        <a:xfrm>
          <a:off x="0" y="0"/>
          <a:ext cx="0" cy="0"/>
          <a:chOff x="0" y="0"/>
          <a:chExt cx="0" cy="0"/>
        </a:xfrm>
      </p:grpSpPr>
      <p:sp>
        <p:nvSpPr>
          <p:cNvPr id="3261" name="Google Shape;3261;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7" name="Shape 3267"/>
        <p:cNvGrpSpPr/>
        <p:nvPr/>
      </p:nvGrpSpPr>
      <p:grpSpPr>
        <a:xfrm>
          <a:off x="0" y="0"/>
          <a:ext cx="0" cy="0"/>
          <a:chOff x="0" y="0"/>
          <a:chExt cx="0" cy="0"/>
        </a:xfrm>
      </p:grpSpPr>
      <p:sp>
        <p:nvSpPr>
          <p:cNvPr id="3268" name="Google Shape;3268;g10adfeacb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g10adfeacb8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4" name="Shape 3274"/>
        <p:cNvGrpSpPr/>
        <p:nvPr/>
      </p:nvGrpSpPr>
      <p:grpSpPr>
        <a:xfrm>
          <a:off x="0" y="0"/>
          <a:ext cx="0" cy="0"/>
          <a:chOff x="0" y="0"/>
          <a:chExt cx="0" cy="0"/>
        </a:xfrm>
      </p:grpSpPr>
      <p:sp>
        <p:nvSpPr>
          <p:cNvPr id="3275" name="Google Shape;3275;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9f28e38777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9f28e38777_1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1" name="Shape 3281"/>
        <p:cNvGrpSpPr/>
        <p:nvPr/>
      </p:nvGrpSpPr>
      <p:grpSpPr>
        <a:xfrm>
          <a:off x="0" y="0"/>
          <a:ext cx="0" cy="0"/>
          <a:chOff x="0" y="0"/>
          <a:chExt cx="0" cy="0"/>
        </a:xfrm>
      </p:grpSpPr>
      <p:sp>
        <p:nvSpPr>
          <p:cNvPr id="3282" name="Google Shape;3282;g10adfeacb8c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g10adfeacb8c_0_6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9f28e38777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9f28e38777_1_2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9f28e38777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9f28e38777_1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9f28e38777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9f28e38777_1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9f28e38777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9f28e38777_1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9f28e38777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9f28e38777_1_2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9f28e38777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9f28e38777_1_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9f28e38777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9f28e38777_1_2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f28e3877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9f28e38777_1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9f28e38777_1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9f28e38777_1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9f28e38777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9f28e38777_1_3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9f28e38777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9f28e38777_1_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9f28e38777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9f28e38777_1_3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9f28e38777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9f28e38777_1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9f28e38777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9f28e38777_1_3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9f28e38777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9f28e38777_1_3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9f28e38777_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9f28e38777_1_3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9f28e38777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9f28e38777_1_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9f28e38777_1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9f28e38777_1_3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f28e38777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9f28e38777_1_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9f28e38777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9f28e38777_1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9f28e38777_1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9f28e38777_1_3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9f28e3877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9f28e38777_1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9f28e38777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9f28e38777_1_3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9f28e38777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9f28e38777_1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9f28e38777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9f28e38777_1_3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9f28e38777_1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9f28e38777_1_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9f28e38777_1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9f28e38777_1_3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9f28e38777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9f28e38777_1_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9f28e38777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9f28e38777_1_3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f28e3877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9f28e38777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9f28e38777_1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9f28e38777_1_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9f28e38777_1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9f28e38777_1_4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9f28e38777_1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9f28e38777_1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9f28e38777_1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9f28e38777_1_4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9f28e38777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9f28e38777_1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9f28e38777_1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9f28e38777_1_4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9f28e38777_1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29f28e38777_1_4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9f28e38777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9f28e38777_1_4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9f28e38777_1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9f28e38777_1_4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9f28e38777_1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29f28e38777_1_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f28e38777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9f28e38777_1_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9f28e38777_1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9f28e38777_1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9f28e38777_1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9f28e38777_1_4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9f28e38777_1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9f28e38777_1_4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9f28e3877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9f28e38777_1_4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9f28e38777_1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9f28e38777_1_4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9f28e38777_1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9f28e38777_1_4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9f28e38777_1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9f28e38777_1_4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9f28e38777_1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29f28e38777_1_4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9f28e38777_1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29f28e38777_1_4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9f28e38777_1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g29f28e38777_1_4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2400"/>
              <a:buFont typeface="Times New Roman"/>
              <a:buNone/>
              <a:defRPr sz="2400">
                <a:latin typeface="Times New Roman"/>
                <a:ea typeface="Times New Roman"/>
                <a:cs typeface="Times New Roman"/>
                <a:sym typeface="Times New Roman"/>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85623"/>
              </a:buClr>
              <a:buSzPts val="1800"/>
              <a:buFont typeface="Times New Roman"/>
              <a:buNone/>
              <a:defRPr sz="1800">
                <a:solidFill>
                  <a:srgbClr val="385623"/>
                </a:solidFill>
                <a:latin typeface="Times New Roman"/>
                <a:ea typeface="Times New Roman"/>
                <a:cs typeface="Times New Roman"/>
                <a:sym typeface="Times New Roman"/>
              </a:defRPr>
            </a:lvl1pPr>
            <a:lvl2pPr indent="-228600" lvl="1" marL="914400" algn="l">
              <a:lnSpc>
                <a:spcPct val="100000"/>
              </a:lnSpc>
              <a:spcBef>
                <a:spcPts val="500"/>
              </a:spcBef>
              <a:spcAft>
                <a:spcPts val="0"/>
              </a:spcAft>
              <a:buClr>
                <a:srgbClr val="1E4E79"/>
              </a:buClr>
              <a:buSzPts val="2000"/>
              <a:buFont typeface="Times New Roman"/>
              <a:buNone/>
              <a:defRPr sz="2000">
                <a:solidFill>
                  <a:srgbClr val="1E4E79"/>
                </a:solidFill>
                <a:latin typeface="Times New Roman"/>
                <a:ea typeface="Times New Roman"/>
                <a:cs typeface="Times New Roman"/>
                <a:sym typeface="Times New Roman"/>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1_Title and Tex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Times New Roman"/>
              <a:buNone/>
              <a:defRPr sz="2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1800"/>
              <a:buFont typeface="Times New Roman"/>
              <a:buNone/>
              <a:defRPr sz="1800">
                <a:solidFill>
                  <a:srgbClr val="385623"/>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rgbClr val="1E4E79"/>
              </a:buClr>
              <a:buSzPts val="2000"/>
              <a:buFont typeface="Times New Roman"/>
              <a:buNone/>
              <a:defRPr sz="2000">
                <a:solidFill>
                  <a:srgbClr val="1E4E79"/>
                </a:solidFill>
                <a:latin typeface="Times New Roman"/>
                <a:ea typeface="Times New Roman"/>
                <a:cs typeface="Times New Roman"/>
                <a:sym typeface="Times New Roman"/>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F0FF"/>
            </a:gs>
            <a:gs pos="100000">
              <a:srgbClr val="C1D6F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9.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0.xml"/><Relationship Id="rId3" Type="http://schemas.openxmlformats.org/officeDocument/2006/relationships/image" Target="../media/image26.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1.xml"/><Relationship Id="rId3"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2.xml"/><Relationship Id="rId3"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3.xml"/><Relationship Id="rId3"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4.xml"/><Relationship Id="rId3" Type="http://schemas.openxmlformats.org/officeDocument/2006/relationships/image" Target="../media/image3.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5.xml"/><Relationship Id="rId3" Type="http://schemas.openxmlformats.org/officeDocument/2006/relationships/image" Target="../media/image26.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6.xml"/><Relationship Id="rId3" Type="http://schemas.openxmlformats.org/officeDocument/2006/relationships/image" Target="../media/image26.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7.xml"/><Relationship Id="rId3" Type="http://schemas.openxmlformats.org/officeDocument/2006/relationships/image" Target="../media/image26.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8.xml"/><Relationship Id="rId3" Type="http://schemas.openxmlformats.org/officeDocument/2006/relationships/image" Target="../media/image26.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9.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0.xml"/><Relationship Id="rId3" Type="http://schemas.openxmlformats.org/officeDocument/2006/relationships/image" Target="../media/image4.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5.xml"/><Relationship Id="rId3" Type="http://schemas.openxmlformats.org/officeDocument/2006/relationships/image" Target="../media/image8.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6.xml"/><Relationship Id="rId3" Type="http://schemas.openxmlformats.org/officeDocument/2006/relationships/image" Target="../media/image8.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7.xml"/><Relationship Id="rId3" Type="http://schemas.openxmlformats.org/officeDocument/2006/relationships/image" Target="../media/image8.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8.xml"/><Relationship Id="rId3" Type="http://schemas.openxmlformats.org/officeDocument/2006/relationships/image" Target="../media/image8.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9.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0.xml"/><Relationship Id="rId3" Type="http://schemas.openxmlformats.org/officeDocument/2006/relationships/image" Target="../media/image8.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1.xml"/><Relationship Id="rId3" Type="http://schemas.openxmlformats.org/officeDocument/2006/relationships/image" Target="../media/image8.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2.xml"/><Relationship Id="rId3" Type="http://schemas.openxmlformats.org/officeDocument/2006/relationships/image" Target="../media/image8.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5.xml"/><Relationship Id="rId3" Type="http://schemas.openxmlformats.org/officeDocument/2006/relationships/image" Target="../media/image10.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6.xml"/><Relationship Id="rId3" Type="http://schemas.openxmlformats.org/officeDocument/2006/relationships/image" Target="../media/image10.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7.xml"/><Relationship Id="rId3" Type="http://schemas.openxmlformats.org/officeDocument/2006/relationships/image" Target="../media/image13.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8.xml"/><Relationship Id="rId3" Type="http://schemas.openxmlformats.org/officeDocument/2006/relationships/image" Target="../media/image1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8.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0.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6.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8.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0.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6.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7.xml"/><Relationship Id="rId3" Type="http://schemas.openxmlformats.org/officeDocument/2006/relationships/image" Target="../media/image16.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8.xml"/><Relationship Id="rId3" Type="http://schemas.openxmlformats.org/officeDocument/2006/relationships/image" Target="../media/image16.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9.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0.xml"/><Relationship Id="rId3" Type="http://schemas.openxmlformats.org/officeDocument/2006/relationships/image" Target="../media/image16.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1.xml"/><Relationship Id="rId3" Type="http://schemas.openxmlformats.org/officeDocument/2006/relationships/image" Target="../media/image16.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2.xml"/><Relationship Id="rId3" Type="http://schemas.openxmlformats.org/officeDocument/2006/relationships/image" Target="../media/image16.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3.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5.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6.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0.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3.xml"/><Relationship Id="rId3" Type="http://schemas.openxmlformats.org/officeDocument/2006/relationships/image" Target="../media/image11.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4.xml"/><Relationship Id="rId3" Type="http://schemas.openxmlformats.org/officeDocument/2006/relationships/image" Target="../media/image11.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5.xml"/><Relationship Id="rId3" Type="http://schemas.openxmlformats.org/officeDocument/2006/relationships/image" Target="../media/image11.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6.xml"/><Relationship Id="rId3" Type="http://schemas.openxmlformats.org/officeDocument/2006/relationships/image" Target="../media/image11.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7.xml"/><Relationship Id="rId3" Type="http://schemas.openxmlformats.org/officeDocument/2006/relationships/image" Target="../media/image11.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8.xml"/><Relationship Id="rId3" Type="http://schemas.openxmlformats.org/officeDocument/2006/relationships/image" Target="../media/image11.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9.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0.xml"/><Relationship Id="rId3" Type="http://schemas.openxmlformats.org/officeDocument/2006/relationships/image" Target="../media/image27.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3.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5.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6.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8.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0.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3.xml"/><Relationship Id="rId3" Type="http://schemas.openxmlformats.org/officeDocument/2006/relationships/image" Target="../media/image27.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4.xml"/><Relationship Id="rId3" Type="http://schemas.openxmlformats.org/officeDocument/2006/relationships/image" Target="../media/image27.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5.xml"/><Relationship Id="rId3" Type="http://schemas.openxmlformats.org/officeDocument/2006/relationships/image" Target="../media/image27.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6.xml"/><Relationship Id="rId3" Type="http://schemas.openxmlformats.org/officeDocument/2006/relationships/image" Target="../media/image27.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7.xml"/><Relationship Id="rId3" Type="http://schemas.openxmlformats.org/officeDocument/2006/relationships/image" Target="../media/image19.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8.xml"/><Relationship Id="rId3" Type="http://schemas.openxmlformats.org/officeDocument/2006/relationships/image" Target="../media/image19.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9.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0.xml"/><Relationship Id="rId3" Type="http://schemas.openxmlformats.org/officeDocument/2006/relationships/image" Target="../media/image19.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1.xml"/><Relationship Id="rId3" Type="http://schemas.openxmlformats.org/officeDocument/2006/relationships/image" Target="../media/image19.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2.xml"/><Relationship Id="rId3" Type="http://schemas.openxmlformats.org/officeDocument/2006/relationships/image" Target="../media/image19.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3.xml"/><Relationship Id="rId3" Type="http://schemas.openxmlformats.org/officeDocument/2006/relationships/image" Target="../media/image20.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4.xml"/><Relationship Id="rId3" Type="http://schemas.openxmlformats.org/officeDocument/2006/relationships/image" Target="../media/image20.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5.xml"/><Relationship Id="rId3" Type="http://schemas.openxmlformats.org/officeDocument/2006/relationships/image" Target="../media/image20.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6.xml"/><Relationship Id="rId3" Type="http://schemas.openxmlformats.org/officeDocument/2006/relationships/image" Target="../media/image20.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7.xml"/><Relationship Id="rId3" Type="http://schemas.openxmlformats.org/officeDocument/2006/relationships/image" Target="../media/image20.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8.xml"/><Relationship Id="rId3" Type="http://schemas.openxmlformats.org/officeDocument/2006/relationships/image" Target="../media/image20.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9.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0.xml"/><Relationship Id="rId3" Type="http://schemas.openxmlformats.org/officeDocument/2006/relationships/image" Target="../media/image20.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3.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5.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6.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8.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0.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1.xml"/><Relationship Id="rId3" Type="http://schemas.openxmlformats.org/officeDocument/2006/relationships/image" Target="../media/image35.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2.xml"/><Relationship Id="rId3" Type="http://schemas.openxmlformats.org/officeDocument/2006/relationships/image" Target="../media/image35.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3.xml"/><Relationship Id="rId3" Type="http://schemas.openxmlformats.org/officeDocument/2006/relationships/image" Target="../media/image40.png"/><Relationship Id="rId4" Type="http://schemas.openxmlformats.org/officeDocument/2006/relationships/image" Target="../media/image28.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4.xml"/><Relationship Id="rId3" Type="http://schemas.openxmlformats.org/officeDocument/2006/relationships/image" Target="../media/image40.png"/><Relationship Id="rId4" Type="http://schemas.openxmlformats.org/officeDocument/2006/relationships/image" Target="../media/image28.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5.xml"/><Relationship Id="rId3" Type="http://schemas.openxmlformats.org/officeDocument/2006/relationships/image" Target="../media/image35.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6.xml"/><Relationship Id="rId3" Type="http://schemas.openxmlformats.org/officeDocument/2006/relationships/image" Target="../media/image35.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7.xml"/><Relationship Id="rId3" Type="http://schemas.openxmlformats.org/officeDocument/2006/relationships/image" Target="../media/image35.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8.xml"/><Relationship Id="rId3" Type="http://schemas.openxmlformats.org/officeDocument/2006/relationships/image" Target="../media/image35.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9.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0.xml"/><Relationship Id="rId3" Type="http://schemas.openxmlformats.org/officeDocument/2006/relationships/image" Target="../media/image35.pn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1.xml"/><Relationship Id="rId3" Type="http://schemas.openxmlformats.org/officeDocument/2006/relationships/image" Target="../media/image4.png"/><Relationship Id="rId4" Type="http://schemas.openxmlformats.org/officeDocument/2006/relationships/image" Target="../media/image34.pn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2.xml"/><Relationship Id="rId3" Type="http://schemas.openxmlformats.org/officeDocument/2006/relationships/image" Target="../media/image4.png"/><Relationship Id="rId4" Type="http://schemas.openxmlformats.org/officeDocument/2006/relationships/image" Target="../media/image34.pn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3.xml"/><Relationship Id="rId3" Type="http://schemas.openxmlformats.org/officeDocument/2006/relationships/image" Target="../media/image35.pn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4.xml"/><Relationship Id="rId3" Type="http://schemas.openxmlformats.org/officeDocument/2006/relationships/image" Target="../media/image35.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5.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6.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8.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0.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3.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5.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6.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8.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0.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3.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4.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5.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6.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8.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0.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3.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5.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6.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8.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0.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3.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5.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6.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8.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0.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3.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4.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5.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6.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8.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0.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3.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4.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5.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6.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8.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0.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3.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4.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5.xml"/><Relationship Id="rId3" Type="http://schemas.openxmlformats.org/officeDocument/2006/relationships/image" Target="../media/image19.png"/></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6.xml"/><Relationship Id="rId3" Type="http://schemas.openxmlformats.org/officeDocument/2006/relationships/image" Target="../media/image19.png"/></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7.xml"/><Relationship Id="rId3" Type="http://schemas.openxmlformats.org/officeDocument/2006/relationships/image" Target="../media/image19.png"/></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8.xml"/><Relationship Id="rId3" Type="http://schemas.openxmlformats.org/officeDocument/2006/relationships/image" Target="../media/image19.png"/></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9.xml"/><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0.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(2004) While on a VFR cross-country and not in contact with ATC, what frequency would you use in the event of an emergency?</a:t>
            </a:r>
            <a:endParaRPr/>
          </a:p>
        </p:txBody>
      </p:sp>
      <p:sp>
        <p:nvSpPr>
          <p:cNvPr id="91" name="Google Shape;9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u="none" strike="noStrike">
                <a:solidFill>
                  <a:srgbClr val="073763"/>
                </a:solidFill>
                <a:latin typeface="Times New Roman"/>
                <a:ea typeface="Times New Roman"/>
                <a:cs typeface="Times New Roman"/>
                <a:sym typeface="Times New Roman"/>
              </a:rPr>
              <a:t>a. 121.5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128.725 MHz.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(3004) With respect to the certification of aircraft, which is a class of aircraft?</a:t>
            </a:r>
            <a:endParaRPr/>
          </a:p>
        </p:txBody>
      </p:sp>
      <p:sp>
        <p:nvSpPr>
          <p:cNvPr id="145" name="Google Shape;145;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Airplane, rotorcraft, glider,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Normal, utility, acrobatic, limited.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Transport, restricted, provisional.</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respect to the certification of aircraft, class is a broad grouping of aircraft having similar means of propulsion, flight, or landing. Examples include airplane, rotorcraft, glider, balloon, landplane, and seaplane. Answer (B) is incorrect because they refer to category of aircraft rather than class. Answer (C) is incorrect because they refer to category of aircraft rather than class.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(3075) Where may an aircraft's operating limitations be found?</a:t>
            </a:r>
            <a:endParaRPr/>
          </a:p>
        </p:txBody>
      </p:sp>
      <p:sp>
        <p:nvSpPr>
          <p:cNvPr id="687" name="Google Shape;687;p1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On the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the current, FAA-approved flight manual, approved manual material, markings, and placards, or any combination thereof.</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the aircraft airframe and engine logbooks.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 civil aircraft without complying with the limitations found in the approved flight manual, markings, and placards.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(3075.1) Where may an aircraft`s operating limitations be found if the aircraft has an experimental or special light-sport airworthiness certificate?</a:t>
            </a:r>
            <a:endParaRPr/>
          </a:p>
        </p:txBody>
      </p:sp>
      <p:sp>
        <p:nvSpPr>
          <p:cNvPr id="693" name="Google Shape;693;p1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Attached to the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the current, FAA-approved flight manual.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the aircraft airframe and engine logbooks.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(3075.1) Where may an aircraft`s operating limitations be found if the aircraft has an experimental or special light-sport airworthiness certificate?</a:t>
            </a:r>
            <a:endParaRPr/>
          </a:p>
        </p:txBody>
      </p:sp>
      <p:sp>
        <p:nvSpPr>
          <p:cNvPr id="699" name="Google Shape;699;p1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Attached to the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the current, FAA-approved flight manual.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the aircraft airframe and engine logbooks.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Operating limitations for experimental and special light-sport aircraft are attached to the airworthiness certificate; 14 CFR 21.190 and 91.319 describe the qualification for issuance and operating limitations. FAA order 8130.2G specifically states that the operating limitations will be attached to FAA Form 8130-7.</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(3076) Under what conditions may objects be dropped from an aircraft?</a:t>
            </a:r>
            <a:endParaRPr/>
          </a:p>
        </p:txBody>
      </p:sp>
      <p:sp>
        <p:nvSpPr>
          <p:cNvPr id="705" name="Google Shape;705;p1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Only in an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precautions are taken to avoid injury or damage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If prior permission is received from the FAA.</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(3076) Under what conditions may objects be dropped from an aircraft?</a:t>
            </a:r>
            <a:endParaRPr/>
          </a:p>
        </p:txBody>
      </p:sp>
      <p:sp>
        <p:nvSpPr>
          <p:cNvPr id="711" name="Google Shape;711;p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Only in an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precautions are taken to avoid injury or damage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If prior permission is received from the FAA.</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PIC of a civil aircraft may allow any object to be dropped from an aircraft in flight that creates a hazard to persons or property. However, this does not prohibit the dropping of any object if reasonable precautions are taken to avoid injury or damage to persons or property.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(3077) A person may not act as a crewmember of a civil aircraft if alcoholic beverages have been consumed by that person within the preceding</a:t>
            </a:r>
            <a:endParaRPr/>
          </a:p>
        </p:txBody>
      </p:sp>
      <p:sp>
        <p:nvSpPr>
          <p:cNvPr id="717" name="Google Shape;717;p1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8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hours.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(3077) A person may not act as a crewmember of a civil aircraft if alcoholic beverages have been consumed by that person within the preceding</a:t>
            </a:r>
            <a:endParaRPr/>
          </a:p>
        </p:txBody>
      </p:sp>
      <p:sp>
        <p:nvSpPr>
          <p:cNvPr id="723" name="Google Shape;723;p1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8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hours.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or attempt to act as a crewmember of a civil aircraft within 8 hours after the consumption of any alcoholic beverage. Remember: '8 hours bottle to throttle.'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(3078) Under what condition, if any, may a pilot allow a person who is obviously under the influence of drugs to be carried aboard an aircraft?</a:t>
            </a:r>
            <a:endParaRPr/>
          </a:p>
        </p:txBody>
      </p:sp>
      <p:sp>
        <p:nvSpPr>
          <p:cNvPr id="729" name="Google Shape;729;p1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In an emergency or if the person is a medical patient under proper care.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Only if the person does not have access to the cockpit or pilot's compartment.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Under no condition.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(3078) Under what condition, if any, may a pilot allow a person who is obviously under the influence of drugs to be carried aboard an aircraft?</a:t>
            </a:r>
            <a:endParaRPr/>
          </a:p>
        </p:txBody>
      </p:sp>
      <p:sp>
        <p:nvSpPr>
          <p:cNvPr id="735" name="Google Shape;735;p1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In an emergency or if the person is a medical patient under proper care.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Only if the person does not have access to the cockpit or pilot's compartment.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Under no condition.</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in an emergency, or a medical patient under proper care, no pilot of a civil aircraft may allow a person who appears to be intoxicated, or who demonstrates by manner or physical indications that the individual is under the influence of drugs, to be carried in that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(3079) No person may attempt to act as a crewmember of a civil aircraft with</a:t>
            </a:r>
            <a:endParaRPr/>
          </a:p>
        </p:txBody>
      </p:sp>
      <p:sp>
        <p:nvSpPr>
          <p:cNvPr id="741" name="Google Shape;741;p1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.008 percent by weight or more alcohol in the blood.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.004 percent by weight or more alcohol in the blood.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.04 percent by weight or more alcohol in the blood.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(3005) The definition of nighttime is</a:t>
            </a:r>
            <a:endParaRPr/>
          </a:p>
        </p:txBody>
      </p:sp>
      <p:sp>
        <p:nvSpPr>
          <p:cNvPr id="151" name="Google Shape;15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sunset to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hour after sunset to 1 hour before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time between the end of evening civil twilight and the beginning of morning civil twilight.</a:t>
            </a:r>
            <a:endParaRPr b="0" i="0" sz="20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(3079) No person may attempt to act as a crewmember of a civil aircraft with</a:t>
            </a:r>
            <a:endParaRPr/>
          </a:p>
        </p:txBody>
      </p:sp>
      <p:sp>
        <p:nvSpPr>
          <p:cNvPr id="747" name="Google Shape;747;p1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.008 percent by weight or more alcohol in the blood.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.004 percent by weight or more alcohol in the blood.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.04 percent by weight or more alcohol in the blood.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or attempt to act, as a crewmember of a civil aircraft while having .04 percent or more, by weight, alcohol in the blood.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(3079.1) How soon after the conviction for driving while intoxicated by alcohol or drugs shall it be reported to the FAA Civil Aviation Security Division?</a:t>
            </a:r>
            <a:endParaRPr/>
          </a:p>
        </p:txBody>
      </p:sp>
      <p:sp>
        <p:nvSpPr>
          <p:cNvPr id="753" name="Google Shape;753;p1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 later than 60 days after the motor vehicle action.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 later than 30 working days after the motor vehicle action.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Required to be reported upon renewal of medical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(3079.1) How soon after the conviction for driving while intoxicated by alcohol or drugs shall it be reported to the FAA Civil Aviation Security Division?</a:t>
            </a:r>
            <a:endParaRPr/>
          </a:p>
        </p:txBody>
      </p:sp>
      <p:sp>
        <p:nvSpPr>
          <p:cNvPr id="759" name="Google Shape;759;p1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 later than 60 days after the motor vehicle action.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 later than 30 working days after the motor vehicle action.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Required to be reported upon renewal of medical certificate.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person holding a pilot certificate shall provide a written report of each drug or alcohol-related motor vehicle action to the AMC-700 not later than 60 days after the motor vehicle action.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(3080) Which preflight action is specifically required of the pilot prior to each flight?</a:t>
            </a:r>
            <a:endParaRPr/>
          </a:p>
        </p:txBody>
      </p:sp>
      <p:sp>
        <p:nvSpPr>
          <p:cNvPr id="765" name="Google Shape;765;p1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Check the aircraft logbooks for appropriate entries.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Become familiar with all available information concerning the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Review wake turbulence avoidance procedures.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(3080) Which preflight action is specifically required of the pilot prior to each flight?</a:t>
            </a:r>
            <a:endParaRPr/>
          </a:p>
        </p:txBody>
      </p:sp>
      <p:sp>
        <p:nvSpPr>
          <p:cNvPr id="771" name="Google Shape;771;p1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Check the aircraft logbooks for appropriate entries.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Become familiar with all available information concerning the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Review wake turbulence avoidance procedures.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shall, before each flight, become familiar with all available information concerning that flight. This information must include: (a) For a flight under IFR or a flight not in the vicinity of an airport, weather reports and forecasts, fuel requirements, alternatives available if the planned flight cannot be completed, and any known traffic delays of which the pilot has been advised by ATC; (b) For any flight, runway lengths of airports of intended use, and the following takeoff and landing distance information: 1. For civil aircraft for which an approved airplane or rotorcraft flight manual containing takeoff and landing distance data is required, the takeoff and landing distance data contained therein; and 2. For civil aircraft other than those specified in paragraph (b)(1) of this section, other reliable information appropriate to the aircraft, relating to aircraft performance under expected values of airport elevation and runway slope, aircraft gross weight, and wind and temperature.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(3081) Preflight action, as required for all flights away from the vicinity of an airport, shall include</a:t>
            </a:r>
            <a:endParaRPr/>
          </a:p>
        </p:txBody>
      </p:sp>
      <p:sp>
        <p:nvSpPr>
          <p:cNvPr id="777" name="Google Shape;777;p1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designation of an alternate airport.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 study of arrival procedures at airports/ heliports of intended use.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alternate course of action if the flight cannot be completed as planned.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(3081) Preflight action, as required for all flights away from the vicinity of an airport, shall include</a:t>
            </a:r>
            <a:endParaRPr/>
          </a:p>
        </p:txBody>
      </p:sp>
      <p:sp>
        <p:nvSpPr>
          <p:cNvPr id="783" name="Google Shape;783;p1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designation of an alternate airport.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 study of arrival procedures at airports/ heliports of intended use.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alternate course of action if the flight cannot be completed as planned.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shall, before each flight, become familiar with all available information concerning that flight. This information must include: (a) For a flight under IFR or a flight not in the vicinity of an airport, weather reports and forecasts, fuel requirements, alternatives available if the planned flight cannot be completed, and any known traffic delays of which the pilot has been advised by ATC; (b) For any flight, runway lengths of airports of intended use, and the following takeoff and landing distance information: 1. For civil aircraft for which an approved airplane or rotorcraft flight manual containing takeoff and landing distance data is required, the takeoff and landing distance data contained therein; and 2. For civil aircraft other than those specified in paragraph (b)(1) of this section, other reliable information appropriate to the aircraft, relating to aircraft performance under expected values of airport elevation and runway slope, aircraft gross weight, and wind and temperature.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59. (3082) In addition to other preflight actions for a VFR flight away from the vicinity of the departure airport, regulations specifically require the pilot-in-command to</a:t>
            </a:r>
            <a:endParaRPr/>
          </a:p>
        </p:txBody>
      </p:sp>
      <p:sp>
        <p:nvSpPr>
          <p:cNvPr id="789" name="Google Shape;789;p1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review traffic control light signal procedures.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check the accuracy of the navigation equipment and the emergency locator transmitter (ELT).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determine runway lengths at airports of intended use and the aircraft's takeoff and landing distance data.</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59. (3082) In addition to other preflight actions for a VFR flight away from the vicinity of the departure airport, regulations specifically require the pilot-in-command to</a:t>
            </a:r>
            <a:endParaRPr/>
          </a:p>
        </p:txBody>
      </p:sp>
      <p:sp>
        <p:nvSpPr>
          <p:cNvPr id="795" name="Google Shape;795;p1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review traffic control light signal procedures.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check the accuracy of the navigation equipment and the emergency locator transmitter (ELT).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determine runway lengths at airports of intended use and the aircraft's takeoff and landing distance data.</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shall, before each flight, become familiar with all available information concerning that flight. This information must include: (a) For a flight under IFR or a flight not in the vicinity of an airport, weather reports and forecasts, fuel requirements, alternatives available if the planned flight cannot be completed, and any known traffic delays of which the pilot has been advised by ATC; (b) For any flight, runway lengths of airports of intended use, and the following takeoff and landing distance information: 1. For civil aircraft for which an approved airplane or rotorcraft flight manual containing takeoff and landing distance data is required, the takeoff and landing distance data contained therein; and 2. For civil aircraft other than those specified in paragraph (b)(1) of this section, other reliable information appropriate to the aircraft, relating to aircraft performance under expected values of airport elevation and runway slope, aircraft gross weight, and wind and temperature.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(3083) Flight crewmembers are required to keep their safety belts and shoulder harnesses fastened during</a:t>
            </a:r>
            <a:endParaRPr/>
          </a:p>
        </p:txBody>
      </p:sp>
      <p:sp>
        <p:nvSpPr>
          <p:cNvPr id="801" name="Google Shape;801;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all flight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in turbulent air.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(3005) The definition of nighttime is</a:t>
            </a:r>
            <a:endParaRPr/>
          </a:p>
        </p:txBody>
      </p:sp>
      <p:sp>
        <p:nvSpPr>
          <p:cNvPr id="157" name="Google Shape;157;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sunset to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hour after sunset to 1 hour before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time between the end of evening civil twilight and the beginning of morning civil twilight.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Night is the time between the end of evening civil twilight and the beginning of morning civil twilight converted to local time, as published in the American Air Almanac. Answer (A) is incorrect because it refers to the time when lighted position lights are required. Answer (B) is incorrect because it refers to the currency requirement to carry passengers.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(3083) Flight crewmembers are required to keep their safety belts and shoulder harnesses fastened during</a:t>
            </a:r>
            <a:endParaRPr/>
          </a:p>
        </p:txBody>
      </p:sp>
      <p:sp>
        <p:nvSpPr>
          <p:cNvPr id="807" name="Google Shape;807;p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all flight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in turbulent air.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During takeoff, landing, and while en route, each required flight crewmember shall keep theirir seatbelt fastened while at the station. During takeoff and landing, this includes wearing a shoulder harness (if installed) unless it interferes with required duties.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61. (3084) Which best describes the flight conditions under which flight crewmembers are specifically required to keep their safety belts and shoulder harnesses fastened?</a:t>
            </a:r>
            <a:endParaRPr/>
          </a:p>
        </p:txBody>
      </p:sp>
      <p:sp>
        <p:nvSpPr>
          <p:cNvPr id="813" name="Google Shape;813;p1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Safety belts during takeoff and landing; shoulder harnesses during takeoff and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Safety belts during takeoff and landing; shoulder harnesses during takeoff and landing and while en route.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Safety belts during takeoff and landing and while en route; shoulder harnesses during takeoff and landing.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61. (3084) Which best describes the flight conditions under which flight crewmembers are specifically required to keep their safety belts and shoulder harnesses fastened?</a:t>
            </a:r>
            <a:endParaRPr/>
          </a:p>
        </p:txBody>
      </p:sp>
      <p:sp>
        <p:nvSpPr>
          <p:cNvPr id="819" name="Google Shape;819;p1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Safety belts during takeoff and landing; shoulder harnesses during takeoff and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Safety belts during takeoff and landing; shoulder harnesses during takeoff and landing and while en route.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Safety belts during takeoff and landing and while en route; shoulder harnesses during takeoff and landing.</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During takeoff, landing, and while en route, each required flight crewmember shall keep their seatbelt fastened while at their station. During takeoff and landing, this includes wearing a shoulder harness (if installed) unless it interferes with required duties.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(3085) With respect to passengers, what obligation, if any, does a pilot-in-command have concerning the use of safety belts?</a:t>
            </a:r>
            <a:endParaRPr/>
          </a:p>
        </p:txBody>
      </p:sp>
      <p:sp>
        <p:nvSpPr>
          <p:cNvPr id="825" name="Google Shape;825;p1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pilot-in-command must instruct the passengers to keep their safety belts fastened for the entire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 must brief the passengers on the use of safety belts and notify them to fasten their safety belts during taxi, takeoff, and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pilot-in-command has no obligation in regard to passengers' use of safety belts.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(3085) With respect to passengers, what obligation, if any, does a pilot-in-command have concerning the use of safety belts?</a:t>
            </a:r>
            <a:endParaRPr/>
          </a:p>
        </p:txBody>
      </p:sp>
      <p:sp>
        <p:nvSpPr>
          <p:cNvPr id="831" name="Google Shape;831;p1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pilot-in-command must instruct the passengers to keep their safety belts fastened for the entire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 must brief the passengers on the use of safety belts and notify them to fasten their safety belts during taxi, takeoff, and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pilot-in-command has no obligation in regard to passengers' use of safety belts.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otherwise authorized by the Administrator, no pilot may takeoff in a civil aircraft unless the PIC of that aircraft ensures that each person on board is briefed on how to fasten and unfasten their seatbelt, and that each person has been notified to fasten the seatbelt during taxi, takeoff, and landing.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(3085.1) Pre-takeoff briefing of passengers about the use of seat belts for a flight is the responsibility of</a:t>
            </a:r>
            <a:endParaRPr/>
          </a:p>
        </p:txBody>
      </p:sp>
      <p:sp>
        <p:nvSpPr>
          <p:cNvPr id="837" name="Google Shape;837;p1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all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right seat pilot.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(3085.1) Pre-takeoff briefing of passengers about the use of seat belts for a flight is the responsibility of</a:t>
            </a:r>
            <a:endParaRPr/>
          </a:p>
        </p:txBody>
      </p:sp>
      <p:sp>
        <p:nvSpPr>
          <p:cNvPr id="843" name="Google Shape;843;p1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all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right seat pilot.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otherwise authorized by the Administrator, no pilot may takeoff in a civil aircraft unless the PIC of that aircraft ensures that each person on board is briefed on how to fasten and unfasten their seatbelt, and that each person has been notified to fasten the seatbelt during taxi, takeoff, and landing.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(3086) With certain exceptions, safety belts are required to be secured about passengers during</a:t>
            </a:r>
            <a:endParaRPr/>
          </a:p>
        </p:txBody>
      </p:sp>
      <p:sp>
        <p:nvSpPr>
          <p:cNvPr id="849" name="Google Shape;849;p1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taxi,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all flight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in turbulent air.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(3086) With certain exceptions, safety belts are required to be secured about passengers during</a:t>
            </a:r>
            <a:endParaRPr/>
          </a:p>
        </p:txBody>
      </p:sp>
      <p:sp>
        <p:nvSpPr>
          <p:cNvPr id="855" name="Google Shape;855;p1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taxi,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all flight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in turbulent air.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During taxi, takeoff, and landing, each person on board the aircraft must occupy a seat or berth with a seatbelt and shoulder harness, properly secured if installed.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(3087) Safety belts are required to be properly secured about which persons in an aircraft and when?</a:t>
            </a:r>
            <a:endParaRPr/>
          </a:p>
        </p:txBody>
      </p:sp>
      <p:sp>
        <p:nvSpPr>
          <p:cNvPr id="861" name="Google Shape;861;p1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Pilots only, during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Passengers, during taxi, takeoffs, and landings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person on board the aircraft during the entire flight.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(3012.2) What should an owner or operator know about Airworthiness Directives (ADs)?</a:t>
            </a:r>
            <a:endParaRPr/>
          </a:p>
        </p:txBody>
      </p:sp>
      <p:sp>
        <p:nvSpPr>
          <p:cNvPr id="163" name="Google Shape;16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For Informational purposes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They are mandatory.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They are voluntary.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(3087) Safety belts are required to be properly secured about which persons in an aircraft and when?</a:t>
            </a:r>
            <a:endParaRPr/>
          </a:p>
        </p:txBody>
      </p:sp>
      <p:sp>
        <p:nvSpPr>
          <p:cNvPr id="867" name="Google Shape;867;p1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Pilots only, during takeoffs and landings.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Passengers, during taxi, takeoffs, and landings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person on board the aircraft during the entire flight.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During taxi, takeoff, and landing, each person on board the aircraft must occupy a seat or berth with a safety belt and shoulder harness, properly secured if installed. However, a child under two years of age may be held by an adult who is occupying a seat or a berth, and a person on board for the purpose of engaging in sport parachuting may use the floor of the aircraft as a seat.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(3088) No person may operate an aircraft in formation flight</a:t>
            </a:r>
            <a:endParaRPr/>
          </a:p>
        </p:txBody>
      </p:sp>
      <p:sp>
        <p:nvSpPr>
          <p:cNvPr id="873" name="Google Shape;873;p1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over a densely populated area.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Class 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except by prior arrangement with the pilot in command of each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(3088) No person may operate an aircraft in formation flight</a:t>
            </a:r>
            <a:endParaRPr/>
          </a:p>
        </p:txBody>
      </p:sp>
      <p:sp>
        <p:nvSpPr>
          <p:cNvPr id="879" name="Google Shape;879;p1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over a densely populated area.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Class 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except by prior arrangement with the pilot in command of each aircraft.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in formation flight except by arrangement with the PIC of each aircraft in the formation. The only restriction to formation flight is when carrying passengers for hire.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67. (3089) Which aircraft has the right-of-way over all other air traffic?</a:t>
            </a:r>
            <a:endParaRPr/>
          </a:p>
        </p:txBody>
      </p:sp>
      <p:sp>
        <p:nvSpPr>
          <p:cNvPr id="885" name="Google Shape;885;p1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aircraft in distress.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aircraft on final approach to land.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67. (3089) Which aircraft has the right-of-way over all other air traffic?</a:t>
            </a:r>
            <a:endParaRPr/>
          </a:p>
        </p:txBody>
      </p:sp>
      <p:sp>
        <p:nvSpPr>
          <p:cNvPr id="891" name="Google Shape;891;p1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aircraft in distress.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aircraft on final approach to land.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aircraft in distress has the right-of-way over all other air traffic.</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(3090) What action is required when two aircraft of the same category converge, but not head-on?</a:t>
            </a:r>
            <a:endParaRPr/>
          </a:p>
        </p:txBody>
      </p:sp>
      <p:sp>
        <p:nvSpPr>
          <p:cNvPr id="897" name="Google Shape;897;p1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faster aircraft shall give 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aircraft on the left shall give 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aircraft shall give way to the right.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(3090) What action is required when two aircraft of the same category converge, but not head-on?</a:t>
            </a:r>
            <a:endParaRPr/>
          </a:p>
        </p:txBody>
      </p:sp>
      <p:sp>
        <p:nvSpPr>
          <p:cNvPr id="903" name="Google Shape;903;p1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faster aircraft shall give 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aircraft on the left shall give 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aircraft shall give way to the right.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two aircraft of the same 'right-of-way' category converge at approximately the same altitude, the aircraft to the other's right has the right-of-way. Answer (A) is incorrect because speed has nothing to do with right-of-way. Answer (C) is incorrect because 'each aircraft giving way to the right' is the rule when approaching head-on.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(3091) Which aircraft has the right-of-way over the other aircraft listed?</a:t>
            </a:r>
            <a:endParaRPr/>
          </a:p>
        </p:txBody>
      </p:sp>
      <p:sp>
        <p:nvSpPr>
          <p:cNvPr id="909" name="Google Shape;909;p1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Gyroplane.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towing other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(3091) Which aircraft has the right-of-way over the other aircraft listed?</a:t>
            </a:r>
            <a:endParaRPr/>
          </a:p>
        </p:txBody>
      </p:sp>
      <p:sp>
        <p:nvSpPr>
          <p:cNvPr id="915" name="Google Shape;915;p1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Gyroplane.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towing other aircraft.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aircraft towing or refueling other aircraft has the right-of-way over all other engine-driven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(3092) An airplane and an airship are converging. If the airship is left of the airplane's position, which aircraft has the right-of-way?</a:t>
            </a:r>
            <a:endParaRPr/>
          </a:p>
        </p:txBody>
      </p:sp>
      <p:sp>
        <p:nvSpPr>
          <p:cNvPr id="921" name="Google Shape;92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pilot should alter course to the right.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(3012.2) What should an owner or operator know about Airworthiness Directives (ADs)?</a:t>
            </a:r>
            <a:endParaRPr/>
          </a:p>
        </p:txBody>
      </p:sp>
      <p:sp>
        <p:nvSpPr>
          <p:cNvPr id="169" name="Google Shape;169;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For Informational purposes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They are mandatory.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They are voluntary.</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ADs are mandatory. No person may operate a product to which an airworthiness directive applies except in accordance with the requirements of that airworthiness directive.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(3092) An airplane and an airship are converging. If the airship is left of the airplane's position, which aircraft has the right-of-way?</a:t>
            </a:r>
            <a:endParaRPr/>
          </a:p>
        </p:txBody>
      </p:sp>
      <p:sp>
        <p:nvSpPr>
          <p:cNvPr id="927" name="Google Shape;927;p1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Each pilot should alter course to the right.</a:t>
            </a:r>
            <a:endParaRPr sz="2000"/>
          </a:p>
          <a:p>
            <a:pPr indent="0" lvl="1" marL="64008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airship has the right-of-way over an airplane or rotorcraft.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71. (3093) Which aircraft has the right-of-way over the other aircraft listed?</a:t>
            </a:r>
            <a:endParaRPr/>
          </a:p>
        </p:txBody>
      </p:sp>
      <p:sp>
        <p:nvSpPr>
          <p:cNvPr id="933" name="Google Shape;933;p1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refueling other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71. (3093) Which aircraft has the right-of-way over the other aircraft listed?</a:t>
            </a:r>
            <a:endParaRPr/>
          </a:p>
        </p:txBody>
      </p:sp>
      <p:sp>
        <p:nvSpPr>
          <p:cNvPr id="939" name="Google Shape;939;p1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Airship.</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refueling other aircraft.</a:t>
            </a:r>
            <a:endParaRPr sz="2000"/>
          </a:p>
          <a:p>
            <a:pPr indent="0" lvl="1" marL="64008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glider has the right-of-way over an airship, airplane, or rotorcraft. Answer (B) is incorrect because a glider has the right-of-way over powered aircraft. Answer (C) is incorrect because an aircraft refueling other aircraft only has right-of-way over other engine-driven aircraft.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72. (3094) What action should the pilots of a glider and an airplane take if on a head-on collision course?</a:t>
            </a:r>
            <a:endParaRPr/>
          </a:p>
        </p:txBody>
      </p:sp>
      <p:sp>
        <p:nvSpPr>
          <p:cNvPr id="945" name="Google Shape;945;p1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airplane pilot should give way to the left.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glider pilot should give way to the right.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Both pilots should give way to the right.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72. (3094) What action should the pilots of a glider and an airplane take if on a head-on collision course?</a:t>
            </a:r>
            <a:endParaRPr/>
          </a:p>
        </p:txBody>
      </p:sp>
      <p:sp>
        <p:nvSpPr>
          <p:cNvPr id="951" name="Google Shape;951;p1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airplane pilot should give way to the left.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glider pilot should give way to the right.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Both pilots should give way to the right.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two aircraft are approaching each other from head-on, or nearly so, each pilot must alter course to the right. This rule does not give right-of-way by categories.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(3095) When two or more aircraft are approaching an airport for the purpose of landing, the right-of-way belongs to the aircraft</a:t>
            </a:r>
            <a:endParaRPr/>
          </a:p>
        </p:txBody>
      </p:sp>
      <p:sp>
        <p:nvSpPr>
          <p:cNvPr id="957" name="Google Shape;957;p1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that has the other to its right.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that is the least maneuverable.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the lower altitude, but it shall not take advantage of this rule to cut in front of or to overtake another.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(3095) When two or more aircraft are approaching an airport for the purpose of landing, the right-of-way belongs to the aircraft</a:t>
            </a:r>
            <a:endParaRPr/>
          </a:p>
        </p:txBody>
      </p:sp>
      <p:sp>
        <p:nvSpPr>
          <p:cNvPr id="963" name="Google Shape;963;p1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that has the other to its right.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that is the least maneuverable.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the lower altitude, but it shall not take advantage of this rule to cut in front of or to overtake another.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two aircraft are approaching an airport for landing, the lower aircraft has the right-of-way. A pilot shall not take advantage of that rule to overtake or cut in front of another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74. (3096) A seaplane and a motorboat are on crossing courses. If the motorboat is to the left of the seaplane, which has the right-of-way?</a:t>
            </a:r>
            <a:endParaRPr/>
          </a:p>
        </p:txBody>
      </p:sp>
      <p:sp>
        <p:nvSpPr>
          <p:cNvPr id="969" name="Google Shape;969;p1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motorboat.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seaplane.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Both should alter course to the right.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74. (3096) A seaplane and a motorboat are on crossing courses. If the motorboat is to the left of the seaplane, which has the right-of-way?</a:t>
            </a:r>
            <a:endParaRPr/>
          </a:p>
        </p:txBody>
      </p:sp>
      <p:sp>
        <p:nvSpPr>
          <p:cNvPr id="975" name="Google Shape;975;p1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motorboat.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seaplane.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Both should alter course to the right.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For water operation, when aircraft, or an aircraft and a vessel, are on crossing courses, the aircraft or vessel to the other's right has the right-of-way.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(3097) Unless otherwise authorized, what is the maximum indicated airspeed at which a person may operate an aircraft below 10,000 feet MSL?</a:t>
            </a:r>
            <a:endParaRPr/>
          </a:p>
        </p:txBody>
      </p:sp>
      <p:sp>
        <p:nvSpPr>
          <p:cNvPr id="981" name="Google Shape;981;p1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250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288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(3012.3) May a pilot operate an aircraft that is not in compliance with an Airworthiness Directive (AD)?</a:t>
            </a:r>
            <a:endParaRPr/>
          </a:p>
        </p:txBody>
      </p:sp>
      <p:sp>
        <p:nvSpPr>
          <p:cNvPr id="175" name="Google Shape;17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Yes, under VFR conditions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Yes, ADs are only voluntary.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Yes, if allowed by the AD.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(3097) Unless otherwise authorized, what is the maximum indicated airspeed at which a person may operate an aircraft below 10,000 feet MSL?</a:t>
            </a:r>
            <a:endParaRPr/>
          </a:p>
        </p:txBody>
      </p:sp>
      <p:sp>
        <p:nvSpPr>
          <p:cNvPr id="987" name="Google Shape;987;p1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250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288 knots.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Maximum speed below 10,000 feet MSL is 250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76. (3098) Unless otherwise authorized, the maximum indicated airspeed at which aircraft may be flown when at or below 2,500 feet AGL and within 4 nautical miles of the primary airport of Class C airspace is</a:t>
            </a:r>
            <a:endParaRPr/>
          </a:p>
        </p:txBody>
      </p:sp>
      <p:sp>
        <p:nvSpPr>
          <p:cNvPr id="993" name="Google Shape;993;p1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230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76. (3098) Unless otherwise authorized, the maximum indicated airspeed at which aircraft may be flown when at or below 2,500 feet AGL and within 4 nautical miles of the primary airport of Class C airspace is</a:t>
            </a:r>
            <a:endParaRPr/>
          </a:p>
        </p:txBody>
      </p:sp>
      <p:sp>
        <p:nvSpPr>
          <p:cNvPr id="999" name="Google Shape;999;p1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230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otherwise authorized or required by ATC, no person may operate an aircraft at or below 2,500 feet AGL within 4 NM of the primary airport of a Class C or Class D airspace area at an indicated airspeed of more than 200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(3099) When flying in the airspace underlying Class B airspace, the maximum speed authorized is</a:t>
            </a:r>
            <a:endParaRPr/>
          </a:p>
        </p:txBody>
      </p:sp>
      <p:sp>
        <p:nvSpPr>
          <p:cNvPr id="1005" name="Google Shape;1005;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230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(3099) When flying in the airspace underlying Class B airspace, the maximum speed authorized is</a:t>
            </a:r>
            <a:endParaRPr/>
          </a:p>
        </p:txBody>
      </p:sp>
      <p:sp>
        <p:nvSpPr>
          <p:cNvPr id="1011" name="Google Shape;1011;p1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230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in the airspace underlying Class B airspace at a speed of more than 200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(3100) When flying in a VFR corridor designated through Class B airspace, the maximum speed authorized is</a:t>
            </a:r>
            <a:endParaRPr/>
          </a:p>
        </p:txBody>
      </p:sp>
      <p:sp>
        <p:nvSpPr>
          <p:cNvPr id="1017" name="Google Shape;1017;p1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57150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180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(3100) When flying in a VFR corridor designated through Class B airspace, the maximum speed authorized is</a:t>
            </a:r>
            <a:endParaRPr/>
          </a:p>
        </p:txBody>
      </p:sp>
      <p:sp>
        <p:nvSpPr>
          <p:cNvPr id="1023" name="Google Shape;1023;p1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57150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180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200 knots.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250 knots.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Maximum speed in a VFR corridor through Class B airspace is 200 KIAS.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(3101) Except when necessary for takeoff or landing, what is the minimum safe altitude for a pilot to operate an aircraft anywhere?</a:t>
            </a:r>
            <a:endParaRPr/>
          </a:p>
        </p:txBody>
      </p:sp>
      <p:sp>
        <p:nvSpPr>
          <p:cNvPr id="1029" name="Google Shape;1029;p1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allowing, if a power unit fails, an emergency landing without undue hazard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above the surface and no closer than 500 feet to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500 feet above the highest obstacle within a horizontal radius of 1,000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(3101) Except when necessary for takeoff or landing, what is the minimum safe altitude for a pilot to operate an aircraft anywhere?</a:t>
            </a:r>
            <a:endParaRPr/>
          </a:p>
        </p:txBody>
      </p:sp>
      <p:sp>
        <p:nvSpPr>
          <p:cNvPr id="1035" name="Google Shape;1035;p1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allowing, if a power unit fails, an emergency landing without undue hazard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above the surface and no closer than 500 feet to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500 feet above the highest obstacle within a horizontal radius of 1,000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when necessary for takeoff or landing, no person may operate an aircraft anywhere below an altitude allowing, if a power unit fails, an emergency landing without undue hazard to persons or property on the surface.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(3102) Except when necessary for takeoff or landing, what is the minimum safe altitude required for a pilot to operate an aircraft over congested areas?</a:t>
            </a:r>
            <a:endParaRPr/>
          </a:p>
        </p:txBody>
      </p:sp>
      <p:sp>
        <p:nvSpPr>
          <p:cNvPr id="1041" name="Google Shape;1041;p1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of 1,000 feet above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above the highest obstacle within a horizontal radius of 1,000 feet of the aircraft.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1,000 feet above the highest obstacle within a horizontal radius of 2,000 feet of the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(3012.3) May a pilot operate an aircraft that is not in compliance with an Airworthiness Directive (AD)?</a:t>
            </a:r>
            <a:endParaRPr/>
          </a:p>
        </p:txBody>
      </p:sp>
      <p:sp>
        <p:nvSpPr>
          <p:cNvPr id="181" name="Google Shape;181;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Yes, under VFR conditions only.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Yes, ADs are only voluntary.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Yes, if allowed by the AD.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 product to which an airworthiness directive applies except in accordance with the requirements of that airworthiness directive.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(3102) Except when necessary for takeoff or landing, what is the minimum safe altitude required for a pilot to operate an aircraft over congested areas?</a:t>
            </a:r>
            <a:endParaRPr/>
          </a:p>
        </p:txBody>
      </p:sp>
      <p:sp>
        <p:nvSpPr>
          <p:cNvPr id="1047" name="Google Shape;1047;p1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of 1,000 feet above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above the highest obstacle within a horizontal radius of 1,000 feet of the aircraft.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1,000 feet above the highest obstacle within a horizontal radius of 2,000 feet of the aircraft.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when necessary for takeoff or landing, no person may operate an aircraft over any congested area of a city, town, or settlement, or over any open air assembly of persons, below an altitude of 1,000 feet above the highest obstacle within a horizontal radius of 2,000 feet of the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(3103) Except when necessary for takeoff or landing, what is the minimum safe altitude required for a pilot to operate an aircraft over other than a congested area?</a:t>
            </a:r>
            <a:endParaRPr/>
          </a:p>
        </p:txBody>
      </p:sp>
      <p:sp>
        <p:nvSpPr>
          <p:cNvPr id="1053" name="Google Shape;1053;p1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allowing, if a power unit fails, an emergency landing without undue hazard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AGL, except over open water or a sparsely populated area, which requires 500 feet from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500 feet above the highest obstacle within a horizontal radius of 1,000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(3103) Except when necessary for takeoff or landing, what is the minimum safe altitude required for a pilot to operate an aircraft over other than a congested area?</a:t>
            </a:r>
            <a:endParaRPr/>
          </a:p>
        </p:txBody>
      </p:sp>
      <p:sp>
        <p:nvSpPr>
          <p:cNvPr id="1059" name="Google Shape;1059;p1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altitude allowing, if a power unit fails, an emergency landing without undue hazard to persons or property on the surface.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altitude of 500 feet AGL, except over open water or a sparsely populated area, which requires 500 feet from any person, vessel, vehicle, or structure.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altitude of 500 feet above the highest obstacle within a horizontal radius of 1,000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when necessary for takeoff or landing, no person may operate an aircraft over other than congested areas below an altitude of 500 feet above the surface except over open water or sparsely populated areas. In that case, the aircraft may not be operated closer than 500 feet to any person, vessel, vehicle, or structure.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82. (3104) Except when necessary for takeoff or landing, an aircraft may not be operated closer than what distance from any person, vessel, vehicle, or structure?</a:t>
            </a:r>
            <a:endParaRPr/>
          </a:p>
        </p:txBody>
      </p:sp>
      <p:sp>
        <p:nvSpPr>
          <p:cNvPr id="1065" name="Google Shape;106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1,000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82. (3104) Except when necessary for takeoff or landing, an aircraft may not be operated closer than what distance from any person, vessel, vehicle, or structure?</a:t>
            </a:r>
            <a:endParaRPr/>
          </a:p>
        </p:txBody>
      </p:sp>
      <p:sp>
        <p:nvSpPr>
          <p:cNvPr id="1071" name="Google Shape;1071;p1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1,000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when necessary for takeoff or landing, no person may operate an aircraft closer than 500 feet to any person, vessel, vehicle, or structure.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83. (3108) When an ATC clearance has been obtained, no pilot-in-command may deviate from that clearance, unless that pilot obtains an amended clearance. The one exception to this regulation is</a:t>
            </a:r>
            <a:endParaRPr/>
          </a:p>
        </p:txBody>
      </p:sp>
      <p:sp>
        <p:nvSpPr>
          <p:cNvPr id="1077" name="Google Shape;1077;p1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the clearance states 'at pilot's discretion.'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if the clearance contains a restriction.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83. (3108) When an ATC clearance has been obtained, no pilot-in-command may deviate from that clearance, unless that pilot obtains an amended clearance. The one exception to this regulation is</a:t>
            </a:r>
            <a:endParaRPr/>
          </a:p>
        </p:txBody>
      </p:sp>
      <p:sp>
        <p:nvSpPr>
          <p:cNvPr id="1083" name="Google Shape;1083;p1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the clearance states 'at pilot's discretion.'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if the clearance contains a restriction.</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in an emergency, no person may operate an aircraft contrary to an ATC clearance or instruction.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(3108.1) As pilot-in-command of an aircraft, under which situation can you deviate from an ATC clearance?</a:t>
            </a:r>
            <a:endParaRPr/>
          </a:p>
        </p:txBody>
      </p:sp>
      <p:sp>
        <p:nvSpPr>
          <p:cNvPr id="1089" name="Google Shape;1089;p1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operating in Class A airspace at night.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an ATC clearance is not understood and in VFR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response to a traffic alert and collision avoidance system resolution advisory.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(3108.1) As pilot-in-command of an aircraft, under which situation can you deviate from an ATC clearance?</a:t>
            </a:r>
            <a:endParaRPr/>
          </a:p>
        </p:txBody>
      </p:sp>
      <p:sp>
        <p:nvSpPr>
          <p:cNvPr id="1095" name="Google Shape;1095;p1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operating in Class A airspace at night.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an ATC clearance is not understood and in VFR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response to a traffic alert and collision avoidance system resolution advisory.</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regulations authorize deviations from a clearance in response to a traffic alert and collision avoidance system resolution advisory. You must notify ATC as soon as possible following the deviation. Answer (A) is incorrect because neither of these are acceptable reasons to deviate from an ATC clearance. Answer (B) is incorrect because neither of these are acceptable reasons to deviate from an ATC clearance.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85. (3109) When would a pilot be required to submit a detailed report of an emergency which caused the pilot to deviate from an ATC clearance?</a:t>
            </a:r>
            <a:endParaRPr/>
          </a:p>
        </p:txBody>
      </p:sp>
      <p:sp>
        <p:nvSpPr>
          <p:cNvPr id="1101" name="Google Shape;1101;p1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48 hours if requested by ATC.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Immediately.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Within 7 days.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(3013.1) Preventive maintenance has been performed on an aircraft. What paperwork is required?</a:t>
            </a:r>
            <a:endParaRPr/>
          </a:p>
        </p:txBody>
      </p:sp>
      <p:sp>
        <p:nvSpPr>
          <p:cNvPr id="187" name="Google Shape;18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full, detailed description of the work done must be entered in the airframe logbook.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date the work was completed, and the name of the person who did the work must be entered in the airframe and engine logbook.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signature, certificate number, and kind of certificate held by the person approving the work and a description of the work must be entered in the aircraft maintenance records.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85. (3109) When would a pilot be required to submit a detailed report of an emergency which caused the pilot to deviate from an ATC clearance?</a:t>
            </a:r>
            <a:endParaRPr/>
          </a:p>
        </p:txBody>
      </p:sp>
      <p:sp>
        <p:nvSpPr>
          <p:cNvPr id="1107" name="Google Shape;1107;p1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48 hours if requested by ATC.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Immediately.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Within 7 days.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who deviated from an ATC clearance during an emergency must submit a detailed report within 48 hours if requested by ATC.</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(3110) What action, if any, is appropriate if the pilot deviates from an ATC instruction during an emergency and is given priority?</a:t>
            </a:r>
            <a:endParaRPr/>
          </a:p>
        </p:txBody>
      </p:sp>
      <p:sp>
        <p:nvSpPr>
          <p:cNvPr id="1113" name="Google Shape;1113;p1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Take no special action since you are pilot in 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File a detailed report within 48 hours to the chief of the appropriate ATC facility, if requested.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File a report to the FAA Administrator, as soon as possible.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(3110) What action, if any, is appropriate if the pilot deviates from an ATC instruction during an emergency and is given priority?</a:t>
            </a:r>
            <a:endParaRPr/>
          </a:p>
        </p:txBody>
      </p:sp>
      <p:sp>
        <p:nvSpPr>
          <p:cNvPr id="1119" name="Google Shape;1119;p1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Take no special action since you are pilot in 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File a detailed report within 48 hours to the chief of the appropriate ATC facility, if requested.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File a report to the FAA Administrator, as soon as possible.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who (though not deviating from a rule of 14 CFR Part 91) is given priority by ATC in an emergency shall, if requested by ATC, submit a detailed report of that emergency within 48 hours to the chief of that ATC facility.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(3131) What is the specific fuel requirement for flight under VFR during daylight hours in an airplane?</a:t>
            </a:r>
            <a:endParaRPr/>
          </a:p>
        </p:txBody>
      </p:sp>
      <p:sp>
        <p:nvSpPr>
          <p:cNvPr id="1125" name="Google Shape;1125;p1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Enough to complete the flight at normal cruising speed with adverse wind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Enough to fly to the first point of intended landing and to fly after that for 30 minutes at normal cruising speed.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Enough to fly to the first point of intended landing and to fly after that for 45 minutes at normal cruising speed.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(3131) What is the specific fuel requirement for flight under VFR during daylight hours in an airplane?</a:t>
            </a:r>
            <a:endParaRPr/>
          </a:p>
        </p:txBody>
      </p:sp>
      <p:sp>
        <p:nvSpPr>
          <p:cNvPr id="1131" name="Google Shape;1131;p1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Enough to complete the flight at normal cruising speed with adverse wind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Enough to fly to the first point of intended landing and to fly after that for 30 minutes at normal cruising speed.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Enough to fly to the first point of intended landing and to fly after that for 45 minutes at normal cruising speed.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begin a flight in an airplane under VFR unless (considering wind and forecast weather conditions) there is enough fuel to fly to the first point of intended landing and, assuming normal cruising speed, and day operations, to fly after that for at least 30 minutes.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(3132) What is the specific fuel requirement for flight under VFR at night in an airplane?</a:t>
            </a:r>
            <a:endParaRPr/>
          </a:p>
        </p:txBody>
      </p:sp>
      <p:sp>
        <p:nvSpPr>
          <p:cNvPr id="1137" name="Google Shape;1137;p1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Enough to complete the flight at normal cruising speed with adverse wind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Enough to fly to the first point of intended landing and to fly after that for 30 minutes at normal cruising speed.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Enough to fly to the first point of intended landing and to fly after that for 45 minutes at normal cruising speed.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(3132) What is the specific fuel requirement for flight under VFR at night in an airplane?</a:t>
            </a:r>
            <a:endParaRPr/>
          </a:p>
        </p:txBody>
      </p:sp>
      <p:sp>
        <p:nvSpPr>
          <p:cNvPr id="1143" name="Google Shape;1143;p1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Enough to complete the flight at normal cruising speed with adverse wind conditions.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Enough to fly to the first point of intended landing and to fly after that for 30 minutes at normal cruising speed.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Enough to fly to the first point of intended landing and to fly after that for 45 minutes at normal cruising speed.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begin a flight in an airplane under VFR unless (considering wind and forecast weather conditions) there is enough fuel to fly to the first point of intended landing and, assuming normal cruising speed, and night operations, to fly after that for at least 45 minutes.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89. (3136) During operations within controlled airspace at altitudes of less than 1,200 feet AGL, the minimum horizontal distance from clouds requirement for VFR flight is</a:t>
            </a:r>
            <a:endParaRPr/>
          </a:p>
        </p:txBody>
      </p:sp>
      <p:sp>
        <p:nvSpPr>
          <p:cNvPr id="1149" name="Google Shape;1149;p1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2,000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89. (3136) During operations within controlled airspace at altitudes of less than 1,200 feet AGL, the minimum horizontal distance from clouds requirement for VFR flight is</a:t>
            </a:r>
            <a:endParaRPr/>
          </a:p>
        </p:txBody>
      </p:sp>
      <p:sp>
        <p:nvSpPr>
          <p:cNvPr id="1155" name="Google Shape;1155;p1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2,000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Minimum horizontal distance from clouds within Class C, D, or E airspace below 10,000 feet MSL is 2,000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90. (3137) What minimum visibility and clearance from clouds are required for VFR operations in Class G airspace at 700 feet AGL or below during daylight hours?</a:t>
            </a:r>
            <a:endParaRPr/>
          </a:p>
        </p:txBody>
      </p:sp>
      <p:sp>
        <p:nvSpPr>
          <p:cNvPr id="1161" name="Google Shape;1161;p1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visibility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visibility, 500 feet below, 1,000 feet above, and 2,000 feet horizontal clearance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visibility and clear of clouds.</a:t>
            </a:r>
            <a:r>
              <a:rPr b="0" i="0" lang="en-US" sz="1800" u="none" strike="noStrike">
                <a:solidFill>
                  <a:srgbClr val="274E13"/>
                </a:solidFill>
                <a:latin typeface="Times New Roman"/>
                <a:ea typeface="Times New Roman"/>
                <a:cs typeface="Times New Roman"/>
                <a:sym typeface="Times New Roman"/>
              </a:rPr>
              <a:t>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(3013.1) Preventive maintenance has been performed on an aircraft. What paperwork is required?</a:t>
            </a:r>
            <a:endParaRPr/>
          </a:p>
        </p:txBody>
      </p:sp>
      <p:sp>
        <p:nvSpPr>
          <p:cNvPr id="193" name="Google Shape;193;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full, detailed description of the work done must be entered in the airframe logbook.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date the work was completed, and the name of the person who did the work must be entered in the airframe and engine logbook.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signature, certificate number, and kind of certificate held by the person approving the work and a description of the work must be entered in the aircraft maintenance records.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registered owner or operator shall keep records of preventative maintenance. The records must include: 1. A description of the work performed; 2. The date of completion of the work performed; and 3. The signature and certificate number of the person approving the aircraft for return to service (could be pilot certificate number for Part 43 when you are doing your own preventative maintenance). Answer (A) is incorrect because it is incomplete. Answer (B) is incorrect because it refers to who performed the work rather than who approved it.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90. (3137) What minimum visibility and clearance from clouds are required for VFR operations in Class G airspace at 700 feet AGL or below during daylight hours?</a:t>
            </a:r>
            <a:endParaRPr/>
          </a:p>
        </p:txBody>
      </p:sp>
      <p:sp>
        <p:nvSpPr>
          <p:cNvPr id="1167" name="Google Shape;1167;p1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visibility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visibility, 500 feet below, 1,000 feet above, and 2,000 feet horizontal clearance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visibility and clear of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Minimum visibility and cloud clearance for Class G airspace at 700 feet AGL or below during daylight hours is 1 mile visibility and clear of clouds.  Answer (B) is incorrect because this is for Class C, D, or E airspace. Answer (C) is incorrect because this is for Class B airspace.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91. (3138) What minimum flight visibility is required for VFR flight operations on an airway below 10,000 feet MSL?</a:t>
            </a:r>
            <a:endParaRPr/>
          </a:p>
        </p:txBody>
      </p:sp>
      <p:sp>
        <p:nvSpPr>
          <p:cNvPr id="1173" name="Google Shape;1173;p1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4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91. (3138) What minimum flight visibility is required for VFR flight operations on an airway below 10,000 feet MSL?</a:t>
            </a:r>
            <a:endParaRPr/>
          </a:p>
        </p:txBody>
      </p:sp>
      <p:sp>
        <p:nvSpPr>
          <p:cNvPr id="1179" name="Google Shape;1179;p1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4 miles.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airway below 10,000 feet MSL is in either Class B, C, or D, or E airspace, and requires 3 miles flight visibility.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92. (3139) The minimum distance from clouds required for VFR operations on an airway below 10,000 feet MSL is</a:t>
            </a:r>
            <a:endParaRPr/>
          </a:p>
        </p:txBody>
      </p:sp>
      <p:sp>
        <p:nvSpPr>
          <p:cNvPr id="1185" name="Google Shape;1185;p1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remain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500 feet below, 1,000 feet above, and 2,000 feet horizontally.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500 feet above, 1,000 feet below, and 2,000 feet horizontally.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92. (3139) The minimum distance from clouds required for VFR operations on an airway below 10,000 feet MSL is</a:t>
            </a:r>
            <a:endParaRPr/>
          </a:p>
        </p:txBody>
      </p:sp>
      <p:sp>
        <p:nvSpPr>
          <p:cNvPr id="1191" name="Google Shape;1191;p1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remain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500 feet below, 1,000 feet above, and 2,000 feet horizontally.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500 feet above, 1,000 feet below, and 2,000 feet horizontally.</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airway below 10,000 feet MSL is in either Class B, C, or D, or E airspace, and requires a cloud clearance of 500 feet below, 1,000 feet above, and 2,000 feet horizontally.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93. (3140) During operations within controlled airspace at altitudes of more than 1,200 feet AGL, but less than 10,000 feet MSL, the minimum distance above clouds requirement for VFR flight is</a:t>
            </a:r>
            <a:endParaRPr/>
          </a:p>
        </p:txBody>
      </p:sp>
      <p:sp>
        <p:nvSpPr>
          <p:cNvPr id="1197" name="Google Shape;1197;p1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r>
              <a:rPr b="0" i="0" lang="en-US" u="none" strike="noStrike">
                <a:solidFill>
                  <a:srgbClr val="073763"/>
                </a:solidFill>
                <a:latin typeface="Times New Roman"/>
                <a:ea typeface="Times New Roman"/>
                <a:cs typeface="Times New Roman"/>
                <a:sym typeface="Times New Roman"/>
              </a:rPr>
              <a: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93. (3140) During operations within controlled airspace at altitudes of more than 1,200 feet AGL, but less than 10,000 feet MSL, the minimum distance above clouds requirement for VFR flight is</a:t>
            </a:r>
            <a:endParaRPr/>
          </a:p>
        </p:txBody>
      </p:sp>
      <p:sp>
        <p:nvSpPr>
          <p:cNvPr id="1203" name="Google Shape;1203;p1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r>
              <a:rPr b="0" i="0" lang="en-US" u="none" strike="noStrike">
                <a:solidFill>
                  <a:srgbClr val="073763"/>
                </a:solidFill>
                <a:latin typeface="Times New Roman"/>
                <a:ea typeface="Times New Roman"/>
                <a:cs typeface="Times New Roman"/>
                <a:sym typeface="Times New Roman"/>
              </a:rPr>
              <a:t>.</a:t>
            </a:r>
            <a:endParaRPr/>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Class B, C, D, and E airspace are all controlled airspace in which VFR flight is allowed, and requires a cloud clearance of 1,000 feet above at altitudes of more than 1,200 feet AGL, but less than 10,000 feet MSL.</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2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94. (3141) VFR flight in controlled airspace above 1,200 feet AGL and below 10,000 feet MSL requires a minimum visibility and vertical cloud clearance of</a:t>
            </a:r>
            <a:endParaRPr/>
          </a:p>
        </p:txBody>
      </p:sp>
      <p:sp>
        <p:nvSpPr>
          <p:cNvPr id="1209" name="Google Shape;1209;p2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500 feet below or 1,000 feet above the clouds in controlled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 miles, and 1,000 feet below or 1,000 feet above the clouds at all altitudes.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 and 1,000 feet below or 1,000 feet above the clouds only in Class A airspace</a:t>
            </a:r>
            <a:r>
              <a:rPr b="0" i="0" lang="en-US" u="none" strike="noStrike">
                <a:solidFill>
                  <a:srgbClr val="073763"/>
                </a:solidFill>
                <a:latin typeface="Times New Roman"/>
                <a:ea typeface="Times New Roman"/>
                <a:cs typeface="Times New Roman"/>
                <a:sym typeface="Times New Roman"/>
              </a:rPr>
              <a: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2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94. (3141) VFR flight in controlled airspace above 1,200 feet AGL and below 10,000 feet MSL requires a minimum visibility and vertical cloud clearance of</a:t>
            </a:r>
            <a:endParaRPr/>
          </a:p>
        </p:txBody>
      </p:sp>
      <p:sp>
        <p:nvSpPr>
          <p:cNvPr id="1215" name="Google Shape;1215;p2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500 feet below or 1,000 feet above the clouds in controlled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 miles, and 1,000 feet below or 1,000 feet above the clouds at all altitudes.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 and 1,000 feet below or 1,000 feet above the clouds only in Class A airspace</a:t>
            </a:r>
            <a:r>
              <a:rPr b="0" i="0" lang="en-US" u="none" strike="noStrike">
                <a:solidFill>
                  <a:srgbClr val="073763"/>
                </a:solidFill>
                <a:latin typeface="Times New Roman"/>
                <a:ea typeface="Times New Roman"/>
                <a:cs typeface="Times New Roman"/>
                <a:sym typeface="Times New Roman"/>
              </a:rPr>
              <a:t>.</a:t>
            </a:r>
            <a:endParaRPr/>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the exception of Class B airspace, VFR flight into controlled airspace requires 3 statute miles visibility and cloud clearance of 500 feet below and 1,000 feet above when operating above 1,200 feet AGL and below 10,000 feet MSL.</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2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95. (3142) During operations outside controlled airspace at altitudes of more than 1,200 feet AGL, but less than 10,000 feet MSL, the minimum flight visibility for VFR flight at night is</a:t>
            </a:r>
            <a:endParaRPr/>
          </a:p>
        </p:txBody>
      </p:sp>
      <p:sp>
        <p:nvSpPr>
          <p:cNvPr id="1221" name="Google Shape;1221;p2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(3013.2) What regulation allows a private pilot to perform preventive maintenance?</a:t>
            </a:r>
            <a:endParaRPr/>
          </a:p>
        </p:txBody>
      </p:sp>
      <p:sp>
        <p:nvSpPr>
          <p:cNvPr id="199" name="Google Shape;19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14 CFR _sect_91.403.</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14 CFR _sect_43.7.</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14 CFR _sect_61.113.</a:t>
            </a:r>
            <a:r>
              <a:rPr b="0" i="0" lang="en-US" sz="1800" u="none" strike="noStrike">
                <a:solidFill>
                  <a:srgbClr val="274E13"/>
                </a:solidFill>
                <a:latin typeface="Times New Roman"/>
                <a:ea typeface="Times New Roman"/>
                <a:cs typeface="Times New Roman"/>
                <a:sym typeface="Times New Roman"/>
              </a:rPr>
              <a:t>.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2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95. (3142) During operations outside controlled airspace at altitudes of more than 1,200 feet AGL, but less than 10,000 feet MSL, the minimum flight visibility for VFR flight at night is</a:t>
            </a:r>
            <a:endParaRPr/>
          </a:p>
        </p:txBody>
      </p:sp>
      <p:sp>
        <p:nvSpPr>
          <p:cNvPr id="1227" name="Google Shape;1227;p2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At altitudes of more than 1,200 feet AGL but less than 10,000 feet MSL, Class G airspace requires 3 miles visibility at night.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2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96. (3143) During operations outside controlled airspace at altitudes of more than 1,200 feet AGL, but less than 10,000 feet MSL, the minimum flight visibility for day VFR flight is</a:t>
            </a:r>
            <a:endParaRPr/>
          </a:p>
        </p:txBody>
      </p:sp>
      <p:sp>
        <p:nvSpPr>
          <p:cNvPr id="1233" name="Google Shape;1233;p2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2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96. (3143) During operations outside controlled airspace at altitudes of more than 1,200 feet AGL, but less than 10,000 feet MSL, the minimum flight visibility for day VFR flight is</a:t>
            </a:r>
            <a:endParaRPr/>
          </a:p>
        </p:txBody>
      </p:sp>
      <p:sp>
        <p:nvSpPr>
          <p:cNvPr id="1239" name="Google Shape;1239;p2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At altitudes of more than 1,200 feet AGL but less than 10,000 feet MSL, Class G airspace requires 1 mile visibility during the day.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2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97. (3144) During operations outside controlled airspace at altitudes of more than 1,200 feet AGL, but less than 10,000 feet MSL, the minimum distance below clouds requirement for VFR flight at night is</a:t>
            </a:r>
            <a:endParaRPr/>
          </a:p>
        </p:txBody>
      </p:sp>
      <p:sp>
        <p:nvSpPr>
          <p:cNvPr id="1245" name="Google Shape;1245;p2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2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97. (3144) During operations outside controlled airspace at altitudes of more than 1,200 feet AGL, but less than 10,000 feet MSL, the minimum distance below clouds requirement for VFR flight at night is</a:t>
            </a:r>
            <a:endParaRPr/>
          </a:p>
        </p:txBody>
      </p:sp>
      <p:sp>
        <p:nvSpPr>
          <p:cNvPr id="1251" name="Google Shape;1251;p2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At altitudes of more than 1,200 feet AGL but less than 10,000 feet MSL, Class G airspace requires a cloud clearance of 500 feet below, 1,000 feet above, and 2,000 feet horizontal, during both day and night flights.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2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98. (3145) The minimum flight visibility required for VFR flights above 10,000 feet MSL and more than 1,200 feet AGL in controlled airspace is</a:t>
            </a:r>
            <a:endParaRPr/>
          </a:p>
        </p:txBody>
      </p:sp>
      <p:sp>
        <p:nvSpPr>
          <p:cNvPr id="1257" name="Google Shape;1257;p2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sz="2000"/>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2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98. (3145) The minimum flight visibility required for VFR flights above 10,000 feet MSL and more than 1,200 feet AGL in controlled airspace is</a:t>
            </a:r>
            <a:endParaRPr/>
          </a:p>
        </p:txBody>
      </p:sp>
      <p:sp>
        <p:nvSpPr>
          <p:cNvPr id="1263" name="Google Shape;1263;p2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 miles.</a:t>
            </a:r>
            <a:endParaRPr sz="2000"/>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2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99. (3146) For VFR flight operations above 10,000 feet MSL and more than 1,200 feet AGL, the minimum horizontal distance from clouds required is</a:t>
            </a:r>
            <a:endParaRPr/>
          </a:p>
        </p:txBody>
      </p:sp>
      <p:sp>
        <p:nvSpPr>
          <p:cNvPr id="1269" name="Google Shape;1269;p2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2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99. (3146) For VFR flight operations above 10,000 feet MSL and more than 1,200 feet AGL, the minimum horizontal distance from clouds required is</a:t>
            </a:r>
            <a:endParaRPr/>
          </a:p>
        </p:txBody>
      </p:sp>
      <p:sp>
        <p:nvSpPr>
          <p:cNvPr id="1275" name="Google Shape;1275;p2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Controlled airspace above 10,000 feet which allows VFR is Class E airspace, and requires cloud clearance of 1,000 feet below, 1,000 feet above, and 1 SM horizontal during operations above 10,000 feet MSL and more than 1,200 feet AGL.</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2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100. (3147) During operations at altitudes of more than 1,200 feet AGL and at or above 10,000 feet MSL, the minimum distance above clouds requirement for VFR flight is</a:t>
            </a:r>
            <a:endParaRPr/>
          </a:p>
        </p:txBody>
      </p:sp>
      <p:sp>
        <p:nvSpPr>
          <p:cNvPr id="1281" name="Google Shape;1281;p2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(2004) While on a VFR cross-country and not in contact with ATC, what frequency would you use in the event of an emergency?</a:t>
            </a:r>
            <a:endParaRPr/>
          </a:p>
        </p:txBody>
      </p:sp>
      <p:sp>
        <p:nvSpPr>
          <p:cNvPr id="97" name="Google Shape;97;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u="none" strike="noStrike">
                <a:solidFill>
                  <a:srgbClr val="073763"/>
                </a:solidFill>
                <a:latin typeface="Times New Roman"/>
                <a:ea typeface="Times New Roman"/>
                <a:cs typeface="Times New Roman"/>
                <a:sym typeface="Times New Roman"/>
              </a:rPr>
              <a:t>*a. 121.5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128.725 MHz.</a:t>
            </a:r>
            <a:endParaRPr/>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Although the frequency in use or other frequencies assigned by ATC are preferable, the following emergency frequencies can be used for distress or urgency communications: 121.5 MHz, 243.0 MHz, or 406 mHz.</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(3013.2) What regulation allows a private pilot to perform preventive maintenance?</a:t>
            </a:r>
            <a:endParaRPr/>
          </a:p>
        </p:txBody>
      </p:sp>
      <p:sp>
        <p:nvSpPr>
          <p:cNvPr id="205" name="Google Shape;205;p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14 CFR _sect_91.403.</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14 CFR _sect_43.7.</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14 CFR _sect_61.113.</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14 CFR_sect_43.7 Persons authorized to approve aircraft, airframes, aircraft engines, propellers, appliances, or component parts for return to service after maintenance, preventive maintenance, rebuilding, or alteration says a person holding at least a private pilot certificate may approve an aircraft for return to service after performing preventive maintenance under the provisions of _sect_43.3(g). Answer (A) is incorrect because 14 CFR _sect_91.403 explains that the owner or operator must maintain the aircraft in airworthy condition. Answer (C) is incorrect because 14 CFR  _sect_61.113 details the private pilot privileges and limitations while operating as pilot-in-command.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2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100. (3147) During operations at altitudes of more than 1,200 feet AGL and at or above 10,000 feet MSL, the minimum distance above clouds requirement for VFR flight is</a:t>
            </a:r>
            <a:endParaRPr/>
          </a:p>
        </p:txBody>
      </p:sp>
      <p:sp>
        <p:nvSpPr>
          <p:cNvPr id="1287" name="Google Shape;1287;p2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1,500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Controlled airspace above 10,000 feet which allows VFR is Class E airspace, and requires cloud clearance of</a:t>
            </a:r>
            <a:br>
              <a:rPr b="0" i="0" lang="en-US" sz="1800" u="none" strike="noStrike">
                <a:solidFill>
                  <a:srgbClr val="274E13"/>
                </a:solidFill>
                <a:latin typeface="Times New Roman"/>
                <a:ea typeface="Times New Roman"/>
                <a:cs typeface="Times New Roman"/>
                <a:sym typeface="Times New Roman"/>
              </a:rPr>
            </a:br>
            <a:r>
              <a:rPr b="0" i="0" lang="en-US" sz="1800" u="none" strike="noStrike">
                <a:solidFill>
                  <a:srgbClr val="274E13"/>
                </a:solidFill>
                <a:latin typeface="Times New Roman"/>
                <a:ea typeface="Times New Roman"/>
                <a:cs typeface="Times New Roman"/>
                <a:sym typeface="Times New Roman"/>
              </a:rPr>
              <a:t> 1,000 feet below, 1,000 feet above, and 1 SM horizontal during operations above 10,000 feet MSL and more than 1,200 feet AGL.</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2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101. (3148) No person may take off or land an aircraft under basic VFR at an airport that lies within Class D airspace unless the</a:t>
            </a:r>
            <a:endParaRPr/>
          </a:p>
        </p:txBody>
      </p:sp>
      <p:sp>
        <p:nvSpPr>
          <p:cNvPr id="1293" name="Google Shape;1293;p2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visibility at that airport is at least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ground visibility at that airport is at least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ground visibility at that airport is at least 3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2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101. (3148) No person may take off or land an aircraft under basic VFR at an airport that lies within Class D airspace unless the</a:t>
            </a:r>
            <a:endParaRPr/>
          </a:p>
        </p:txBody>
      </p:sp>
      <p:sp>
        <p:nvSpPr>
          <p:cNvPr id="1299" name="Google Shape;1299;p2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visibility at that airport is at least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ground visibility at that airport is at least 1 mile.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ground visibility at that airport is at least 3 miles.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for Special VFR procedures, no person may operate an aircraft under VFR within Class D airspace, beneath the ceiling when the ceiling is less than 1,000 feet. No person may takeoff or land an aircraft, or enter the traffic pattern of an airport under VFR, within Class D airspace unless ground visibility at that airport is at least 3 statute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102. (3149) The basic VFR weather minimums for operating an aircraft within Class D airspace are</a:t>
            </a:r>
            <a:endParaRPr b="0" i="0" u="none" strike="noStrike">
              <a:solidFill>
                <a:srgbClr val="000000"/>
              </a:solidFill>
              <a:latin typeface="Courier New"/>
              <a:ea typeface="Courier New"/>
              <a:cs typeface="Courier New"/>
              <a:sym typeface="Courier New"/>
            </a:endParaRPr>
          </a:p>
        </p:txBody>
      </p:sp>
      <p:sp>
        <p:nvSpPr>
          <p:cNvPr id="1305" name="Google Shape;1305;p2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500-foot ceiling and 1 mile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1,000-foot ceiling and 3 miles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clear of clouds and 2 miles visibility.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2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102. (3149) The basic VFR weather minimums for operating an aircraft within Class D airspace are</a:t>
            </a:r>
            <a:endParaRPr b="0" i="0" u="none" strike="noStrike">
              <a:solidFill>
                <a:srgbClr val="000000"/>
              </a:solidFill>
              <a:latin typeface="Courier New"/>
              <a:ea typeface="Courier New"/>
              <a:cs typeface="Courier New"/>
              <a:sym typeface="Courier New"/>
            </a:endParaRPr>
          </a:p>
        </p:txBody>
      </p:sp>
      <p:sp>
        <p:nvSpPr>
          <p:cNvPr id="1311" name="Google Shape;1311;p2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500-foot ceiling and 1 mile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1,000-foot ceiling and 3 miles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clear of clouds and 2 miles visibility.</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Except for Special VFR procedures, no person may operate an aircraft under VFR within Class D airspace, beneath the ceiling when the ceiling is less than 1,000 feet. No person may takeoff or land an aircraft, or enter the traffic pattern of an airport under VFR, within Class D airspace unless ground visibility at that airport is at least 3 statute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2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103. (3150) A Special VFR clearance authorizes the pilot of an aircraft to operate VFR while within Class D airspace when the visibility is</a:t>
            </a:r>
            <a:endParaRPr/>
          </a:p>
        </p:txBody>
      </p:sp>
      <p:sp>
        <p:nvSpPr>
          <p:cNvPr id="1317" name="Google Shape;1317;p2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less than 1 mile and the ceiling is less than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at least 1 mile and the aircraft can remain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least 3 miles and the aircraft can remain clear of clouds.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2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103. (3150) A Special VFR clearance authorizes the pilot of an aircraft to operate VFR while within Class D airspace when the visibility is</a:t>
            </a:r>
            <a:endParaRPr/>
          </a:p>
        </p:txBody>
      </p:sp>
      <p:sp>
        <p:nvSpPr>
          <p:cNvPr id="1323" name="Google Shape;1323;p2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less than 1 mile and the ceiling is less than 1,000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at least 1 mile and the aircraft can remain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least 3 miles and the aircraft can remain clear of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(other than a helicopter) in a Class D airspace under Special VFR unless clear of clouds and flight visibility is at least 1 statute mile.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2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104. (3151) What is the minimum weather condition required for airplanes operating under Special VFR in Class D airspace?</a:t>
            </a:r>
            <a:endParaRPr/>
          </a:p>
        </p:txBody>
      </p:sp>
      <p:sp>
        <p:nvSpPr>
          <p:cNvPr id="1329" name="Google Shape;1329;p2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flight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flight visibility and 1,000-foot ceiling.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flight visibility and 1,000-foot ceiling.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2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104. (3151) What is the minimum weather condition required for airplanes operating under Special VFR in Class D airspace?</a:t>
            </a:r>
            <a:endParaRPr/>
          </a:p>
        </p:txBody>
      </p:sp>
      <p:sp>
        <p:nvSpPr>
          <p:cNvPr id="1335" name="Google Shape;1335;p2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flight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flight visibility and 1,000-foot ceiling.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flight visibility and 1,000-foot ceiling.</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(other than a helicopter) in a Class D airspace under special VFR unless clear of clouds and flight visibility is at least 1 statute mile.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2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105. (3153) What are the minimum requirements for airplane operations under Special VFR in Class D airspace at night?</a:t>
            </a:r>
            <a:endParaRPr/>
          </a:p>
        </p:txBody>
      </p:sp>
      <p:sp>
        <p:nvSpPr>
          <p:cNvPr id="1341" name="Google Shape;1341;p2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airplane must be under radar surveillance at all times while in Class 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airplane must be equipped for IFR with an altitude reporting transponder.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pilot must be instrument rated, and the airplane must be IFR equipped.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(3013.3) Who may perform preventive maintenance on an aircraft and approve it for return to service?</a:t>
            </a:r>
            <a:endParaRPr/>
          </a:p>
        </p:txBody>
      </p:sp>
      <p:sp>
        <p:nvSpPr>
          <p:cNvPr id="211" name="Google Shape;2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Student or recreational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or commercial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None of the above.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2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105. (3153) What are the minimum requirements for airplane operations under Special VFR in Class D airspace at night?</a:t>
            </a:r>
            <a:endParaRPr/>
          </a:p>
        </p:txBody>
      </p:sp>
      <p:sp>
        <p:nvSpPr>
          <p:cNvPr id="1347" name="Google Shape;1347;p2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airplane must be under radar surveillance at all times while in Class D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airplane must be equipped for IFR with an altitude reporting transponder.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pilot must be instrument rated, and the airplane must be IFR equipped.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(other than a helicopter) in a Class D airspace under special weather minimums between sunset and sunrise unless the pilot and airplane are certified for instrument flight. Answer (A) is incorrect because radar and transponder are not required in Class D airspace. Answer (B) is incorrect because radar and transponder are not required in Class D airspace.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2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106. (3154) No person may operate an airplane within Class D airspace at night under Special VFR unless the</a:t>
            </a:r>
            <a:endParaRPr/>
          </a:p>
        </p:txBody>
      </p:sp>
      <p:sp>
        <p:nvSpPr>
          <p:cNvPr id="1353" name="Google Shape;1353;p2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can be conducted 500 feet below the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is equipped for instrument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visibility is at least 3 miles.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2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106. (3154) No person may operate an airplane within Class D airspace at night under Special VFR unless the</a:t>
            </a:r>
            <a:endParaRPr/>
          </a:p>
        </p:txBody>
      </p:sp>
      <p:sp>
        <p:nvSpPr>
          <p:cNvPr id="1359" name="Google Shape;1359;p2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can be conducted 500 feet below the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is equipped for instrument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visibility is at least 3 miles.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(other than a helicopter) in a Class D airspace under special weather minimums between sunset and sunrise unless the airplane and pilot are certified for instrument flight.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2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107. (3155) Which cruising altitude is appropriate for a VFR flight on a magnetic course of 135°?</a:t>
            </a:r>
            <a:endParaRPr/>
          </a:p>
        </p:txBody>
      </p:sp>
      <p:sp>
        <p:nvSpPr>
          <p:cNvPr id="1365" name="Google Shape;1365;p2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Even thousandths.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Even thousandths plus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Odd thousandths plus 500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2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107. (3155) Which cruising altitude is appropriate for a VFR flight on a magnetic course of 135°?</a:t>
            </a:r>
            <a:endParaRPr/>
          </a:p>
        </p:txBody>
      </p:sp>
      <p:sp>
        <p:nvSpPr>
          <p:cNvPr id="1371" name="Google Shape;1371;p2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Even thousandths.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Even thousandths plus 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Odd thousandths plus 500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operating below 18,000 feet MSL in VFR cruising flight more than 3,000 feet above the surface and on a magnetic course of 0° through 179°, any odd thousand-foot MSL altitude plus 500 feet (i.e., 3,500, 5,500, etc.) is appropriate. On a course of 180° through 359°, even thousands plus 500 feet (4,500, 6,500, etc.) is appropriate.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2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108. (3156) Which VFR cruising altitude is acceptable for a flight on a victor airway with a magnetic course of 175°? The terrain is less than 1,000 feet.</a:t>
            </a:r>
            <a:endParaRPr/>
          </a:p>
        </p:txBody>
      </p:sp>
      <p:sp>
        <p:nvSpPr>
          <p:cNvPr id="1377" name="Google Shape;1377;p2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5,500 feet.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2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108. (3156) Which VFR cruising altitude is acceptable for a flight on a victor airway with a magnetic course of 175°? The terrain is less than 1,000 feet.</a:t>
            </a:r>
            <a:endParaRPr/>
          </a:p>
        </p:txBody>
      </p:sp>
      <p:sp>
        <p:nvSpPr>
          <p:cNvPr id="1383" name="Google Shape;1383;p2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5,000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5,500 feet.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operating below 18,000 feet MSL in VFR cruising flight more than 3,000 feet above the surface and on a magnetic course of 0° through 179°, any odd thousand-foot MSL altitude plus 500 feet (i.e., 3,500, 5,500, etc.) is appropriate. On a course of 180° through 359°, even thousands plus 500 feet (4,500, 6,500, etc.) is appropriate.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2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109. (3157) Which VFR cruising altitude is appropriate when flying above 3,000 feet AGL on a magnetic course of 185°?</a:t>
            </a:r>
            <a:endParaRPr/>
          </a:p>
        </p:txBody>
      </p:sp>
      <p:sp>
        <p:nvSpPr>
          <p:cNvPr id="1389" name="Google Shape;1389;p2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4,500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5,000 feet</a:t>
            </a:r>
            <a:r>
              <a:rPr b="0" i="0" lang="en-US" u="none" strike="noStrike">
                <a:solidFill>
                  <a:srgbClr val="073763"/>
                </a:solidFill>
                <a:latin typeface="Times New Roman"/>
                <a:ea typeface="Times New Roman"/>
                <a:cs typeface="Times New Roman"/>
                <a:sym typeface="Times New Roman"/>
              </a:rPr>
              <a: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2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109. (3157) Which VFR cruising altitude is appropriate when flying above 3,000 feet AGL on a magnetic course of 185°?</a:t>
            </a:r>
            <a:endParaRPr/>
          </a:p>
        </p:txBody>
      </p:sp>
      <p:sp>
        <p:nvSpPr>
          <p:cNvPr id="1395" name="Google Shape;1395;p2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4,000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4,500 feet.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5,000 feet</a:t>
            </a:r>
            <a:r>
              <a:rPr b="0" i="0" lang="en-US" u="none" strike="noStrike">
                <a:solidFill>
                  <a:srgbClr val="073763"/>
                </a:solidFill>
                <a:latin typeface="Times New Roman"/>
                <a:ea typeface="Times New Roman"/>
                <a:cs typeface="Times New Roman"/>
                <a:sym typeface="Times New Roman"/>
              </a:rPr>
              <a:t>.</a:t>
            </a:r>
            <a:endParaRPr/>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operating below 18,000 feet MSL in VFR cruising flight more than 3,000 feet above the surface and on a magnetic course of 0° through 179°, any odd thousand-foot MSL altitude plus 500 feet (i.e., 3,500, 5,500, etc.) is appropriate. On a course of 180° through 359°, even thousands plus 500 feet (4,500, 6,500, etc.) is appropriate.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2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110. (3158) Each person operating an aircraft at a VFR cruising altitude shall maintain an odd-thousand plus 500-foot altitude while on a</a:t>
            </a:r>
            <a:endParaRPr/>
          </a:p>
        </p:txBody>
      </p:sp>
      <p:sp>
        <p:nvSpPr>
          <p:cNvPr id="1401" name="Google Shape;1401;p2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magnetic heading of 0° through 179°.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magnetic course of 0° through 179°.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true course of 0° through 179°.</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(3013.3) Who may perform preventive maintenance on an aircraft and approve it for return to service?</a:t>
            </a:r>
            <a:endParaRPr/>
          </a:p>
        </p:txBody>
      </p:sp>
      <p:sp>
        <p:nvSpPr>
          <p:cNvPr id="217" name="Google Shape;217;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Student or recreational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or commercial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None of the above.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person holding at least a Private Pilot Certificate may approve an aircraft for return to service after performing preventive maintenance.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2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110. (3158) Each person operating an aircraft at a VFR cruising altitude shall maintain an odd-thousand plus 500-foot altitude while on a</a:t>
            </a:r>
            <a:endParaRPr/>
          </a:p>
        </p:txBody>
      </p:sp>
      <p:sp>
        <p:nvSpPr>
          <p:cNvPr id="1407" name="Google Shape;1407;p2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magnetic heading of 0° through 179°.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magnetic course of 0° through 179°.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true course of 0° through 179°.</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operating below 18,000 feet MSL in VFR cruising flight more than 3,000 feet above the surface and on a magnetic course of 0° through 179°, any odd thousand-foot MSL altitude plus 500 feet (i.e., 3,500, 5,500, etc.) is appropriate. On a course of 180° through 359°, even thousands plus 500 feet (4,500, 6,500, etc.) is appropriate. Answer (A) is incorrect because VFR altitudes are based on a magnetic course. Answer (C) is incorrect because VFR altitudes are based on a magnetic course.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2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111. (3159) In addition to a valid airworthiness certificate, what documents or records must be aboard an aircraft during flight?</a:t>
            </a:r>
            <a:endParaRPr/>
          </a:p>
        </p:txBody>
      </p:sp>
      <p:sp>
        <p:nvSpPr>
          <p:cNvPr id="1413" name="Google Shape;1413;p2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engine and airframe logbooks, and owner's manual.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Radio operator's permit, and repair and alteration forms.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Operating limitations and registration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2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111. (3159) In addition to a valid airworthiness certificate, what documents or records must be aboard an aircraft during flight?</a:t>
            </a:r>
            <a:endParaRPr/>
          </a:p>
        </p:txBody>
      </p:sp>
      <p:sp>
        <p:nvSpPr>
          <p:cNvPr id="1419" name="Google Shape;1419;p2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engine and airframe logbooks, and owner's manual.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Radio operator's permit, and repair and alteration forms.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Operating limitations and registration certificate.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unless it has within it: 1. An appropriate and current airworthiness certificate, displayed at the cabin or cockpit entrance so that it is legible to passengers or crew. 2. A registration certificate issued to its owner. 3. An approved flight manual, manual material, markings and placards or any combination thereof, which show the operating limitations of the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2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112. (3172) An approved chair-type parachute may be carried in an aircraft for emergency use if it has been packed by an appropriately rated parachute rigger within the preceding</a:t>
            </a:r>
            <a:endParaRPr/>
          </a:p>
        </p:txBody>
      </p:sp>
      <p:sp>
        <p:nvSpPr>
          <p:cNvPr id="1425" name="Google Shape;1425;p2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120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180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365 days.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2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112. (3172) An approved chair-type parachute may be carried in an aircraft for emergency use if it has been packed by an appropriately rated parachute rigger within the preceding</a:t>
            </a:r>
            <a:endParaRPr/>
          </a:p>
        </p:txBody>
      </p:sp>
      <p:sp>
        <p:nvSpPr>
          <p:cNvPr id="1431" name="Google Shape;1431;p2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120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180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365 days.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pilot of a civil aircraft may allow a parachute that is available for emergency use to be carried in that aircraft unless, if a chair type, it has been packed by a certificated and appropriately-rated parachute rigger within the preceding 180 days.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113. (3173) With certain exceptions, when must each occupant of an aircraft wear an approved parachute?</a:t>
            </a:r>
            <a:endParaRPr/>
          </a:p>
        </p:txBody>
      </p:sp>
      <p:sp>
        <p:nvSpPr>
          <p:cNvPr id="1437" name="Google Shape;1437;p2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a door is removed from the aircraft to facilitate parachute jumpers.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When intentionally pitching the nose of the aircraft up or down 30° or more.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When intentionally banking in excess of 30°.</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2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113. (3173) With certain exceptions, when must each occupant of an aircraft wear an approved parachute?</a:t>
            </a:r>
            <a:endParaRPr/>
          </a:p>
        </p:txBody>
      </p:sp>
      <p:sp>
        <p:nvSpPr>
          <p:cNvPr id="1443" name="Google Shape;1443;p2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a door is removed from the aircraft to facilitate parachute jumpers.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When intentionally pitching the nose of the aircraft up or down 30° or more.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When intentionally banking in excess of 30°.</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each occupant of the aircraft is wearing an approved parachute, no pilot of a civil aircraft, carrying any person (other than a crewmember) may execute an intentional maneuver that exceeds 60° bank or 30° nose up or down, relative to the horizon.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2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114. (3178) Which is normally prohibited when operating a restricted category civil aircraft?</a:t>
            </a:r>
            <a:endParaRPr/>
          </a:p>
        </p:txBody>
      </p:sp>
      <p:sp>
        <p:nvSpPr>
          <p:cNvPr id="1449" name="Google Shape;1449;p2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under instrument flight rules.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Flight over a densely populated area.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within Class D airspace.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2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114. (3178) Which is normally prohibited when operating a restricted category civil aircraft?</a:t>
            </a:r>
            <a:endParaRPr/>
          </a:p>
        </p:txBody>
      </p:sp>
      <p:sp>
        <p:nvSpPr>
          <p:cNvPr id="1455" name="Google Shape;1455;p2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Flight under instrument flight rules.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Flight over a densely populated area.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within Class D airspace.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 restricted category civil aircraft within the United States: 1. Over a densely populated area. 2. In a congested airway. 3. Near a busy airport where passenger transport operations are conducted.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2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115. (3179) Unless otherwise specifically authorized, no person may operate an aircraft that has an experimental certificate</a:t>
            </a:r>
            <a:endParaRPr/>
          </a:p>
        </p:txBody>
      </p:sp>
      <p:sp>
        <p:nvSpPr>
          <p:cNvPr id="1461" name="Google Shape;1461;p2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beneath the floor of Class B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over a densely populated area or in a congested airway.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from the primary airport within Class D airspace.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 (3014) Which operation would be described as preventive maintenance?</a:t>
            </a:r>
            <a:endParaRPr/>
          </a:p>
        </p:txBody>
      </p:sp>
      <p:sp>
        <p:nvSpPr>
          <p:cNvPr id="223" name="Google Shape;2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Replenishing hydraulic fluid.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Repair of portions of skin sheets by making additional seams.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Repair of landing gear brace struts.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115. (3179) Unless otherwise specifically authorized, no person may operate an aircraft that has an experimental certificate</a:t>
            </a:r>
            <a:endParaRPr/>
          </a:p>
        </p:txBody>
      </p:sp>
      <p:sp>
        <p:nvSpPr>
          <p:cNvPr id="1467" name="Google Shape;1467;p2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beneath the floor of Class B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over a densely populated area or in a congested airway.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from the primary airport within Class D airspace.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otherwise authorized by the Administrator in special operating limitations, no person may operate an aircraft that has an experimental certificate over a densely populated area or in a congested airway.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116. (3180.1) The responsibility for ensuring that an aircraft is maintained in an airworthy condition is primarily that of the</a:t>
            </a:r>
            <a:endParaRPr/>
          </a:p>
        </p:txBody>
      </p:sp>
      <p:sp>
        <p:nvSpPr>
          <p:cNvPr id="1473" name="Google Shape;1473;p2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who performs the work.</a:t>
            </a:r>
            <a:endParaRPr sz="1800"/>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2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116. (3180.1) The responsibility for ensuring that an aircraft is maintained in an airworthy condition is primarily that of the</a:t>
            </a:r>
            <a:endParaRPr/>
          </a:p>
        </p:txBody>
      </p:sp>
      <p:sp>
        <p:nvSpPr>
          <p:cNvPr id="1479" name="Google Shape;1479;p2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who performs the work.</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owner or operator of an aircraft is primarily responsible for maintaining the aircraft in an airworthy condition. The PIC of a civil aircraft is responsible for determining whether that aircraft is in condition for safe flight.</a:t>
            </a:r>
            <a:endParaRPr sz="1800"/>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2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117. (3180.2) The airworthiness of an aircraft can be determined by a preflight inspection and a</a:t>
            </a:r>
            <a:endParaRPr/>
          </a:p>
        </p:txBody>
      </p:sp>
      <p:sp>
        <p:nvSpPr>
          <p:cNvPr id="1485" name="Google Shape;1485;p2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statement from the owner or operator that the aircraft is airworthy.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log book endorsement from a flight instructor.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review of the maintenance records.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2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117. (3180.2) The airworthiness of an aircraft can be determined by a preflight inspection and a</a:t>
            </a:r>
            <a:endParaRPr/>
          </a:p>
        </p:txBody>
      </p:sp>
      <p:sp>
        <p:nvSpPr>
          <p:cNvPr id="1491" name="Google Shape;1491;p2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statement from the owner or operator that the aircraft is airworthy.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log book endorsement from a flight instructor.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review of the maintenance records.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airworthiness of an aircraft can be determined by a preflight inspection and a review of the maintenance records. Each owner or operator shall ensure that maintenance personnel make appropriate entries in the aircraft maintenance records indicating maintenance done and the aircraft has been approved for return to service.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2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118. (3181.1) The responsibility for ensuring that maintenance personnel make the appropriate entries in the aircraft maintenance records indicating the aircraft has been approved for return to service lies with the</a:t>
            </a:r>
            <a:endParaRPr/>
          </a:p>
        </p:txBody>
      </p:sp>
      <p:sp>
        <p:nvSpPr>
          <p:cNvPr id="1497" name="Google Shape;1497;p2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who performed the work.</a:t>
            </a:r>
            <a:endParaRPr sz="1800"/>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2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118. (3181.1) The responsibility for ensuring that maintenance personnel make the appropriate entries in the aircraft maintenance records indicating the aircraft has been approved for return to service lies with the</a:t>
            </a:r>
            <a:endParaRPr/>
          </a:p>
        </p:txBody>
      </p:sp>
      <p:sp>
        <p:nvSpPr>
          <p:cNvPr id="1503" name="Google Shape;1503;p2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who performed the work.</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registered owner or operator shall ensure that the aircraft maintenance records include the signature and the certificate number of the person approving the aircraft for return to service.</a:t>
            </a:r>
            <a:endParaRPr sz="1800"/>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2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119. (3181.2) Who is responsible for ensuring appropriate entries are made in maintenance records indicating the aircraft has been approved for return to service?</a:t>
            </a:r>
            <a:endParaRPr/>
          </a:p>
        </p:txBody>
      </p:sp>
      <p:sp>
        <p:nvSpPr>
          <p:cNvPr id="1509" name="Google Shape;1509;p2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Certified mechanic.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Repair station.</a:t>
            </a:r>
            <a:endParaRPr sz="1800"/>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p2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119. (3181.2) Who is responsible for ensuring appropriate entries are made in maintenance records indicating the aircraft has been approved for return to service?</a:t>
            </a:r>
            <a:endParaRPr/>
          </a:p>
        </p:txBody>
      </p:sp>
      <p:sp>
        <p:nvSpPr>
          <p:cNvPr id="1515" name="Google Shape;1515;p2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Certified mechanic.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Repair station.</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owner or operator shall ensure that maintenance personnel make appropriate entries in the aircraft maintenance records indicating maintenance done and the aircraft has been approved for return to service.</a:t>
            </a:r>
            <a:endParaRPr sz="1800"/>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2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120. (3181.3) Who is responsible for ensuring Airworthiness Directives (ADs) are complied with?</a:t>
            </a:r>
            <a:endParaRPr/>
          </a:p>
        </p:txBody>
      </p:sp>
      <p:sp>
        <p:nvSpPr>
          <p:cNvPr id="1521" name="Google Shape;1521;p2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Repair station.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with inspection authorization (IA).</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 (3014) Which operation would be described as preventive maintenance?</a:t>
            </a:r>
            <a:endParaRPr/>
          </a:p>
        </p:txBody>
      </p:sp>
      <p:sp>
        <p:nvSpPr>
          <p:cNvPr id="229" name="Google Shape;229;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Replenishing hydraulic fluid.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Repair of portions of skin sheets by making additional seams.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Repair of landing gear brace struts.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Preventative maintenance items which can be performed by the pilot are listed in Part 43 and include such basic items as oil changes, wheel bearing lubrication, and hydraulic fluid (brakes, landing gear system) refills. Answer (B) is incorrect because they both list major maintenance. Answer (C) is incorrect because they both list major maintenance.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sp>
        <p:nvSpPr>
          <p:cNvPr id="1526" name="Google Shape;1526;p2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120. (3181.3) Who is responsible for ensuring Airworthiness Directives (ADs) are complied with?</a:t>
            </a:r>
            <a:endParaRPr/>
          </a:p>
        </p:txBody>
      </p:sp>
      <p:sp>
        <p:nvSpPr>
          <p:cNvPr id="1527" name="Google Shape;1527;p2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Owner or operator.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Repair station.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Mechanic with inspection authorization (IA).</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owner or operator of an aircraft is primarily responsible for maintaining that aircraft in an airworthy condition, including compliance with the ADs found in 14 CFR Part 39.</a:t>
            </a:r>
            <a:endParaRPr sz="1800"/>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2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121. (3182) Completion of an annual condition inspection and the return of the aircraft to service should always be indicated by</a:t>
            </a:r>
            <a:endParaRPr/>
          </a:p>
        </p:txBody>
      </p:sp>
      <p:sp>
        <p:nvSpPr>
          <p:cNvPr id="1533" name="Google Shape;1533;p2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relicensing date on the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appropriate notation in the aircraft maintenance records.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inspection sticker placed on the instrument panel that lists the annual inspection completion date.</a:t>
            </a:r>
            <a:endParaRPr sz="1800"/>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2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121. (3182) Completion of an annual condition inspection and the return of the aircraft to service should always be indicated by</a:t>
            </a:r>
            <a:endParaRPr/>
          </a:p>
        </p:txBody>
      </p:sp>
      <p:sp>
        <p:nvSpPr>
          <p:cNvPr id="1539" name="Google Shape;1539;p2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relicensing date on the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appropriate notation in the aircraft maintenance records.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inspection sticker placed on the instrument panel that lists the annual inspection completion date.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registered owner or operator shall keep records of the maintenance and alteration, and records of the 100-hour, annual, progressive, and other required or approved inspections, as appropriate, for each aircraft (including the airframe) and each engine, propeller, rotor, and appliance of an aircraft. The records must include: 1. A description (or reference to data acceptable to the Administrator) of the work performed; 2. The date of completion of the work performed; and 3. The signature and certificate number of the person approving the aircraft for return to service.</a:t>
            </a:r>
            <a:endParaRPr sz="1800"/>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2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122. (3183) If an alteration or repair substantially affects an aircraft's operation in flight, that aircraft must be test flown by an appropriately rated pilot and approved for return to service prior to being operated</a:t>
            </a:r>
            <a:endParaRPr/>
          </a:p>
        </p:txBody>
      </p:sp>
      <p:sp>
        <p:nvSpPr>
          <p:cNvPr id="1545" name="Google Shape;1545;p2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by any private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 passengers aboard.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for compensation or hire.</a:t>
            </a:r>
            <a:endParaRPr sz="1800"/>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2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122. (3183) If an alteration or repair substantially affects an aircraft's operation in flight, that aircraft must be test flown by an appropriately rated pilot and approved for return to service prior to being operated</a:t>
            </a:r>
            <a:endParaRPr/>
          </a:p>
        </p:txBody>
      </p:sp>
      <p:sp>
        <p:nvSpPr>
          <p:cNvPr id="1551" name="Google Shape;1551;p2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by any private pilot.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 passengers aboard.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for compensation or hire.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carry any person (other than crewmembers) in an aircraft that has been maintained, rebuilt, or altered in a manner that may have appreciably changed its flight characteristics or substantially affected its operation in flight until an appropriately-rated pilot with at least a Private Pilot Certificate flies the aircraft, makes an operational check of the maintenance performed or alteration made, and logs the flight in the aircraft records.</a:t>
            </a:r>
            <a:endParaRPr sz="1800"/>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2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123. (3184) Before passengers can be carried in an aircraft that has been altered in a manner that may have appreciably changed its flight characteristics, it must be flight tested by an appropriately-rated pilot who holds at least a</a:t>
            </a:r>
            <a:endParaRPr/>
          </a:p>
        </p:txBody>
      </p:sp>
      <p:sp>
        <p:nvSpPr>
          <p:cNvPr id="1557" name="Google Shape;1557;p2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Commercial Pilot Certificate with an Instrument Rating.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Commercial Pilot Certificate and a mechanic's certificate.</a:t>
            </a:r>
            <a:endParaRPr sz="1800"/>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2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123. (3184) Before passengers can be carried in an aircraft that has been altered in a manner that may have appreciably changed its flight characteristics, it must be flight tested by an appropriately-rated pilot who holds at least a</a:t>
            </a:r>
            <a:endParaRPr/>
          </a:p>
        </p:txBody>
      </p:sp>
      <p:sp>
        <p:nvSpPr>
          <p:cNvPr id="1563" name="Google Shape;1563;p2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Commercial Pilot Certificate with an Instrument Rating.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Commercial Pilot Certificate and a mechanic's certificate.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carry any person (other than crewmembers) in an aircraft that has been maintained, rebuilt, or altered in a manner that may have appreciably changed its flight characteristics or substantially affected its operation in flight until an appropriately rated pilot with at least a Private Pilot Certificate flies the aircraft, makes an operational check of the maintenance performed or alteration made, and logs the flight in the aircraft records.</a:t>
            </a:r>
            <a:endParaRPr sz="1800"/>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2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124. (3185) An aircraft's annual condition inspection was performed on July 12, this year. The next annual inspection will be due no later than</a:t>
            </a:r>
            <a:endParaRPr/>
          </a:p>
        </p:txBody>
      </p:sp>
      <p:sp>
        <p:nvSpPr>
          <p:cNvPr id="1569" name="Google Shape;1569;p2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July 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July 13,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July 31, next year.</a:t>
            </a:r>
            <a:endParaRPr sz="1800"/>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124. (3185) An aircraft's annual condition inspection was performed on July 12, this year. The next annual inspection will be due no later than</a:t>
            </a:r>
            <a:endParaRPr/>
          </a:p>
        </p:txBody>
      </p:sp>
      <p:sp>
        <p:nvSpPr>
          <p:cNvPr id="1575" name="Google Shape;1575;p2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July 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July 13,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July 31, next year.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unless, within the preceding 12 calendar months, it has had an annual inspection in accordance with Part 43 and has been approved for return to service by an authorized person.</a:t>
            </a:r>
            <a:endParaRPr sz="1800"/>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2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125. (3186) To determine the expiration date of the last annual aircraft inspection, a person should refer to the</a:t>
            </a:r>
            <a:endParaRPr/>
          </a:p>
        </p:txBody>
      </p:sp>
      <p:sp>
        <p:nvSpPr>
          <p:cNvPr id="1581" name="Google Shape;1581;p2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maintenance records.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(3016) What document(s) must be in your personal possession or readily accessible in the aircraft while operating as pilot-in-command of an aircraft?</a:t>
            </a:r>
            <a:endParaRPr/>
          </a:p>
        </p:txBody>
      </p:sp>
      <p:sp>
        <p:nvSpPr>
          <p:cNvPr id="235" name="Google Shape;23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Certificates showing accomplishment of a checkout in the aircraft and a current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 pilot certificate with an endorsement showing accomplishment of an annual flight review and a pilot logbook showing recency of experience.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appropriate pilot certificate and an appropriate current medical certificate if required.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125. (3186) To determine the expiration date of the last annual aircraft inspection, a person should refer to the</a:t>
            </a:r>
            <a:endParaRPr/>
          </a:p>
        </p:txBody>
      </p:sp>
      <p:sp>
        <p:nvSpPr>
          <p:cNvPr id="1587" name="Google Shape;1587;p2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maintenance records.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registered owner or operator shall keep records of the maintenance and alteration, and records of the 100-hour, annual, progressive, and other required or approved inspections, as appropriate, for each aircraft (including the airframe) and each engine, propeller, rotor, and appliance of an aircraft.</a:t>
            </a:r>
            <a:endParaRPr sz="1800"/>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126. (3187) How long does the airworthiness certificate of an aircraft remain valid?</a:t>
            </a:r>
            <a:endParaRPr/>
          </a:p>
        </p:txBody>
      </p:sp>
      <p:sp>
        <p:nvSpPr>
          <p:cNvPr id="1593" name="Google Shape;1593;p2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As long as the aircraft has a current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Indefinitely, unless the aircraft suffers major damage.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As long as the aircraft is maintained and operated as required by Federal Aviation Regulations.</a:t>
            </a:r>
            <a:endParaRPr sz="1800"/>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126. (3187) How long does the airworthiness certificate of an aircraft remain valid?</a:t>
            </a:r>
            <a:endParaRPr/>
          </a:p>
        </p:txBody>
      </p:sp>
      <p:sp>
        <p:nvSpPr>
          <p:cNvPr id="1599" name="Google Shape;1599;p2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As long as the aircraft has a current registration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Indefinitely, unless the aircraft suffers major damage.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As long as the aircraft is maintained and operated as required by Federal Aviation Regulations.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Unless sooner surrendered, suspended, revoked, or a termination date is otherwise established by the Administrator, standard airworthiness certificates and airworthiness certificates issued for restricted or limited category aircraft are effective as long as the maintenance, preventive maintenance, and alterations are performed in accordance with Parts 43 and 91 and the aircraft are registered in the United States.</a:t>
            </a:r>
            <a:endParaRPr sz="1800"/>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
        <p:nvSpPr>
          <p:cNvPr id="1604" name="Google Shape;1604;p2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127. (3188) What aircraft inspections are required for rental aircraft that are also used for flight instruction?</a:t>
            </a:r>
            <a:endParaRPr/>
          </a:p>
        </p:txBody>
      </p:sp>
      <p:sp>
        <p:nvSpPr>
          <p:cNvPr id="1605" name="Google Shape;1605;p2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Annual condition and 100-hour inspections.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Biannual condition and 100-hour inspections.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Annual condition and 50-hour inspections.</a:t>
            </a:r>
            <a:endParaRPr sz="1800"/>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2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127. (3188) What aircraft inspections are required for rental aircraft that are also used for flight instruction?</a:t>
            </a:r>
            <a:endParaRPr/>
          </a:p>
        </p:txBody>
      </p:sp>
      <p:sp>
        <p:nvSpPr>
          <p:cNvPr id="1611" name="Google Shape;1611;p2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Annual condition and 100-hour inspections.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Biannual condition and 100-hour inspections.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Annual condition and 50-hour inspections.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operate an aircraft carrying any person for hire, and no person may give flight instruction for hire in an aircraft which that person provides, unless within the preceding 100 hours of time in service it has received an annual or 100-hour inspection and been approved for return to service.</a:t>
            </a:r>
            <a:endParaRPr sz="1800"/>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2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128. (3189) An aircraft had a 100-hour inspection when the tachometer read 1259.6. When is the next 100-hour inspection due?</a:t>
            </a:r>
            <a:endParaRPr/>
          </a:p>
        </p:txBody>
      </p:sp>
      <p:sp>
        <p:nvSpPr>
          <p:cNvPr id="1617" name="Google Shape;1617;p2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1349.6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1359.6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1369.6 hours.</a:t>
            </a:r>
            <a:endParaRPr sz="1800"/>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128. (3189) An aircraft had a 100-hour inspection when the tachometer read 1259.6. When is the next 100-hour inspection due?</a:t>
            </a:r>
            <a:endParaRPr/>
          </a:p>
        </p:txBody>
      </p:sp>
      <p:sp>
        <p:nvSpPr>
          <p:cNvPr id="1623" name="Google Shape;1623;p2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1349.6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1359.6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1369.6 hours.</a:t>
            </a:r>
            <a:endParaRPr sz="2000"/>
          </a:p>
          <a:p>
            <a:pPr indent="0" lvl="1" marL="64008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100-hour limitation may be exceeded by not more than 10 hours if necessary to reach a place at which the inspection can be done. The excess time, however, is included in computing the next 100 hours in service. 1259.6 time at 100-hour inspection + 100.0 time in service = 1359.6 time next inspection due</a:t>
            </a:r>
            <a:endParaRPr sz="1800"/>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2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129. (3190) A 100-hour inspection was due at 3302.5 hours. The 100-hour inspection was actually done at 3309.5 hours. When is the next 100-hour inspection due?</a:t>
            </a:r>
            <a:endParaRPr/>
          </a:p>
        </p:txBody>
      </p:sp>
      <p:sp>
        <p:nvSpPr>
          <p:cNvPr id="1629" name="Google Shape;1629;p2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3312.5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3402.5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3395.5 hours.</a:t>
            </a:r>
            <a:endParaRPr sz="1800"/>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2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129. (3190) A 100-hour inspection was due at 3302.5 hours. The 100-hour inspection was actually done at 3309.5 hours. When is the next 100-hour inspection due?</a:t>
            </a:r>
            <a:endParaRPr/>
          </a:p>
        </p:txBody>
      </p:sp>
      <p:sp>
        <p:nvSpPr>
          <p:cNvPr id="1635" name="Google Shape;1635;p2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3312.5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3402.5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3395.5 hours.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100-hour limitation may be exceeded by not more than 10 hours if necessary to reach a place at which the inspection can be done. The excess time, however, is included in computing the next 100 hours in service. 3302.5 time inspection was due + 100.0 time in service = 3402.5 time next inspection due</a:t>
            </a:r>
            <a:endParaRPr sz="1800"/>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2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130. (3191) No person may use an ATC transponder unless it has been tested and inspected within at least the preceding</a:t>
            </a:r>
            <a:endParaRPr/>
          </a:p>
        </p:txBody>
      </p:sp>
      <p:sp>
        <p:nvSpPr>
          <p:cNvPr id="1641" name="Google Shape;1641;p2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a:t>
            </a:r>
            <a:r>
              <a:rPr lang="en-US" sz="2000">
                <a:solidFill>
                  <a:srgbClr val="073763"/>
                </a:solidFill>
              </a:rPr>
              <a:t>months.</a:t>
            </a:r>
            <a:br>
              <a:rPr lang="en-US" sz="2000">
                <a:solidFill>
                  <a:srgbClr val="073763"/>
                </a:solidFill>
              </a:rPr>
            </a:br>
            <a:r>
              <a:rPr lang="en-US" sz="2000">
                <a:solidFill>
                  <a:srgbClr val="073763"/>
                </a:solidFill>
              </a:rPr>
              <a:t>c. 24 calendar months.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(3016) What document(s) must be in your personal possession or readily accessible in the aircraft while operating as pilot-in-command of an aircraft?</a:t>
            </a:r>
            <a:endParaRPr/>
          </a:p>
        </p:txBody>
      </p:sp>
      <p:sp>
        <p:nvSpPr>
          <p:cNvPr id="241" name="Google Shape;241;p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Certificates showing accomplishment of a checkout in the aircraft and a current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 pilot certificate with an endorsement showing accomplishment of an annual flight review and a pilot logbook showing recency of experience.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appropriate pilot certificate and an appropriate current medical certificate if required.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or in any other capacity as a required pilot flight crewmember, of a civil aircraft of U.S. registry unless they have in possession or readily accessible in the aircraft a current pilot certificate and a photo ID. Except for free balloon pilots piloting balloons and glider pilots piloting gliders, no person may act as PIC or in any other capacity as a required pilot flight crewmember of an aircraft unless they have in possession or readily accessible in the aircraft an appropriate current medical certificate or other documentation acceptable to the FAA. Answer (A) is incorrect because aircraft checkouts don't need to be recorded, and a flight review record and currency proof don't need to be in your possession. Answer (B) is incorrect because aircraft checkouts don't need to be recorded, and a flight review record and currency proof don't need to be in your possession.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p2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130. (3191) No person may use an ATC transponder unless it has been tested and inspected within at least the preceding</a:t>
            </a:r>
            <a:endParaRPr/>
          </a:p>
        </p:txBody>
      </p:sp>
      <p:sp>
        <p:nvSpPr>
          <p:cNvPr id="1647" name="Google Shape;1647;p2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calendar months.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use an ATC transponder unless within the preceding 24 calendar months, the ATC transponder has been tested and inspected and found to comply with Appendix F of Part 43.</a:t>
            </a:r>
            <a:endParaRPr sz="1800"/>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2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131. (3192) Maintenance records show the last transponder inspection was performed on September 1, 2014. The next inspection will be due no later than</a:t>
            </a:r>
            <a:endParaRPr/>
          </a:p>
        </p:txBody>
      </p:sp>
      <p:sp>
        <p:nvSpPr>
          <p:cNvPr id="1653" name="Google Shape;1653;p2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September 30, 2015.</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September 1, 2016.</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September 30, 2016.</a:t>
            </a:r>
            <a:endParaRPr sz="1800"/>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2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131. (3192) Maintenance records show the last transponder inspection was performed on September 1, 2014. The next inspection will be due no later than</a:t>
            </a:r>
            <a:endParaRPr/>
          </a:p>
        </p:txBody>
      </p:sp>
      <p:sp>
        <p:nvSpPr>
          <p:cNvPr id="1659" name="Google Shape;1659;p2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September 30, 2015.</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September 1, 2016.</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September 30, 2016.</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use an ATC transponder unless within the preceding 24 calendar months, the ATC transponder has been tested and inspected and found to comply with Appendix F of Part 43.</a:t>
            </a:r>
            <a:endParaRPr sz="1800"/>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2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132. (3193) Which records or documents shall the owner or operator of an aircraft keep to show compliance with an applicable Airworthiness Directive?</a:t>
            </a:r>
            <a:endParaRPr/>
          </a:p>
        </p:txBody>
      </p:sp>
      <p:sp>
        <p:nvSpPr>
          <p:cNvPr id="1665" name="Google Shape;1665;p2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maintenance records.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Airworthiness Certificate and Pilot's Operating Handbook.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Airworthiness and Registration Certificates.</a:t>
            </a:r>
            <a:endParaRPr sz="1800"/>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2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132. (3193) Which records or documents shall the owner or operator of an aircraft keep to show compliance with an applicable Airworthiness Directive?</a:t>
            </a:r>
            <a:endParaRPr/>
          </a:p>
        </p:txBody>
      </p:sp>
      <p:sp>
        <p:nvSpPr>
          <p:cNvPr id="1671" name="Google Shape;1671;p2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maintenance records.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Airworthiness Certificate and Pilot's Operating Handbook.</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Airworthiness and Registration Certificates.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registered owner or operator shall keep records of the maintenance and alteration, and records of the 100-hour, annual, progressive, and other required or approved inspections, as appropriate, for each aircraft (including the airframe) and each engine, propeller, rotor, and appliance of an aircraft.</a:t>
            </a:r>
            <a:endParaRPr sz="1800"/>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2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133. (3194) If an aircraft is involved in an accident which results in substantial damage to the aircraft, the nearest NTSB field office should be notified</a:t>
            </a:r>
            <a:endParaRPr/>
          </a:p>
        </p:txBody>
      </p:sp>
      <p:sp>
        <p:nvSpPr>
          <p:cNvPr id="1677" name="Google Shape;1677;p2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immediately.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48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within 7 days.</a:t>
            </a:r>
            <a:endParaRPr sz="1800"/>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2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133. (3194) If an aircraft is involved in an accident which results in substantial damage to the aircraft, the nearest NTSB field office should be notified</a:t>
            </a:r>
            <a:endParaRPr/>
          </a:p>
        </p:txBody>
      </p:sp>
      <p:sp>
        <p:nvSpPr>
          <p:cNvPr id="1683" name="Google Shape;1683;p2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immediately.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48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within 7 days.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operator of an aircraft shall immediately, and by the most expeditious means available, notify the nearest NTSB field office when an aircraft accident occurs.</a:t>
            </a:r>
            <a:endParaRPr sz="1800"/>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2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134. (3195) Which incident requires an immediate notification to the nearest NTSB field office?</a:t>
            </a:r>
            <a:endParaRPr/>
          </a:p>
        </p:txBody>
      </p:sp>
      <p:sp>
        <p:nvSpPr>
          <p:cNvPr id="1689" name="Google Shape;1689;p2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forced landing due to engine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Landing gear damage due to a hard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control system malfunction or failure.</a:t>
            </a:r>
            <a:endParaRPr sz="2000"/>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2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134. (3195) Which incident requires an immediate notification to the nearest NTSB field office?</a:t>
            </a:r>
            <a:endParaRPr/>
          </a:p>
        </p:txBody>
      </p:sp>
      <p:sp>
        <p:nvSpPr>
          <p:cNvPr id="1695" name="Google Shape;1695;p2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forced landing due to engine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Landing gear damage due to a hard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Flight control system malfunction or failure.</a:t>
            </a:r>
            <a:endParaRPr b="0" i="0" sz="2000" u="none" strike="noStrike">
              <a:solidFill>
                <a:srgbClr val="073763"/>
              </a:solidFill>
              <a:latin typeface="Times New Roman"/>
              <a:ea typeface="Times New Roman"/>
              <a:cs typeface="Times New Roman"/>
              <a:sym typeface="Times New Roman"/>
            </a:endParaRPr>
          </a:p>
          <a:p>
            <a:pPr indent="0" lvl="0" marL="0" rtl="0" algn="l">
              <a:spcBef>
                <a:spcPts val="1400"/>
              </a:spcBef>
              <a:spcAft>
                <a:spcPts val="0"/>
              </a:spcAft>
              <a:buClr>
                <a:schemeClr val="dk1"/>
              </a:buClr>
              <a:buSzPts val="1100"/>
              <a:buFont typeface="Arial"/>
              <a:buNone/>
            </a:pPr>
            <a:r>
              <a:rPr lang="en-US">
                <a:solidFill>
                  <a:srgbClr val="274E13"/>
                </a:solidFill>
              </a:rPr>
              <a:t>Immediate notification to the nearest NTSB is necessary if there is malfunction or failure of the flight control system.</a:t>
            </a:r>
            <a:endParaRPr sz="2600">
              <a:solidFill>
                <a:srgbClr val="073763"/>
              </a:solidFill>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sp>
        <p:nvSpPr>
          <p:cNvPr id="1700" name="Google Shape;1700;p2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135. (3196) Which incident would necessitate an immediate notification to the nearest NTSB field office?</a:t>
            </a:r>
            <a:endParaRPr/>
          </a:p>
        </p:txBody>
      </p:sp>
      <p:sp>
        <p:nvSpPr>
          <p:cNvPr id="1701" name="Google Shape;1701;p2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inflight generator/alternator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inflight fire.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inflight loss of VOR receiver capability.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(3017) When must a current pilot certificate be in the pilot's personal possession or readily accessible in the aircraft?</a:t>
            </a:r>
            <a:endParaRPr/>
          </a:p>
        </p:txBody>
      </p:sp>
      <p:sp>
        <p:nvSpPr>
          <p:cNvPr id="247" name="Google Shape;24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acting as a crew chief during launch and recovery.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Only when passengers are carried.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Anytime when acting as pilot-in-command or as a required crewmember.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2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135. (3196) Which incident would necessitate an immediate notification to the nearest NTSB field office?</a:t>
            </a:r>
            <a:endParaRPr/>
          </a:p>
        </p:txBody>
      </p:sp>
      <p:sp>
        <p:nvSpPr>
          <p:cNvPr id="1707" name="Google Shape;1707;p2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inflight generator/alternator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inflight fire.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inflight loss of VOR receiver capability.</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Immediate notification of the NTSB is necessary if an inflight fire occurs</a:t>
            </a:r>
            <a:r>
              <a:rPr b="0" i="0" lang="en-US" u="none" strike="noStrike">
                <a:solidFill>
                  <a:srgbClr val="274E13"/>
                </a:solidFill>
                <a:latin typeface="Times New Roman"/>
                <a:ea typeface="Times New Roman"/>
                <a:cs typeface="Times New Roman"/>
                <a:sym typeface="Times New Roman"/>
              </a:rPr>
              <a:t>.</a:t>
            </a:r>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2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136. (3197) Which incident requires an immediate notification be made to the nearest NTSB field office?</a:t>
            </a:r>
            <a:endParaRPr/>
          </a:p>
        </p:txBody>
      </p:sp>
      <p:sp>
        <p:nvSpPr>
          <p:cNvPr id="1713" name="Google Shape;1713;p2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overdue aircraft that is believed to be involved in an accident.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inflight radio communications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inflight generator or alternator failure.</a:t>
            </a:r>
            <a:endParaRPr sz="1800"/>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2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136. (3197) Which incident requires an immediate notification be made to the nearest NTSB field office?</a:t>
            </a:r>
            <a:endParaRPr/>
          </a:p>
        </p:txBody>
      </p:sp>
      <p:sp>
        <p:nvSpPr>
          <p:cNvPr id="1719" name="Google Shape;1719;p2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overdue aircraft that is believed to be involved in an accident.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inflight radio communications failure.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inflight generator or alternator failure.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an aircraft is overdue and believed to have been involved in an accident, the NTSB must be notified immediately.</a:t>
            </a:r>
            <a:endParaRPr sz="1800"/>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p2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137. (3198) May aircraft wreckage be moved prior to the time the NTSB takes custody?</a:t>
            </a:r>
            <a:endParaRPr/>
          </a:p>
        </p:txBody>
      </p:sp>
      <p:sp>
        <p:nvSpPr>
          <p:cNvPr id="1725" name="Google Shape;1725;p2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Yes, but only if moved by a federal, state, or local law enforcement officer.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Yes, but only to protect the wreckage from further damage.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 it may not be moved under any circumstances.</a:t>
            </a:r>
            <a:endParaRPr sz="1800"/>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2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137. (3198) May aircraft wreckage be moved prior to the time the NTSB takes custody?</a:t>
            </a:r>
            <a:endParaRPr/>
          </a:p>
        </p:txBody>
      </p:sp>
      <p:sp>
        <p:nvSpPr>
          <p:cNvPr id="1731" name="Google Shape;1731;p2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Yes, but only if moved by a federal, state, or local law enforcement officer.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Yes, but only to protect the wreckage from further damage.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 it may not be moved under any circumstances.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Prior to the time the Board and its authorized representative takes custody of aircraft wreckage, it may not be disturbed or moved except to remove persons injured or trapped, to protect the wreckage from further damage, or to protect the public from injury.</a:t>
            </a:r>
            <a:endParaRPr sz="1800"/>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p2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138. (3199) The pilot of an aircraft that has been involved in an accident is required to file an NTSB accident report within how many days?</a:t>
            </a:r>
            <a:endParaRPr/>
          </a:p>
        </p:txBody>
      </p:sp>
      <p:sp>
        <p:nvSpPr>
          <p:cNvPr id="1737" name="Google Shape;1737;p2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10</a:t>
            </a:r>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2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138. (3199) The pilot of an aircraft that has been involved in an accident is required to file an NTSB accident report within how many days?</a:t>
            </a:r>
            <a:endParaRPr/>
          </a:p>
        </p:txBody>
      </p:sp>
      <p:sp>
        <p:nvSpPr>
          <p:cNvPr id="1743" name="Google Shape;1743;p2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5</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10</a:t>
            </a:r>
            <a:endParaRPr sz="2000"/>
          </a:p>
          <a:p>
            <a:pPr indent="0" lvl="0" marL="0" marR="0" rtl="0" algn="l">
              <a:lnSpc>
                <a:spcPct val="100000"/>
              </a:lnSpc>
              <a:spcBef>
                <a:spcPts val="1000"/>
              </a:spcBef>
              <a:spcAft>
                <a:spcPts val="0"/>
              </a:spcAft>
              <a:buSzPts val="1800"/>
              <a:buNone/>
            </a:pPr>
            <a:r>
              <a:rPr b="0" i="0" lang="en-US" u="none" strike="noStrike">
                <a:solidFill>
                  <a:srgbClr val="274E13"/>
                </a:solidFill>
                <a:latin typeface="Times New Roman"/>
                <a:ea typeface="Times New Roman"/>
                <a:cs typeface="Times New Roman"/>
                <a:sym typeface="Times New Roman"/>
              </a:rPr>
              <a:t>The operator of an aircraft shall file a report on Board Form 6120.1 or 6120.2 within 10 days of an accident.</a:t>
            </a:r>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2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139. (3200) The operator of an aircraft that has been involved in an incident is required to submit a report to the nearest field office of the NTSB</a:t>
            </a:r>
            <a:endParaRPr/>
          </a:p>
        </p:txBody>
      </p:sp>
      <p:sp>
        <p:nvSpPr>
          <p:cNvPr id="1749" name="Google Shape;1749;p2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7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10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when requested.</a:t>
            </a:r>
            <a:endParaRPr sz="1800"/>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2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139. (3200) The operator of an aircraft that has been involved in an incident is required to submit a report to the nearest field office of the NTSB</a:t>
            </a:r>
            <a:endParaRPr/>
          </a:p>
        </p:txBody>
      </p:sp>
      <p:sp>
        <p:nvSpPr>
          <p:cNvPr id="1755" name="Google Shape;1755;p2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7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10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when requested.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report on an incident for which notification is required shall be filed only as requested by an authorized representative of the Board.</a:t>
            </a:r>
            <a:endParaRPr sz="1800"/>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292"/>
          <p:cNvSpPr txBox="1"/>
          <p:nvPr>
            <p:ph type="title"/>
          </p:nvPr>
        </p:nvSpPr>
        <p:spPr>
          <a:xfrm>
            <a:off x="838200" y="353600"/>
            <a:ext cx="3754200" cy="3512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140. (3520) (Refer to Figure 26, area 2.) In flight and approaching the Bryn (Pvt) Airstrip the weather minimums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61" name="Google Shape;1761;p292"/>
          <p:cNvSpPr txBox="1"/>
          <p:nvPr>
            <p:ph idx="1" type="body"/>
          </p:nvPr>
        </p:nvSpPr>
        <p:spPr>
          <a:xfrm>
            <a:off x="838200" y="5516700"/>
            <a:ext cx="10515600" cy="11565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statute mile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statute miles in all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 visibility, remain clear of clouds.</a:t>
            </a:r>
            <a:endParaRPr sz="1800"/>
          </a:p>
        </p:txBody>
      </p:sp>
      <p:pic>
        <p:nvPicPr>
          <p:cNvPr id="1762" name="Google Shape;1762;p292"/>
          <p:cNvPicPr preferRelativeResize="0"/>
          <p:nvPr/>
        </p:nvPicPr>
        <p:blipFill>
          <a:blip r:embed="rId3">
            <a:alphaModFix/>
          </a:blip>
          <a:stretch>
            <a:fillRect/>
          </a:stretch>
        </p:blipFill>
        <p:spPr>
          <a:xfrm>
            <a:off x="7296350" y="353600"/>
            <a:ext cx="3245020" cy="45422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(3017) When must a current pilot certificate be in the pilot's personal possession or readily accessible in the aircraft?</a:t>
            </a:r>
            <a:endParaRPr/>
          </a:p>
        </p:txBody>
      </p:sp>
      <p:sp>
        <p:nvSpPr>
          <p:cNvPr id="253" name="Google Shape;253;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When acting as a crew chief during launch and recovery.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Only when passengers are carried.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Anytime when acting as pilot-in-command or as a required crewmember.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or in any other capacity as a required pilot flight crewmember, of a civil aircraft of U.S. registry unless they have in possession or readily accessible in the aircraft a current pilot certificate and a photo ID. Answer (A) is incorrect because a crew chief does not require a pilot certificate, and pilots must have certificates, regardless of whether carrying passengers or not. Answer (B) is incorrect because a crew chief does not require a pilot certificate, and pilots must have certificates, regardless of whether carrying passengers or not.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293"/>
          <p:cNvSpPr txBox="1"/>
          <p:nvPr>
            <p:ph type="title"/>
          </p:nvPr>
        </p:nvSpPr>
        <p:spPr>
          <a:xfrm>
            <a:off x="838200" y="353600"/>
            <a:ext cx="3754200" cy="3512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140. (3520) (Refer to Figure 26, area 2.) In flight and approaching the Bryn (Pvt) Airstrip the weather minimums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68" name="Google Shape;1768;p293"/>
          <p:cNvSpPr txBox="1"/>
          <p:nvPr>
            <p:ph idx="1" type="body"/>
          </p:nvPr>
        </p:nvSpPr>
        <p:spPr>
          <a:xfrm>
            <a:off x="838200" y="4847050"/>
            <a:ext cx="10515600" cy="18261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statute mile visibility.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statute miles in all airspace.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 visibility, remain clear of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Bryn (Pvt) Airstrip is located in Class G airspace. Therefore, the visibility and cloud clear requirements are 1 SM and clear of clouds.</a:t>
            </a:r>
            <a:endParaRPr sz="1800"/>
          </a:p>
        </p:txBody>
      </p:sp>
      <p:pic>
        <p:nvPicPr>
          <p:cNvPr id="1769" name="Google Shape;1769;p293"/>
          <p:cNvPicPr preferRelativeResize="0"/>
          <p:nvPr/>
        </p:nvPicPr>
        <p:blipFill>
          <a:blip r:embed="rId3">
            <a:alphaModFix/>
          </a:blip>
          <a:stretch>
            <a:fillRect/>
          </a:stretch>
        </p:blipFill>
        <p:spPr>
          <a:xfrm>
            <a:off x="7296350" y="353600"/>
            <a:ext cx="3245020" cy="4542249"/>
          </a:xfrm>
          <a:prstGeom prst="rect">
            <a:avLst/>
          </a:prstGeom>
          <a:noFill/>
          <a:ln>
            <a:noFill/>
          </a:ln>
        </p:spPr>
      </p:pic>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294"/>
          <p:cNvSpPr txBox="1"/>
          <p:nvPr>
            <p:ph type="title"/>
          </p:nvPr>
        </p:nvSpPr>
        <p:spPr>
          <a:xfrm>
            <a:off x="838200" y="365125"/>
            <a:ext cx="3754200" cy="3465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141. (3620.1) (Refer to Figure 22, area 1.) The visibility and cloud clearance requirements to operate VFR during daylight hours over Sandpoint Airport at 1,200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75" name="Google Shape;1775;p294"/>
          <p:cNvSpPr txBox="1"/>
          <p:nvPr>
            <p:ph idx="1" type="body"/>
          </p:nvPr>
        </p:nvSpPr>
        <p:spPr>
          <a:xfrm>
            <a:off x="838200" y="5493600"/>
            <a:ext cx="10515600" cy="12027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and 1,000 feet above, 500 feet below, and 2,000 feet horizontally from each cloud.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and 1,000 feet above, 500 feet below, and 2,000 feet horizontally from each cloud.</a:t>
            </a:r>
            <a:endParaRPr sz="1800"/>
          </a:p>
        </p:txBody>
      </p:sp>
      <p:pic>
        <p:nvPicPr>
          <p:cNvPr id="1776" name="Google Shape;1776;p294"/>
          <p:cNvPicPr preferRelativeResize="0"/>
          <p:nvPr/>
        </p:nvPicPr>
        <p:blipFill>
          <a:blip r:embed="rId3">
            <a:alphaModFix/>
          </a:blip>
          <a:stretch>
            <a:fillRect/>
          </a:stretch>
        </p:blipFill>
        <p:spPr>
          <a:xfrm>
            <a:off x="6993851" y="210125"/>
            <a:ext cx="3557399" cy="4979499"/>
          </a:xfrm>
          <a:prstGeom prst="rect">
            <a:avLst/>
          </a:prstGeom>
          <a:noFill/>
          <a:ln>
            <a:noFill/>
          </a:ln>
        </p:spPr>
      </p:pic>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sp>
        <p:nvSpPr>
          <p:cNvPr id="1781" name="Google Shape;1781;p295"/>
          <p:cNvSpPr txBox="1"/>
          <p:nvPr>
            <p:ph type="title"/>
          </p:nvPr>
        </p:nvSpPr>
        <p:spPr>
          <a:xfrm>
            <a:off x="838200" y="365125"/>
            <a:ext cx="3754200" cy="3465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141. (3620.1) (Refer to Figure 22, area 1.) The visibility and cloud clearance requirements to operate VFR during daylight hours over Sandpoint Airport at 1,200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82" name="Google Shape;1782;p295"/>
          <p:cNvSpPr txBox="1"/>
          <p:nvPr>
            <p:ph idx="1" type="body"/>
          </p:nvPr>
        </p:nvSpPr>
        <p:spPr>
          <a:xfrm>
            <a:off x="838200" y="4650800"/>
            <a:ext cx="10515600" cy="20457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and 1,000 feet above, 500 feet below, and 2,000 feet horizontally from each cloud.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and 1,000 feet above, 500 feet below, and 2,000 feet horizontally from each cloud.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Sandpoint Airport Class E airspace starts at 700 feet AGL. The visibility and cloud clearance requirements to operate VFR during daylight hours over Sandpoint Airport at 1,200 feet AGL are 3 SM, 500 feet below, 1,000 feet above, and 2,000 feet horizontal.</a:t>
            </a:r>
            <a:endParaRPr sz="1800"/>
          </a:p>
        </p:txBody>
      </p:sp>
      <p:pic>
        <p:nvPicPr>
          <p:cNvPr id="1783" name="Google Shape;1783;p295"/>
          <p:cNvPicPr preferRelativeResize="0"/>
          <p:nvPr/>
        </p:nvPicPr>
        <p:blipFill>
          <a:blip r:embed="rId3">
            <a:alphaModFix/>
          </a:blip>
          <a:stretch>
            <a:fillRect/>
          </a:stretch>
        </p:blipFill>
        <p:spPr>
          <a:xfrm>
            <a:off x="7446425" y="210125"/>
            <a:ext cx="3104818" cy="4346000"/>
          </a:xfrm>
          <a:prstGeom prst="rect">
            <a:avLst/>
          </a:prstGeom>
          <a:noFill/>
          <a:ln>
            <a:noFill/>
          </a:ln>
        </p:spPr>
      </p:pic>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296"/>
          <p:cNvSpPr txBox="1"/>
          <p:nvPr>
            <p:ph type="title"/>
          </p:nvPr>
        </p:nvSpPr>
        <p:spPr>
          <a:xfrm>
            <a:off x="838200" y="365125"/>
            <a:ext cx="3800400" cy="3108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142. (3620.2) (Refer to Figure 22, area 1.) The visibility and cloud clearance requirements to operate at night over Sandpoint Airport at less than 700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89" name="Google Shape;1789;p296"/>
          <p:cNvSpPr txBox="1"/>
          <p:nvPr>
            <p:ph idx="1" type="body"/>
          </p:nvPr>
        </p:nvSpPr>
        <p:spPr>
          <a:xfrm>
            <a:off x="838200" y="5516700"/>
            <a:ext cx="10515600" cy="12237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1,000 feet above, 500 feet below, and 2,000 feet horizontally from each cloud.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 and 1,000 feet above, 500 feet below, and 2,000 feet horizontally from each cloud.</a:t>
            </a:r>
            <a:endParaRPr sz="1800"/>
          </a:p>
        </p:txBody>
      </p:sp>
      <p:pic>
        <p:nvPicPr>
          <p:cNvPr id="1790" name="Google Shape;1790;p296"/>
          <p:cNvPicPr preferRelativeResize="0"/>
          <p:nvPr/>
        </p:nvPicPr>
        <p:blipFill>
          <a:blip r:embed="rId3">
            <a:alphaModFix/>
          </a:blip>
          <a:stretch>
            <a:fillRect/>
          </a:stretch>
        </p:blipFill>
        <p:spPr>
          <a:xfrm>
            <a:off x="6947648" y="221675"/>
            <a:ext cx="3562349" cy="4986449"/>
          </a:xfrm>
          <a:prstGeom prst="rect">
            <a:avLst/>
          </a:prstGeom>
          <a:noFill/>
          <a:ln>
            <a:noFill/>
          </a:ln>
        </p:spPr>
      </p:pic>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sp>
        <p:nvSpPr>
          <p:cNvPr id="1795" name="Google Shape;1795;p297"/>
          <p:cNvSpPr txBox="1"/>
          <p:nvPr>
            <p:ph type="title"/>
          </p:nvPr>
        </p:nvSpPr>
        <p:spPr>
          <a:xfrm>
            <a:off x="838200" y="365125"/>
            <a:ext cx="3800400" cy="3108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142. (3620.2) (Refer to Figure 22, area 1.) The visibility and cloud clearance requirements to operate at night over Sandpoint Airport at less than 700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796" name="Google Shape;1796;p297"/>
          <p:cNvSpPr txBox="1"/>
          <p:nvPr>
            <p:ph idx="1" type="body"/>
          </p:nvPr>
        </p:nvSpPr>
        <p:spPr>
          <a:xfrm>
            <a:off x="838200" y="4512250"/>
            <a:ext cx="10515600" cy="210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1,000 feet above, 500 feet below, and 2,000 feet horizontally from each cloud.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3 miles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 and 1,000 feet above, 500 feet below, and 2,000 feet horizontally from each cloud.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Sandpoint Airport Class E airspace starts at 700 feet AGL. Below 700 feet AGL, the visibility and cloud clearance requirements to operate VFR during daylight hours is 1 mile visibility and clear of clouds. At night, the requirements are 3 SM, 500 feet below, 1,000 feet above, and 2,000 feet horizontal.</a:t>
            </a:r>
            <a:endParaRPr sz="1800"/>
          </a:p>
        </p:txBody>
      </p:sp>
      <p:pic>
        <p:nvPicPr>
          <p:cNvPr id="1797" name="Google Shape;1797;p297"/>
          <p:cNvPicPr preferRelativeResize="0"/>
          <p:nvPr/>
        </p:nvPicPr>
        <p:blipFill>
          <a:blip r:embed="rId3">
            <a:alphaModFix/>
          </a:blip>
          <a:stretch>
            <a:fillRect/>
          </a:stretch>
        </p:blipFill>
        <p:spPr>
          <a:xfrm>
            <a:off x="7504175" y="221675"/>
            <a:ext cx="3005837" cy="4207450"/>
          </a:xfrm>
          <a:prstGeom prst="rect">
            <a:avLst/>
          </a:prstGeom>
          <a:noFill/>
          <a:ln>
            <a:noFill/>
          </a:ln>
        </p:spPr>
      </p:pic>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298"/>
          <p:cNvSpPr txBox="1"/>
          <p:nvPr>
            <p:ph type="title"/>
          </p:nvPr>
        </p:nvSpPr>
        <p:spPr>
          <a:xfrm>
            <a:off x="838200" y="365125"/>
            <a:ext cx="3754200" cy="3419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143. (3621.1) (Refer to Figure 26, area 2.) The visibility and cloud clearance requirements to operate VFR during daylight hours over the town of Cooperstown between 1,200 feet AGL and 10,000 feet MSL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03" name="Google Shape;1803;p298"/>
          <p:cNvSpPr txBox="1"/>
          <p:nvPr>
            <p:ph idx="1" type="body"/>
          </p:nvPr>
        </p:nvSpPr>
        <p:spPr>
          <a:xfrm>
            <a:off x="838200" y="5597525"/>
            <a:ext cx="10515600" cy="11661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1,000 feet above, 500 feet below, and 2,000 feet horizontally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and 1,000 feet above, 500 feet below, and 2,000 feet horizontally from clouds.</a:t>
            </a:r>
            <a:endParaRPr sz="1800"/>
          </a:p>
        </p:txBody>
      </p:sp>
      <p:pic>
        <p:nvPicPr>
          <p:cNvPr id="1804" name="Google Shape;1804;p298"/>
          <p:cNvPicPr preferRelativeResize="0"/>
          <p:nvPr/>
        </p:nvPicPr>
        <p:blipFill>
          <a:blip r:embed="rId3">
            <a:alphaModFix/>
          </a:blip>
          <a:stretch>
            <a:fillRect/>
          </a:stretch>
        </p:blipFill>
        <p:spPr>
          <a:xfrm>
            <a:off x="6829525" y="69275"/>
            <a:ext cx="3701975" cy="5181876"/>
          </a:xfrm>
          <a:prstGeom prst="rect">
            <a:avLst/>
          </a:prstGeom>
          <a:noFill/>
          <a:ln>
            <a:noFill/>
          </a:ln>
        </p:spPr>
      </p:pic>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299"/>
          <p:cNvSpPr txBox="1"/>
          <p:nvPr>
            <p:ph type="title"/>
          </p:nvPr>
        </p:nvSpPr>
        <p:spPr>
          <a:xfrm>
            <a:off x="838200" y="365125"/>
            <a:ext cx="3754200" cy="3419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143. (3621.1) (Refer to Figure 26, area 2.) The visibility and cloud clearance requirements to operate VFR during daylight hours over the town of Cooperstown between 1,200 feet AGL and 10,000 feet MSL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10" name="Google Shape;1810;p299"/>
          <p:cNvSpPr txBox="1"/>
          <p:nvPr>
            <p:ph idx="1" type="body"/>
          </p:nvPr>
        </p:nvSpPr>
        <p:spPr>
          <a:xfrm>
            <a:off x="838200" y="5054875"/>
            <a:ext cx="10515600" cy="17088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 mile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1,000 feet above, 500 feet below, and 2,000 feet horizontally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 miles and 1,000 feet above, 500 feet below, and 2,000 feet horizontally from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For VFR flight during daylight hours, between 1,200 feet AGL and 10,000 feet MSL, in Class E airspace, visibility and cloud clearances require 3 miles and 1,000 feet above, 500 feet below, and 2,000 feet horizontally.</a:t>
            </a:r>
            <a:endParaRPr sz="1800"/>
          </a:p>
        </p:txBody>
      </p:sp>
      <p:pic>
        <p:nvPicPr>
          <p:cNvPr id="1811" name="Google Shape;1811;p299"/>
          <p:cNvPicPr preferRelativeResize="0"/>
          <p:nvPr/>
        </p:nvPicPr>
        <p:blipFill>
          <a:blip r:embed="rId3">
            <a:alphaModFix/>
          </a:blip>
          <a:stretch>
            <a:fillRect/>
          </a:stretch>
        </p:blipFill>
        <p:spPr>
          <a:xfrm>
            <a:off x="7877093" y="69275"/>
            <a:ext cx="2654407" cy="3715549"/>
          </a:xfrm>
          <a:prstGeom prst="rect">
            <a:avLst/>
          </a:prstGeom>
          <a:noFill/>
          <a:ln>
            <a:noFill/>
          </a:ln>
        </p:spPr>
      </p:pic>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300"/>
          <p:cNvSpPr txBox="1"/>
          <p:nvPr>
            <p:ph type="title"/>
          </p:nvPr>
        </p:nvSpPr>
        <p:spPr>
          <a:xfrm>
            <a:off x="838200" y="365125"/>
            <a:ext cx="3673500" cy="39738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144. (3621.2) (Refer to Figure 26, area 2.) The day VFR visibility and cloud clearance requirements to operate over the town of Cooperstown, after departing and climbing out of the Cooperstown Airport at or below 700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17" name="Google Shape;1817;p300"/>
          <p:cNvSpPr txBox="1"/>
          <p:nvPr>
            <p:ph idx="1" type="body"/>
          </p:nvPr>
        </p:nvSpPr>
        <p:spPr>
          <a:xfrm>
            <a:off x="838200" y="5597525"/>
            <a:ext cx="10515600" cy="1108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1,000 feet above, 500 feet below, and 2,000 feet horizontally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 and clear of clouds.</a:t>
            </a:r>
            <a:endParaRPr sz="1800"/>
          </a:p>
        </p:txBody>
      </p:sp>
      <p:pic>
        <p:nvPicPr>
          <p:cNvPr id="1818" name="Google Shape;1818;p300"/>
          <p:cNvPicPr preferRelativeResize="0"/>
          <p:nvPr/>
        </p:nvPicPr>
        <p:blipFill>
          <a:blip r:embed="rId3">
            <a:alphaModFix/>
          </a:blip>
          <a:stretch>
            <a:fillRect/>
          </a:stretch>
        </p:blipFill>
        <p:spPr>
          <a:xfrm>
            <a:off x="6912101" y="94675"/>
            <a:ext cx="3609624" cy="5052575"/>
          </a:xfrm>
          <a:prstGeom prst="rect">
            <a:avLst/>
          </a:prstGeom>
          <a:noFill/>
          <a:ln>
            <a:noFill/>
          </a:ln>
        </p:spPr>
      </p:pic>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301"/>
          <p:cNvSpPr txBox="1"/>
          <p:nvPr>
            <p:ph type="title"/>
          </p:nvPr>
        </p:nvSpPr>
        <p:spPr>
          <a:xfrm>
            <a:off x="838200" y="365125"/>
            <a:ext cx="3673500" cy="39738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629"/>
              <a:buNone/>
            </a:pPr>
            <a:r>
              <a:rPr b="0" i="0" lang="en-US" sz="2650" u="none" strike="noStrike">
                <a:latin typeface="Times New Roman"/>
                <a:ea typeface="Times New Roman"/>
                <a:cs typeface="Times New Roman"/>
                <a:sym typeface="Times New Roman"/>
              </a:rPr>
              <a:t>144. (3621.2) (Refer to Figure 26, area 2.) The day VFR visibility and cloud clearance requirements to operate over the town of Cooperstown, after departing and climbing out of the Cooperstown Airport at or below 700 feet AGL are</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24" name="Google Shape;1824;p301"/>
          <p:cNvSpPr txBox="1"/>
          <p:nvPr>
            <p:ph idx="1" type="body"/>
          </p:nvPr>
        </p:nvSpPr>
        <p:spPr>
          <a:xfrm>
            <a:off x="838200" y="4916325"/>
            <a:ext cx="10515600" cy="17895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miles and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mile and 1,000 feet above, 500 feet below, and 2,000 feet horizontally from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mile and clear of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Cooperstown is in Class G airspace from the surface to 700 feet AGL. Therefore, the visibility and cloud clearance requirements are 1 mile and clear of clouds.</a:t>
            </a:r>
            <a:endParaRPr sz="1800"/>
          </a:p>
        </p:txBody>
      </p:sp>
      <p:pic>
        <p:nvPicPr>
          <p:cNvPr id="1825" name="Google Shape;1825;p301"/>
          <p:cNvPicPr preferRelativeResize="0"/>
          <p:nvPr/>
        </p:nvPicPr>
        <p:blipFill>
          <a:blip r:embed="rId3">
            <a:alphaModFix/>
          </a:blip>
          <a:stretch>
            <a:fillRect/>
          </a:stretch>
        </p:blipFill>
        <p:spPr>
          <a:xfrm>
            <a:off x="7227200" y="94675"/>
            <a:ext cx="3294513" cy="4611527"/>
          </a:xfrm>
          <a:prstGeom prst="rect">
            <a:avLst/>
          </a:prstGeom>
          <a:noFill/>
          <a:ln>
            <a:noFill/>
          </a:ln>
        </p:spPr>
      </p:pic>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302"/>
          <p:cNvSpPr txBox="1"/>
          <p:nvPr>
            <p:ph type="title"/>
          </p:nvPr>
        </p:nvSpPr>
        <p:spPr>
          <a:xfrm>
            <a:off x="838200" y="365125"/>
            <a:ext cx="3754200" cy="3246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145. (3621.3) (Refer to Figure 78.) What are the basic VFR weather minima required to takeoff from the Onawa (K36) airport during the day?</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31" name="Google Shape;1831;p302"/>
          <p:cNvSpPr txBox="1"/>
          <p:nvPr>
            <p:ph idx="1" type="body"/>
          </p:nvPr>
        </p:nvSpPr>
        <p:spPr>
          <a:xfrm>
            <a:off x="838200" y="5193425"/>
            <a:ext cx="10515600" cy="14568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statute miles visibility, 500 feet below the clouds, 1,000 feet above the clouds and 2,000 feet horizontally from the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0 statute miles,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statute mile, clear of clouds.</a:t>
            </a:r>
            <a:endParaRPr sz="1800"/>
          </a:p>
        </p:txBody>
      </p:sp>
      <p:pic>
        <p:nvPicPr>
          <p:cNvPr id="1832" name="Google Shape;1832;p302"/>
          <p:cNvPicPr preferRelativeResize="0"/>
          <p:nvPr/>
        </p:nvPicPr>
        <p:blipFill>
          <a:blip r:embed="rId3">
            <a:alphaModFix/>
          </a:blip>
          <a:stretch>
            <a:fillRect/>
          </a:stretch>
        </p:blipFill>
        <p:spPr>
          <a:xfrm>
            <a:off x="7132375" y="106225"/>
            <a:ext cx="3379250" cy="4730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 (3018) A recreational or private pilot acting as pilot in command, or in any other capacity as a required pilot flight crewmember, must have in their personal possession or readily accessible in the aircraft a current</a:t>
            </a:r>
            <a:endParaRPr/>
          </a:p>
        </p:txBody>
      </p:sp>
      <p:sp>
        <p:nvSpPr>
          <p:cNvPr id="259" name="Google Shape;25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logbook </a:t>
            </a:r>
            <a:r>
              <a:rPr b="0" i="0" lang="en-US" sz="2000" u="none" strike="noStrike">
                <a:solidFill>
                  <a:srgbClr val="073763"/>
                </a:solidFill>
                <a:latin typeface="Times New Roman"/>
                <a:ea typeface="Times New Roman"/>
                <a:cs typeface="Times New Roman"/>
                <a:sym typeface="Times New Roman"/>
              </a:rPr>
              <a:t>endorsement to show that a flight review has been satisfactorily accomplished..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medical certificate if required and an appropriate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endorsement on the pilot certificate to show that a flight review has been satisfactorily accomplished.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303"/>
          <p:cNvSpPr txBox="1"/>
          <p:nvPr>
            <p:ph type="title"/>
          </p:nvPr>
        </p:nvSpPr>
        <p:spPr>
          <a:xfrm>
            <a:off x="838200" y="365125"/>
            <a:ext cx="3754200" cy="3246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145. (3621.3) (Refer to Figure 78.) What are the basic VFR weather minima required to takeoff from the Onawa (K36) airport during the day?</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1838" name="Google Shape;1838;p303"/>
          <p:cNvSpPr txBox="1"/>
          <p:nvPr>
            <p:ph idx="1" type="body"/>
          </p:nvPr>
        </p:nvSpPr>
        <p:spPr>
          <a:xfrm>
            <a:off x="838200" y="4466050"/>
            <a:ext cx="10515600" cy="2184000"/>
          </a:xfrm>
          <a:prstGeom prst="rect">
            <a:avLst/>
          </a:prstGeom>
          <a:noFill/>
          <a:ln>
            <a:noFill/>
          </a:ln>
        </p:spPr>
        <p:txBody>
          <a:bodyPr anchorCtr="0" anchor="t" bIns="45700" lIns="91425" spcFirstLastPara="1" rIns="91425" wrap="square" tIns="45700">
            <a:normAutofit lnSpcReduction="10000"/>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 statute miles visibility, 500 feet below the clouds, 1,000 feet above the clouds and 2,000 feet horizontally from the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0 statute miles, clear of clouds.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 statute mile, clear of clouds.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Onawa (K36) is in the bottom right quadrant of the sectional excerpt. It is outside any shading or lines, indicating the airport is in Class G airspace. The basic VFR weather minima for a daytime departure from a Class G airport is 1 statute mile and clear of clouds.</a:t>
            </a:r>
            <a:endParaRPr sz="1800"/>
          </a:p>
        </p:txBody>
      </p:sp>
      <p:pic>
        <p:nvPicPr>
          <p:cNvPr id="1839" name="Google Shape;1839;p303"/>
          <p:cNvPicPr preferRelativeResize="0"/>
          <p:nvPr/>
        </p:nvPicPr>
        <p:blipFill>
          <a:blip r:embed="rId3">
            <a:alphaModFix/>
          </a:blip>
          <a:stretch>
            <a:fillRect/>
          </a:stretch>
        </p:blipFill>
        <p:spPr>
          <a:xfrm>
            <a:off x="7536475" y="106225"/>
            <a:ext cx="2975149" cy="4164500"/>
          </a:xfrm>
          <a:prstGeom prst="rect">
            <a:avLst/>
          </a:prstGeom>
          <a:noFill/>
          <a:ln>
            <a:noFill/>
          </a:ln>
        </p:spPr>
      </p:pic>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3" name="Shape 1843"/>
        <p:cNvGrpSpPr/>
        <p:nvPr/>
      </p:nvGrpSpPr>
      <p:grpSpPr>
        <a:xfrm>
          <a:off x="0" y="0"/>
          <a:ext cx="0" cy="0"/>
          <a:chOff x="0" y="0"/>
          <a:chExt cx="0" cy="0"/>
        </a:xfrm>
      </p:grpSpPr>
      <p:sp>
        <p:nvSpPr>
          <p:cNvPr id="1844" name="Google Shape;1844;p3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146. (3709) FAA Advisory Circulars (some free, others at cost) are available to all pilots and are obtained by</a:t>
            </a:r>
            <a:endParaRPr/>
          </a:p>
        </p:txBody>
      </p:sp>
      <p:sp>
        <p:nvSpPr>
          <p:cNvPr id="1845" name="Google Shape;1845;p3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distribution from the nearest FAA district office.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ordering those desired from the Government Printing Office.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subscribing to the Federal Register.</a:t>
            </a:r>
            <a:endParaRPr sz="1800"/>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3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146. (3709) FAA Advisory Circulars (some free, others at cost) are available to all pilots and are obtained by</a:t>
            </a:r>
            <a:endParaRPr/>
          </a:p>
        </p:txBody>
      </p:sp>
      <p:sp>
        <p:nvSpPr>
          <p:cNvPr id="1851" name="Google Shape;1851;p3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distribution from the nearest FAA district office.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ordering those desired from the Government Printing Office.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subscribing to the Federal Register.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Advisory circulars which are offered for sale or free may be ordered from the Superintendent of Documents, U.S. Government Printing Office.</a:t>
            </a:r>
            <a:endParaRPr sz="1800"/>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5" name="Shape 1855"/>
        <p:cNvGrpSpPr/>
        <p:nvPr/>
      </p:nvGrpSpPr>
      <p:grpSpPr>
        <a:xfrm>
          <a:off x="0" y="0"/>
          <a:ext cx="0" cy="0"/>
          <a:chOff x="0" y="0"/>
          <a:chExt cx="0" cy="0"/>
        </a:xfrm>
      </p:grpSpPr>
      <p:sp>
        <p:nvSpPr>
          <p:cNvPr id="1856" name="Google Shape;1856;p3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147. (3813) What ATC facility should the pilot contact to receive a special VFR departure clearance in Class D airspace?</a:t>
            </a:r>
            <a:endParaRPr/>
          </a:p>
        </p:txBody>
      </p:sp>
      <p:sp>
        <p:nvSpPr>
          <p:cNvPr id="1857" name="Google Shape;1857;p3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Automated Flight Service Station.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 traffic control tower.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 Route Traffic Control Center.</a:t>
            </a:r>
            <a:endParaRPr sz="1800"/>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3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147. (3813) What ATC facility should the pilot contact to receive a special VFR departure clearance in Class D airspace?</a:t>
            </a:r>
            <a:endParaRPr/>
          </a:p>
        </p:txBody>
      </p:sp>
      <p:sp>
        <p:nvSpPr>
          <p:cNvPr id="1863" name="Google Shape;1863;p3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Automated Flight Service Station.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 traffic control tower.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 Route Traffic Control Center.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When a control tower is in operation, requests for Special VFR clearances should be to the tower.</a:t>
            </a:r>
            <a:endParaRPr sz="1800"/>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3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148. (3818) How should a VFR flight plan be closed at the completion of the flight at a controlled airport?</a:t>
            </a:r>
            <a:endParaRPr/>
          </a:p>
        </p:txBody>
      </p:sp>
      <p:sp>
        <p:nvSpPr>
          <p:cNvPr id="1869" name="Google Shape;1869;p3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tower will automatically close the flight plan when the aircraft turns off the runway.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 must close the flight plan with the FAA upon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tower will relay the instructions to the nearest FSS when the aircraft contacts the tower for landing.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3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148. (3818) How should a VFR flight plan be closed at the completion of the flight at a controlled airport?</a:t>
            </a:r>
            <a:endParaRPr/>
          </a:p>
        </p:txBody>
      </p:sp>
      <p:sp>
        <p:nvSpPr>
          <p:cNvPr id="1875" name="Google Shape;1875;p3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tower will automatically close the flight plan when the aircraft turns off the runway.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 must close the flight plan with the FAA upon landing.</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tower will relay the instructions to the nearest FSS when the aircraft contacts the tower for landing.</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PIC, upon canceling or completing the flight under the flight plan, shall notify an FAA Flight Service Station or ATC facility.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3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149. (3837) An ATC clearance provides</a:t>
            </a:r>
            <a:endParaRPr/>
          </a:p>
        </p:txBody>
      </p:sp>
      <p:sp>
        <p:nvSpPr>
          <p:cNvPr id="1881" name="Google Shape;1881;p3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priority over all other traffic.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adequate separation from all traffic.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authorization to proceed under specified traffic conditions in controlled airspace.</a:t>
            </a:r>
            <a:r>
              <a:rPr b="0" i="0" lang="en-US" sz="1800" u="none" strike="noStrike">
                <a:solidFill>
                  <a:srgbClr val="274E13"/>
                </a:solidFill>
                <a:latin typeface="Times New Roman"/>
                <a:ea typeface="Times New Roman"/>
                <a:cs typeface="Times New Roman"/>
                <a:sym typeface="Times New Roman"/>
              </a:rPr>
              <a:t> </a:t>
            </a:r>
            <a:endParaRPr sz="1800"/>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3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149. (3837) An ATC clearance provides</a:t>
            </a:r>
            <a:endParaRPr/>
          </a:p>
        </p:txBody>
      </p:sp>
      <p:sp>
        <p:nvSpPr>
          <p:cNvPr id="1887" name="Google Shape;1887;p3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priority over all other traffic.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adequate separation from all traffic.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authorization to proceed under specified traffic conditions in controlled airspace.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An ATC clearance is an authorization by air traffic control, for the purpose of preventing collisions between known aircraft, for an aircraft to proceed under specified traffic conditions within controlled airspace. Answer (A) is incorrect because a clearance does not provide priority. Answer (B) is incorrect because a clearance does not relieve the pilot of the responsibility for collision avoidance with aircraft not in instrument meteorological conditions (IMC). </a:t>
            </a:r>
            <a:endParaRPr sz="1800"/>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3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150. (3854) FAA Advisory Circulars containing subject matter specifically related to Airmen are issued under which subject number?</a:t>
            </a:r>
            <a:endParaRPr/>
          </a:p>
        </p:txBody>
      </p:sp>
      <p:sp>
        <p:nvSpPr>
          <p:cNvPr id="1893" name="Google Shape;1893;p3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(3001) With respect to the certification of airmen, which are categories of aircraft?</a:t>
            </a:r>
            <a:endParaRPr/>
          </a:p>
        </p:txBody>
      </p:sp>
      <p:sp>
        <p:nvSpPr>
          <p:cNvPr id="103" name="Google Shape;10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Gyroplane, helicopter, airship, free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rotorcraft, glider, lighter-than-air.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Single-engine land and sea, multiengine land and sea.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 (3018) A recreational or private pilot acting as pilot in command, or in any other capacity as a required pilot flight crewmember, must have in their personal possession or readily accessible in the aircraft a current</a:t>
            </a:r>
            <a:endParaRPr/>
          </a:p>
        </p:txBody>
      </p:sp>
      <p:sp>
        <p:nvSpPr>
          <p:cNvPr id="265" name="Google Shape;265;p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logbook endorsement to show that a flight review has been satisfactorily accomplished..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medical certificate if required and an appropriate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endorsement on the pilot certificate to show that a flight review has been satisfactorily accomplished.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or in any other capacity as a required pilot flight crewmember, of a civil aircraft of U.S. registry unless they have in possession or readily accessible in the aircraft a current pilot certificate and a photo ID. Except for free balloon pilots piloting balloons and glider pilots piloting gliders, no person may act as PIC or in any other capacity as a required pilot flight crewmember of an aircraft unless they have in possession or readily accessible in the aircraft an appropriate current medical certificate or other documentation acceptable to the FAA. Answer (A) is incorrect because proof of a flight review does not need to be in your possession while acting as PIC. Answer (C) is incorrect because proof of a flight review does not need to be in your possession while acting as PIC.</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3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150. (3854) FAA Advisory Circulars containing subject matter specifically related to Airmen are issued under which subject number?</a:t>
            </a:r>
            <a:endParaRPr/>
          </a:p>
        </p:txBody>
      </p:sp>
      <p:sp>
        <p:nvSpPr>
          <p:cNvPr id="1899" name="Google Shape;1899;p3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Appendix II of the Advisory Circular Checklist contains the Circular Numbering System wherein advisory circular numbers relate to Federal Aviation Regulations subchapter titles and correspond to the parts and/or sections of the regulations. The four to remember are: 20 - Aircraft; 60 - Airmen; 70 - Airspace; and 90 - Air Traffic and General Operating Rules</a:t>
            </a:r>
            <a:endParaRPr sz="1800"/>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3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151. (3855) FAA Advisory Circulars containing subject matter specifically related to Airspace are issued under which subject number?</a:t>
            </a:r>
            <a:endParaRPr/>
          </a:p>
        </p:txBody>
      </p:sp>
      <p:sp>
        <p:nvSpPr>
          <p:cNvPr id="1905" name="Google Shape;1905;p3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sz="1800"/>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3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151. (3855) FAA Advisory Circulars containing subject matter specifically related to Airspace are issued under which subject number?</a:t>
            </a:r>
            <a:endParaRPr/>
          </a:p>
        </p:txBody>
      </p:sp>
      <p:sp>
        <p:nvSpPr>
          <p:cNvPr id="1911" name="Google Shape;1911;p3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Appendix II of the Advisory Circular Checklist contains the Circular Numbering System wherein advisory circular numbers relate to Federal Aviation Regulations subchapter titles and correspond to the parts and/or sections of the regulations. The four to remember are: 20 - Aircraft; 60 - Airmen; 70 - Airspace; and 90 - Air Traffic and General Operating Rules</a:t>
            </a:r>
            <a:endParaRPr sz="1800"/>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3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152. (3856) FAA Advisory Circulars containing subject matter specifically related to Air Traffic Control and General Operations are issued under which subject number?</a:t>
            </a:r>
            <a:endParaRPr/>
          </a:p>
        </p:txBody>
      </p:sp>
      <p:sp>
        <p:nvSpPr>
          <p:cNvPr id="1917" name="Google Shape;1917;p3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3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152. (3856) FAA Advisory Circulars containing subject matter specifically related to Air Traffic Control and General Operations are issued under which subject number?</a:t>
            </a:r>
            <a:endParaRPr/>
          </a:p>
        </p:txBody>
      </p:sp>
      <p:sp>
        <p:nvSpPr>
          <p:cNvPr id="1923" name="Google Shape;1923;p3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70</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Appendix II of the Advisory Circular Checklist contains the Circular Numbering System wherein advisory circular numbers relate to Federal Aviation Regulations subchapter titles and correspond to the parts and/or sections of the regulations. The four to remember are: 20 - Aircraft; 60 - Airmen; 70 - Airspace; and 90 - Air Traffic and General Operating Rules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sp>
        <p:nvSpPr>
          <p:cNvPr id="1928" name="Google Shape;1928;p3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(3120) While operating in Class D airspace, each pilot of an aircraft approaching to land on a runway served by a visual approach slope indicator (VASI) shall</a:t>
            </a:r>
            <a:endParaRPr/>
          </a:p>
        </p:txBody>
      </p:sp>
      <p:sp>
        <p:nvSpPr>
          <p:cNvPr id="1929" name="Google Shape;1929;p3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maintain a 3° glide until approximately 1/2 mile to the runway before going below the VASI.</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maintain an altitude at or above the glide slope until a lower altitude is necessary for a safe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stay high until the runway can be reached in a power-off landing.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3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(3120) While operating in Class D airspace, each pilot of an aircraft approaching to land on a runway served by a visual approach slope indicator (VASI) shall</a:t>
            </a:r>
            <a:endParaRPr/>
          </a:p>
        </p:txBody>
      </p:sp>
      <p:sp>
        <p:nvSpPr>
          <p:cNvPr id="1935" name="Google Shape;1935;p3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maintain a 3° glide until approximately 1/2 mile to the runway before going below the VASI.</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maintain an altitude at or above the glide slope until a lower altitude is necessary for a safe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stay high until the runway can be reached in a power-off landing.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airplane approaching to land on a runway served by a VASI shall maintain an altitude at or above the glide slope until a lower altitude is necessary for a safe landing.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3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(3121) When approaching to land on a runway served by a visual approach slope indicator (VASI), the pilot shall</a:t>
            </a:r>
            <a:endParaRPr/>
          </a:p>
        </p:txBody>
      </p:sp>
      <p:sp>
        <p:nvSpPr>
          <p:cNvPr id="1941" name="Google Shape;1941;p3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maintain an altitude that captures the glide slope at least 2 miles downwind from the runway threshold.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maintain an altitude at or above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remain on the glide slope and land between the two-light bar.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3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(3121) When approaching to land on a runway served by a visual approach slope indicator (VASI), the pilot shall</a:t>
            </a:r>
            <a:endParaRPr/>
          </a:p>
        </p:txBody>
      </p:sp>
      <p:sp>
        <p:nvSpPr>
          <p:cNvPr id="1947" name="Google Shape;1947;p3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maintain an altitude that captures the glide slope at least 2 miles downwind from the runway threshold.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maintain an altitude at or above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remain on the glide slope and land between the two-light bar.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airplane approaching to land on a runway served by a VASI shall maintain an altitude at or above the glide slope until a lower altitude is necessary for a safe landing.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3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(3123) Which is the correct traffic pattern departure procedure to use at a noncontrolled airport?</a:t>
            </a:r>
            <a:endParaRPr/>
          </a:p>
        </p:txBody>
      </p:sp>
      <p:sp>
        <p:nvSpPr>
          <p:cNvPr id="1953" name="Google Shape;1953;p3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Depart in any direction consistent with safety, after crossing the airport boundary.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Make all turns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Comply with any FAA traffic pattern established for the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(3019) Each person who holds a pilot certificate or a medical certificate shall present it for inspection upon the request of any</a:t>
            </a:r>
            <a:endParaRPr/>
          </a:p>
        </p:txBody>
      </p:sp>
      <p:sp>
        <p:nvSpPr>
          <p:cNvPr id="271" name="Google Shape;27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authorized representative of the Department of Transportation.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person in a position of authority.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local law enforcement officer.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3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(3123) Which is the correct traffic pattern departure procedure to use at a noncontrolled airport?</a:t>
            </a:r>
            <a:endParaRPr/>
          </a:p>
        </p:txBody>
      </p:sp>
      <p:sp>
        <p:nvSpPr>
          <p:cNvPr id="1959" name="Google Shape;1959;p3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Depart in any direction consistent with safety, after crossing the airport boundary.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Make all turns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Comply with any FAA traffic pattern established for the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 the case of an aircraft departing an airport without an operating control tower, comply with any FAA traffic pattern for that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3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(3123.1) The recommended entry position to an airport traffic pattern is</a:t>
            </a:r>
            <a:endParaRPr/>
          </a:p>
        </p:txBody>
      </p:sp>
      <p:sp>
        <p:nvSpPr>
          <p:cNvPr id="1965" name="Google Shape;1965;p3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45° to the base leg just below traffic pattern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enter 45° at the midpoint of the downwind leg at traffic pattern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to cross directly over the airport at traffic pattern altitude and join the downwind leg.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3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(3123.1) The recommended entry position to an airport traffic pattern is</a:t>
            </a:r>
            <a:endParaRPr/>
          </a:p>
        </p:txBody>
      </p:sp>
      <p:sp>
        <p:nvSpPr>
          <p:cNvPr id="1971" name="Google Shape;1971;p3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45° to the base leg just below traffic pattern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enter 45° at the midpoint of the downwind leg at traffic pattern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to cross directly over the airport at traffic pattern altitude and join the downwind leg.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recommended entry position for an airport traffic pattern is 45° to the midpoint of the downwind leg at traffic pattern altitude.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p3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(3162) Except in Alaska, during what time period should lighted position lights be displayed on an aircraft?</a:t>
            </a:r>
            <a:endParaRPr/>
          </a:p>
        </p:txBody>
      </p:sp>
      <p:sp>
        <p:nvSpPr>
          <p:cNvPr id="1977" name="Google Shape;1977;p3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End of evening civil twilight to the beginning of morning civil twilight.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 hour after sunset to 1 hour before sunrise.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Sunset to sunrise.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3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(3162) Except in Alaska, during what time period should lighted position lights be displayed on an aircraft?</a:t>
            </a:r>
            <a:endParaRPr/>
          </a:p>
        </p:txBody>
      </p:sp>
      <p:sp>
        <p:nvSpPr>
          <p:cNvPr id="1983" name="Google Shape;1983;p3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End of evening civil twilight to the beginning of morning civil twilight.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 hour after sunset to 1 hour before sunrise.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Sunset to sunrise.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aircraft must display lighted position lights from sunset to sunrise. Answer (A) is incorrect because it applies to logging of night time. Answer (B) is incorrect because it applies to the night landing requirement.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3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 (3163) When operating an aircraft at cabin pressure altitudes above 12,500 feet MSL up to and including 14,000 feet MSL, supplemental oxygen shall be used during</a:t>
            </a:r>
            <a:endParaRPr/>
          </a:p>
        </p:txBody>
      </p:sp>
      <p:sp>
        <p:nvSpPr>
          <p:cNvPr id="1989" name="Google Shape;1989;p3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entire flight time at those altitudes.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that flight time in excess of 10 minutes at those altitudes.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that flight time in excess of 30 minutes at those altitudes.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3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 (3163) When operating an aircraft at cabin pressure altitudes above 12,500 feet MSL up to and including 14,000 feet MSL, supplemental oxygen shall be used during</a:t>
            </a:r>
            <a:endParaRPr/>
          </a:p>
        </p:txBody>
      </p:sp>
      <p:sp>
        <p:nvSpPr>
          <p:cNvPr id="1995" name="Google Shape;1995;p3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entire flight time at those altitudes.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that flight time in excess of 10 minutes at those altitudes.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that flight time in excess of 30 minutes at those altitudes.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No person may operate civil aircraft at cabin pressure altitudes above 12,500 feet MSL up to and including 14,000 feet MSL, unless the required minimum flight crew uses supplemental oxygen for that part of the flight at those altitudes that is more than 30 minutes duration.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3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 (3164) Unless each occupant is provided with supplemental oxygen, no person may operate a civil aircraft of U.S. registry above a maximum cabin pressure altitude of</a:t>
            </a:r>
            <a:endParaRPr b="0" i="0" u="none" strike="noStrike">
              <a:solidFill>
                <a:srgbClr val="000000"/>
              </a:solidFill>
              <a:latin typeface="Courier New"/>
              <a:ea typeface="Courier New"/>
              <a:cs typeface="Courier New"/>
              <a:sym typeface="Courier New"/>
            </a:endParaRPr>
          </a:p>
        </p:txBody>
      </p:sp>
      <p:sp>
        <p:nvSpPr>
          <p:cNvPr id="2001" name="Google Shape;2001;p3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p3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 (3164) Unless each occupant is provided with supplemental oxygen, no person may operate a civil aircraft of U.S. registry above a maximum cabin pressure altitude of</a:t>
            </a:r>
            <a:endParaRPr b="0" i="0" u="none" strike="noStrike">
              <a:solidFill>
                <a:srgbClr val="000000"/>
              </a:solidFill>
              <a:latin typeface="Courier New"/>
              <a:ea typeface="Courier New"/>
              <a:cs typeface="Courier New"/>
              <a:sym typeface="Courier New"/>
            </a:endParaRPr>
          </a:p>
        </p:txBody>
      </p:sp>
      <p:sp>
        <p:nvSpPr>
          <p:cNvPr id="2007" name="Google Shape;2007;p3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No person may operate a civil aircraft at cabin pressure altitudes above 15,000 feet MSL unless each occupant is provided with supplemental oxygen.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3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(3302) When taxiing with strong quartering tailwinds, which aileron positions should be used?</a:t>
            </a:r>
            <a:endParaRPr/>
          </a:p>
        </p:txBody>
      </p:sp>
      <p:sp>
        <p:nvSpPr>
          <p:cNvPr id="2013" name="Google Shape;2013;p3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Aileron down on the downwind side.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Ailerons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Aileron down on the side from which the wind is blowing.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(3019) Each person who holds a pilot certificate or a medical certificate shall present it for inspection upon the request of any</a:t>
            </a:r>
            <a:endParaRPr/>
          </a:p>
        </p:txBody>
      </p:sp>
      <p:sp>
        <p:nvSpPr>
          <p:cNvPr id="277" name="Google Shape;277;p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authorized representative of the Department of Transportation.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person in a position of authority.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local law enforcement officer.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person who holds a pilot or medical certificate shall present it for inspection upon the request of the FAA Administrator, an NTSB representative, or any Federal, State, or local law enforcement officer.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3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(3302) When taxiing with strong quartering tailwinds, which aileron positions should be used?</a:t>
            </a:r>
            <a:endParaRPr/>
          </a:p>
        </p:txBody>
      </p:sp>
      <p:sp>
        <p:nvSpPr>
          <p:cNvPr id="2019" name="Google Shape;2019;p3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Aileron down on the downwind side.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Ailerons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Aileron down on the side from which the wind is blowing.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Taxiing with a quartering tailwind provides the most hazardous conditions. In this case, the elevator should be in the down position and the aileron on the upwind side should also be in the down position to keep the wing from lifting.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3" name="Shape 2023"/>
        <p:cNvGrpSpPr/>
        <p:nvPr/>
      </p:nvGrpSpPr>
      <p:grpSpPr>
        <a:xfrm>
          <a:off x="0" y="0"/>
          <a:ext cx="0" cy="0"/>
          <a:chOff x="0" y="0"/>
          <a:chExt cx="0" cy="0"/>
        </a:xfrm>
      </p:grpSpPr>
      <p:sp>
        <p:nvSpPr>
          <p:cNvPr id="2024" name="Google Shape;2024;p3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(3303) Which aileron positions should a pilot generally use when taxiing in strong quartering headwinds?</a:t>
            </a:r>
            <a:endParaRPr/>
          </a:p>
        </p:txBody>
      </p:sp>
      <p:sp>
        <p:nvSpPr>
          <p:cNvPr id="2025" name="Google Shape;2025;p3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Aileron up on the side from which the wind is blowing.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Aileron down on the side from which the wind is blowing.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Ailerons neutral.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3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(3303) Which aileron positions should a pilot generally use when taxiing in strong quartering headwinds?</a:t>
            </a:r>
            <a:endParaRPr/>
          </a:p>
        </p:txBody>
      </p:sp>
      <p:sp>
        <p:nvSpPr>
          <p:cNvPr id="2031" name="Google Shape;2031;p3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Aileron up on the side from which the wind is blowing.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Aileron down on the side from which the wind is blowing.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Ailerons neutral.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taxiing a nosewheel aircraft in the presence of moderate to strong winds, extra caution should be taken. For a quartering headwind, the elevator should be held in the neutral position, and the aileron on the upwind side should be in the up position.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sp>
        <p:nvSpPr>
          <p:cNvPr id="2036" name="Google Shape;2036;p3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(3304) Which wind condition would be most critical when taxiing a nosewheel equipped high-wing airplane?</a:t>
            </a:r>
            <a:endParaRPr/>
          </a:p>
        </p:txBody>
      </p:sp>
      <p:sp>
        <p:nvSpPr>
          <p:cNvPr id="2037" name="Google Shape;2037;p3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Quartering tailwind.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Direct crosswind.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Quartering headwind.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1" name="Shape 2041"/>
        <p:cNvGrpSpPr/>
        <p:nvPr/>
      </p:nvGrpSpPr>
      <p:grpSpPr>
        <a:xfrm>
          <a:off x="0" y="0"/>
          <a:ext cx="0" cy="0"/>
          <a:chOff x="0" y="0"/>
          <a:chExt cx="0" cy="0"/>
        </a:xfrm>
      </p:grpSpPr>
      <p:sp>
        <p:nvSpPr>
          <p:cNvPr id="2042" name="Google Shape;2042;p3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(3304) Which wind condition would be most critical when taxiing a nosewheel equipped high-wing airplane?</a:t>
            </a:r>
            <a:endParaRPr/>
          </a:p>
        </p:txBody>
      </p:sp>
      <p:sp>
        <p:nvSpPr>
          <p:cNvPr id="2043" name="Google Shape;2043;p3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Quartering tailwind.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Direct crosswind.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Quartering headwind.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taxiing a nosewheel aircraft in the presence of moderate to strong winds, extra caution should be taken. Taxiing with a quartering tailwind produces the most hazardous conditions.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338"/>
          <p:cNvSpPr txBox="1"/>
          <p:nvPr>
            <p:ph type="title"/>
          </p:nvPr>
        </p:nvSpPr>
        <p:spPr>
          <a:xfrm>
            <a:off x="451950" y="235800"/>
            <a:ext cx="4165800" cy="2240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(3305) (Refer to Figure 9, area A.) How should the flight controls be held while taxiing a tricycle-gear equipped airplane into a left quartering headwind?</a:t>
            </a:r>
            <a:endParaRPr/>
          </a:p>
        </p:txBody>
      </p:sp>
      <p:sp>
        <p:nvSpPr>
          <p:cNvPr id="2049" name="Google Shape;2049;p338"/>
          <p:cNvSpPr txBox="1"/>
          <p:nvPr>
            <p:ph idx="1" type="body"/>
          </p:nvPr>
        </p:nvSpPr>
        <p:spPr>
          <a:xfrm>
            <a:off x="343800" y="2770700"/>
            <a:ext cx="4382100" cy="396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up, elevator down.</a:t>
            </a:r>
            <a:endParaRPr b="0" i="0" u="none" strike="noStrike">
              <a:solidFill>
                <a:srgbClr val="274E13"/>
              </a:solidFill>
              <a:latin typeface="Courier New"/>
              <a:ea typeface="Courier New"/>
              <a:cs typeface="Courier New"/>
              <a:sym typeface="Courier New"/>
            </a:endParaRPr>
          </a:p>
        </p:txBody>
      </p:sp>
      <p:pic>
        <p:nvPicPr>
          <p:cNvPr id="2050" name="Google Shape;2050;p338"/>
          <p:cNvPicPr preferRelativeResize="0"/>
          <p:nvPr/>
        </p:nvPicPr>
        <p:blipFill>
          <a:blip r:embed="rId3">
            <a:alphaModFix/>
          </a:blip>
          <a:stretch>
            <a:fillRect/>
          </a:stretch>
        </p:blipFill>
        <p:spPr>
          <a:xfrm>
            <a:off x="4878300" y="152400"/>
            <a:ext cx="6952091" cy="6553201"/>
          </a:xfrm>
          <a:prstGeom prst="rect">
            <a:avLst/>
          </a:prstGeom>
          <a:noFill/>
          <a:ln>
            <a:noFill/>
          </a:ln>
        </p:spPr>
      </p:pic>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339"/>
          <p:cNvSpPr txBox="1"/>
          <p:nvPr>
            <p:ph type="title"/>
          </p:nvPr>
        </p:nvSpPr>
        <p:spPr>
          <a:xfrm>
            <a:off x="451950" y="235800"/>
            <a:ext cx="4165800" cy="2240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(3305) (Refer to Figure 9, area A.) How should the flight controls be held while taxiing a tricycle-gear equipped airplane into a left quartering headwind?</a:t>
            </a:r>
            <a:endParaRPr/>
          </a:p>
        </p:txBody>
      </p:sp>
      <p:sp>
        <p:nvSpPr>
          <p:cNvPr id="2056" name="Google Shape;2056;p339"/>
          <p:cNvSpPr txBox="1"/>
          <p:nvPr>
            <p:ph idx="1" type="body"/>
          </p:nvPr>
        </p:nvSpPr>
        <p:spPr>
          <a:xfrm>
            <a:off x="343800" y="2770700"/>
            <a:ext cx="4382100" cy="396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up, elevator down.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taxiing a nosewheel aircraft in the presence of moderate to strong winds, extra caution should be taken. For a quartering headwind, the elevator should be held in the neutral position, and the aileron on the upwind side should be in the up position.</a:t>
            </a:r>
            <a:endParaRPr b="0" i="0" u="none" strike="noStrike">
              <a:solidFill>
                <a:srgbClr val="274E13"/>
              </a:solidFill>
              <a:latin typeface="Courier New"/>
              <a:ea typeface="Courier New"/>
              <a:cs typeface="Courier New"/>
              <a:sym typeface="Courier New"/>
            </a:endParaRPr>
          </a:p>
        </p:txBody>
      </p:sp>
      <p:pic>
        <p:nvPicPr>
          <p:cNvPr id="2057" name="Google Shape;2057;p339"/>
          <p:cNvPicPr preferRelativeResize="0"/>
          <p:nvPr/>
        </p:nvPicPr>
        <p:blipFill>
          <a:blip r:embed="rId3">
            <a:alphaModFix/>
          </a:blip>
          <a:stretch>
            <a:fillRect/>
          </a:stretch>
        </p:blipFill>
        <p:spPr>
          <a:xfrm>
            <a:off x="4878300" y="152400"/>
            <a:ext cx="6952091" cy="6553201"/>
          </a:xfrm>
          <a:prstGeom prst="rect">
            <a:avLst/>
          </a:prstGeom>
          <a:noFill/>
          <a:ln>
            <a:noFill/>
          </a:ln>
        </p:spPr>
      </p:pic>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340"/>
          <p:cNvSpPr txBox="1"/>
          <p:nvPr>
            <p:ph type="title"/>
          </p:nvPr>
        </p:nvSpPr>
        <p:spPr>
          <a:xfrm>
            <a:off x="412650" y="176850"/>
            <a:ext cx="4676700" cy="19062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(3306) (Refer to Figure 9, area B.) How should the flight controls be held while taxiing a tailwheel airplane into a right quartering headwind?</a:t>
            </a:r>
            <a:endParaRPr b="0" i="0" u="none" strike="noStrike">
              <a:solidFill>
                <a:srgbClr val="000000"/>
              </a:solidFill>
              <a:latin typeface="Courier New"/>
              <a:ea typeface="Courier New"/>
              <a:cs typeface="Courier New"/>
              <a:sym typeface="Courier New"/>
            </a:endParaRPr>
          </a:p>
        </p:txBody>
      </p:sp>
      <p:sp>
        <p:nvSpPr>
          <p:cNvPr id="2063" name="Google Shape;2063;p340"/>
          <p:cNvSpPr txBox="1"/>
          <p:nvPr>
            <p:ph idx="1" type="body"/>
          </p:nvPr>
        </p:nvSpPr>
        <p:spPr>
          <a:xfrm>
            <a:off x="412650" y="2633150"/>
            <a:ext cx="5070000" cy="3930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 aileron up, elevator up.</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 aileron up, elevator down.</a:t>
            </a:r>
            <a:endParaRPr b="0" i="0" u="none" strike="noStrike">
              <a:solidFill>
                <a:srgbClr val="274E13"/>
              </a:solidFill>
              <a:latin typeface="Courier New"/>
              <a:ea typeface="Courier New"/>
              <a:cs typeface="Courier New"/>
              <a:sym typeface="Courier New"/>
            </a:endParaRPr>
          </a:p>
        </p:txBody>
      </p:sp>
      <p:pic>
        <p:nvPicPr>
          <p:cNvPr id="2064" name="Google Shape;2064;p340"/>
          <p:cNvPicPr preferRelativeResize="0"/>
          <p:nvPr/>
        </p:nvPicPr>
        <p:blipFill>
          <a:blip r:embed="rId3">
            <a:alphaModFix/>
          </a:blip>
          <a:stretch>
            <a:fillRect/>
          </a:stretch>
        </p:blipFill>
        <p:spPr>
          <a:xfrm>
            <a:off x="5635050" y="152400"/>
            <a:ext cx="6404552" cy="6037077"/>
          </a:xfrm>
          <a:prstGeom prst="rect">
            <a:avLst/>
          </a:prstGeom>
          <a:noFill/>
          <a:ln>
            <a:noFill/>
          </a:ln>
        </p:spPr>
      </p:pic>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8" name="Shape 2068"/>
        <p:cNvGrpSpPr/>
        <p:nvPr/>
      </p:nvGrpSpPr>
      <p:grpSpPr>
        <a:xfrm>
          <a:off x="0" y="0"/>
          <a:ext cx="0" cy="0"/>
          <a:chOff x="0" y="0"/>
          <a:chExt cx="0" cy="0"/>
        </a:xfrm>
      </p:grpSpPr>
      <p:sp>
        <p:nvSpPr>
          <p:cNvPr id="2069" name="Google Shape;2069;p341"/>
          <p:cNvSpPr txBox="1"/>
          <p:nvPr>
            <p:ph type="title"/>
          </p:nvPr>
        </p:nvSpPr>
        <p:spPr>
          <a:xfrm>
            <a:off x="412650" y="176850"/>
            <a:ext cx="4676700" cy="19062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(3306) (Refer to Figure 9, area B.) How should the flight controls be held while taxiing a tailwheel airplane into a right quartering headwind?</a:t>
            </a:r>
            <a:endParaRPr b="0" i="0" u="none" strike="noStrike">
              <a:solidFill>
                <a:srgbClr val="000000"/>
              </a:solidFill>
              <a:latin typeface="Courier New"/>
              <a:ea typeface="Courier New"/>
              <a:cs typeface="Courier New"/>
              <a:sym typeface="Courier New"/>
            </a:endParaRPr>
          </a:p>
        </p:txBody>
      </p:sp>
      <p:sp>
        <p:nvSpPr>
          <p:cNvPr id="2070" name="Google Shape;2070;p341"/>
          <p:cNvSpPr txBox="1"/>
          <p:nvPr>
            <p:ph idx="1" type="body"/>
          </p:nvPr>
        </p:nvSpPr>
        <p:spPr>
          <a:xfrm>
            <a:off x="412650" y="2633150"/>
            <a:ext cx="5070000" cy="3930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 aileron up, elevator up.</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 aileron up, elevator down.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taxiing a tailwheel airplane with a quartering headwind, the aileron on the upwind side should be up, and the elevator held in the up position to hold the tail down.</a:t>
            </a:r>
            <a:endParaRPr b="0" i="0" u="none" strike="noStrike">
              <a:solidFill>
                <a:srgbClr val="274E13"/>
              </a:solidFill>
              <a:latin typeface="Courier New"/>
              <a:ea typeface="Courier New"/>
              <a:cs typeface="Courier New"/>
              <a:sym typeface="Courier New"/>
            </a:endParaRPr>
          </a:p>
        </p:txBody>
      </p:sp>
      <p:pic>
        <p:nvPicPr>
          <p:cNvPr id="2071" name="Google Shape;2071;p341"/>
          <p:cNvPicPr preferRelativeResize="0"/>
          <p:nvPr/>
        </p:nvPicPr>
        <p:blipFill>
          <a:blip r:embed="rId3">
            <a:alphaModFix/>
          </a:blip>
          <a:stretch>
            <a:fillRect/>
          </a:stretch>
        </p:blipFill>
        <p:spPr>
          <a:xfrm>
            <a:off x="5635050" y="152400"/>
            <a:ext cx="6404552" cy="6037077"/>
          </a:xfrm>
          <a:prstGeom prst="rect">
            <a:avLst/>
          </a:prstGeom>
          <a:noFill/>
          <a:ln>
            <a:noFill/>
          </a:ln>
        </p:spPr>
      </p:pic>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5" name="Shape 2075"/>
        <p:cNvGrpSpPr/>
        <p:nvPr/>
      </p:nvGrpSpPr>
      <p:grpSpPr>
        <a:xfrm>
          <a:off x="0" y="0"/>
          <a:ext cx="0" cy="0"/>
          <a:chOff x="0" y="0"/>
          <a:chExt cx="0" cy="0"/>
        </a:xfrm>
      </p:grpSpPr>
      <p:sp>
        <p:nvSpPr>
          <p:cNvPr id="2076" name="Google Shape;2076;p342"/>
          <p:cNvSpPr txBox="1"/>
          <p:nvPr>
            <p:ph type="title"/>
          </p:nvPr>
        </p:nvSpPr>
        <p:spPr>
          <a:xfrm>
            <a:off x="294750" y="176850"/>
            <a:ext cx="4440900" cy="19062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13. (3307) (Refer to Figure 9, area C.) How should the flight controls be held while taxiing a tailwheel airplane with a left quartering tailwind?</a:t>
            </a:r>
            <a:endParaRPr/>
          </a:p>
        </p:txBody>
      </p:sp>
      <p:sp>
        <p:nvSpPr>
          <p:cNvPr id="2077" name="Google Shape;2077;p342"/>
          <p:cNvSpPr txBox="1"/>
          <p:nvPr>
            <p:ph idx="1" type="body"/>
          </p:nvPr>
        </p:nvSpPr>
        <p:spPr>
          <a:xfrm>
            <a:off x="294750" y="2554550"/>
            <a:ext cx="5069700" cy="4067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down, elevator down.</a:t>
            </a:r>
            <a:endParaRPr b="0" i="0" u="none" strike="noStrike">
              <a:solidFill>
                <a:srgbClr val="274E13"/>
              </a:solidFill>
              <a:latin typeface="Courier New"/>
              <a:ea typeface="Courier New"/>
              <a:cs typeface="Courier New"/>
              <a:sym typeface="Courier New"/>
            </a:endParaRPr>
          </a:p>
        </p:txBody>
      </p:sp>
      <p:pic>
        <p:nvPicPr>
          <p:cNvPr id="2078" name="Google Shape;2078;p342"/>
          <p:cNvPicPr preferRelativeResize="0"/>
          <p:nvPr/>
        </p:nvPicPr>
        <p:blipFill>
          <a:blip r:embed="rId3">
            <a:alphaModFix/>
          </a:blip>
          <a:stretch>
            <a:fillRect/>
          </a:stretch>
        </p:blipFill>
        <p:spPr>
          <a:xfrm>
            <a:off x="5516850" y="152400"/>
            <a:ext cx="6522751" cy="61484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17. (3020) A Third Class Medical Certificate is issued to a 36-year-old pilot on August 10, this year. To exercise the privileges of a Private Pilot Certificate, the medical certificate will be valid until midnight on</a:t>
            </a:r>
            <a:endParaRPr/>
          </a:p>
        </p:txBody>
      </p:sp>
      <p:sp>
        <p:nvSpPr>
          <p:cNvPr id="283" name="Google Shape;283;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10, 3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5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3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sp>
        <p:nvSpPr>
          <p:cNvPr id="2083" name="Google Shape;2083;p343"/>
          <p:cNvSpPr txBox="1"/>
          <p:nvPr>
            <p:ph type="title"/>
          </p:nvPr>
        </p:nvSpPr>
        <p:spPr>
          <a:xfrm>
            <a:off x="294750" y="176850"/>
            <a:ext cx="4440900" cy="19062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13. (3307) (Refer to Figure 9, area C.) How should the flight controls be held while taxiing a tailwheel airplane with a left quartering tailwind?</a:t>
            </a:r>
            <a:endParaRPr/>
          </a:p>
        </p:txBody>
      </p:sp>
      <p:sp>
        <p:nvSpPr>
          <p:cNvPr id="2084" name="Google Shape;2084;p343"/>
          <p:cNvSpPr txBox="1"/>
          <p:nvPr>
            <p:ph idx="1" type="body"/>
          </p:nvPr>
        </p:nvSpPr>
        <p:spPr>
          <a:xfrm>
            <a:off x="294750" y="2554550"/>
            <a:ext cx="5069700" cy="4067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down, elevator down.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taxiing a tailwheel aircraft with a quartering tailwind, the upwind aileron should be down to keep that wing from lifting, and the elevator should also be down.</a:t>
            </a:r>
            <a:endParaRPr b="0" i="0" u="none" strike="noStrike">
              <a:solidFill>
                <a:srgbClr val="274E13"/>
              </a:solidFill>
              <a:latin typeface="Courier New"/>
              <a:ea typeface="Courier New"/>
              <a:cs typeface="Courier New"/>
              <a:sym typeface="Courier New"/>
            </a:endParaRPr>
          </a:p>
        </p:txBody>
      </p:sp>
      <p:pic>
        <p:nvPicPr>
          <p:cNvPr id="2085" name="Google Shape;2085;p343"/>
          <p:cNvPicPr preferRelativeResize="0"/>
          <p:nvPr/>
        </p:nvPicPr>
        <p:blipFill>
          <a:blip r:embed="rId3">
            <a:alphaModFix/>
          </a:blip>
          <a:stretch>
            <a:fillRect/>
          </a:stretch>
        </p:blipFill>
        <p:spPr>
          <a:xfrm>
            <a:off x="5516850" y="152400"/>
            <a:ext cx="6522751" cy="6148495"/>
          </a:xfrm>
          <a:prstGeom prst="rect">
            <a:avLst/>
          </a:prstGeom>
          <a:noFill/>
          <a:ln>
            <a:noFill/>
          </a:ln>
        </p:spPr>
      </p:pic>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344"/>
          <p:cNvSpPr txBox="1"/>
          <p:nvPr>
            <p:ph type="title"/>
          </p:nvPr>
        </p:nvSpPr>
        <p:spPr>
          <a:xfrm>
            <a:off x="275100" y="255450"/>
            <a:ext cx="5600400" cy="1729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(3308) (Refer to Figure 9, area C.) How should the flight controls be held while taxiing a tricycle-gear equipped airplane with a left quartering tailwind?</a:t>
            </a:r>
            <a:endParaRPr/>
          </a:p>
        </p:txBody>
      </p:sp>
      <p:sp>
        <p:nvSpPr>
          <p:cNvPr id="2091" name="Google Shape;2091;p344"/>
          <p:cNvSpPr txBox="1"/>
          <p:nvPr>
            <p:ph idx="1" type="body"/>
          </p:nvPr>
        </p:nvSpPr>
        <p:spPr>
          <a:xfrm>
            <a:off x="275100" y="2220500"/>
            <a:ext cx="5600400" cy="442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down.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up, elevator down.</a:t>
            </a:r>
            <a:endParaRPr b="0" i="0" u="none" strike="noStrike">
              <a:solidFill>
                <a:srgbClr val="274E13"/>
              </a:solidFill>
              <a:latin typeface="Courier New"/>
              <a:ea typeface="Courier New"/>
              <a:cs typeface="Courier New"/>
              <a:sym typeface="Courier New"/>
            </a:endParaRPr>
          </a:p>
        </p:txBody>
      </p:sp>
      <p:pic>
        <p:nvPicPr>
          <p:cNvPr id="2092" name="Google Shape;2092;p344"/>
          <p:cNvPicPr preferRelativeResize="0"/>
          <p:nvPr/>
        </p:nvPicPr>
        <p:blipFill>
          <a:blip r:embed="rId3">
            <a:alphaModFix/>
          </a:blip>
          <a:stretch>
            <a:fillRect/>
          </a:stretch>
        </p:blipFill>
        <p:spPr>
          <a:xfrm>
            <a:off x="6027900" y="152400"/>
            <a:ext cx="6011701" cy="5666767"/>
          </a:xfrm>
          <a:prstGeom prst="rect">
            <a:avLst/>
          </a:prstGeom>
          <a:noFill/>
          <a:ln>
            <a:noFill/>
          </a:ln>
        </p:spPr>
      </p:pic>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p345"/>
          <p:cNvSpPr txBox="1"/>
          <p:nvPr>
            <p:ph type="title"/>
          </p:nvPr>
        </p:nvSpPr>
        <p:spPr>
          <a:xfrm>
            <a:off x="275100" y="255450"/>
            <a:ext cx="5600400" cy="1729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(3308) (Refer to Figure 9, area C.) How should the flight controls be held while taxiing a tricycle-gear equipped airplane with a left quartering tailwind?</a:t>
            </a:r>
            <a:endParaRPr/>
          </a:p>
        </p:txBody>
      </p:sp>
      <p:sp>
        <p:nvSpPr>
          <p:cNvPr id="2098" name="Google Shape;2098;p345"/>
          <p:cNvSpPr txBox="1"/>
          <p:nvPr>
            <p:ph idx="1" type="body"/>
          </p:nvPr>
        </p:nvSpPr>
        <p:spPr>
          <a:xfrm>
            <a:off x="275100" y="2220500"/>
            <a:ext cx="5600400" cy="442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aileron up, elevator neutral.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 aileron down, elevator down.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aileron up, elevator down.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Taxiing with a quartering tailwind produces the most hazardous conditions. In this case, the elevator should be in the down position, and the aileron on the upwind side should also be in the down position to keep the wing from lifting.</a:t>
            </a:r>
            <a:endParaRPr b="0" i="0" u="none" strike="noStrike">
              <a:solidFill>
                <a:srgbClr val="274E13"/>
              </a:solidFill>
              <a:latin typeface="Courier New"/>
              <a:ea typeface="Courier New"/>
              <a:cs typeface="Courier New"/>
              <a:sym typeface="Courier New"/>
            </a:endParaRPr>
          </a:p>
        </p:txBody>
      </p:sp>
      <p:pic>
        <p:nvPicPr>
          <p:cNvPr id="2099" name="Google Shape;2099;p345"/>
          <p:cNvPicPr preferRelativeResize="0"/>
          <p:nvPr/>
        </p:nvPicPr>
        <p:blipFill>
          <a:blip r:embed="rId3">
            <a:alphaModFix/>
          </a:blip>
          <a:stretch>
            <a:fillRect/>
          </a:stretch>
        </p:blipFill>
        <p:spPr>
          <a:xfrm>
            <a:off x="6027900" y="152400"/>
            <a:ext cx="6011701" cy="5666767"/>
          </a:xfrm>
          <a:prstGeom prst="rect">
            <a:avLst/>
          </a:prstGeom>
          <a:noFill/>
          <a:ln>
            <a:noFill/>
          </a:ln>
        </p:spPr>
      </p:pic>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p3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(3308.1) To minimize the side loads placed on the landing gear during touchdown, the pilot should keep the</a:t>
            </a:r>
            <a:endParaRPr/>
          </a:p>
        </p:txBody>
      </p:sp>
      <p:sp>
        <p:nvSpPr>
          <p:cNvPr id="2105" name="Google Shape;2105;p3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direction of motion of the aircraft parallel to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longitudinal axis of the aircraft parallel to the direction of its motion.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downwind wing lowered sufficiently to eliminate the tendency for the aircraft to drift.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sp>
        <p:nvSpPr>
          <p:cNvPr id="2110" name="Google Shape;2110;p3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(3308.1) To minimize the side loads placed on the landing gear during touchdown, the pilot should keep the</a:t>
            </a:r>
            <a:endParaRPr/>
          </a:p>
        </p:txBody>
      </p:sp>
      <p:sp>
        <p:nvSpPr>
          <p:cNvPr id="2111" name="Google Shape;2111;p3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direction of motion of the aircraft parallel to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longitudinal axis of the aircraft parallel to the direction of its motion.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downwind wing lowered sufficiently to eliminate the tendency for the aircraft to drift.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It is extremely important that the touchdown occur with the airplane's longitudinal axis exactly parallel to the direction in which the airplane is moving along the runway. Failure to accomplish this imposes severe side loads on the landing gear. To avoid these side stresses, the pilot should not allow the airplane to touch down while turned into the wind or drifting. Answer (A) is incorrect because moving alongside the runway is not sufficient to reduce or eliminate side loads on the landing gear; the aircraft must be heading straight down the runway. Answer (C) is incorrect because this describes what happens on final approach, but the aircraft must be heading straight before it touches down.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5" name="Shape 2115"/>
        <p:cNvGrpSpPr/>
        <p:nvPr/>
      </p:nvGrpSpPr>
      <p:grpSpPr>
        <a:xfrm>
          <a:off x="0" y="0"/>
          <a:ext cx="0" cy="0"/>
          <a:chOff x="0" y="0"/>
          <a:chExt cx="0" cy="0"/>
        </a:xfrm>
      </p:grpSpPr>
      <p:sp>
        <p:nvSpPr>
          <p:cNvPr id="2116" name="Google Shape;2116;p348"/>
          <p:cNvSpPr txBox="1"/>
          <p:nvPr>
            <p:ph type="title"/>
          </p:nvPr>
        </p:nvSpPr>
        <p:spPr>
          <a:xfrm>
            <a:off x="334050" y="196500"/>
            <a:ext cx="4935600" cy="1866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(3513) (Refer to Figure 63.) What is the length of the displaced threshold for runway 22 at Toledo (TDZ)?</a:t>
            </a:r>
            <a:endParaRPr/>
          </a:p>
        </p:txBody>
      </p:sp>
      <p:sp>
        <p:nvSpPr>
          <p:cNvPr id="2117" name="Google Shape;2117;p348"/>
          <p:cNvSpPr txBox="1"/>
          <p:nvPr>
            <p:ph idx="1" type="body"/>
          </p:nvPr>
        </p:nvSpPr>
        <p:spPr>
          <a:xfrm>
            <a:off x="334050" y="2456300"/>
            <a:ext cx="5384100" cy="4047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100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380 feet.</a:t>
            </a:r>
            <a:endParaRPr b="0" i="0" u="none" strike="noStrike">
              <a:solidFill>
                <a:srgbClr val="274E13"/>
              </a:solidFill>
              <a:latin typeface="Courier New"/>
              <a:ea typeface="Courier New"/>
              <a:cs typeface="Courier New"/>
              <a:sym typeface="Courier New"/>
            </a:endParaRPr>
          </a:p>
        </p:txBody>
      </p:sp>
      <p:pic>
        <p:nvPicPr>
          <p:cNvPr id="2118" name="Google Shape;2118;p348"/>
          <p:cNvPicPr preferRelativeResize="0"/>
          <p:nvPr/>
        </p:nvPicPr>
        <p:blipFill>
          <a:blip r:embed="rId3">
            <a:alphaModFix/>
          </a:blip>
          <a:stretch>
            <a:fillRect/>
          </a:stretch>
        </p:blipFill>
        <p:spPr>
          <a:xfrm>
            <a:off x="5870550" y="152400"/>
            <a:ext cx="4202320" cy="6553198"/>
          </a:xfrm>
          <a:prstGeom prst="rect">
            <a:avLst/>
          </a:prstGeom>
          <a:noFill/>
          <a:ln>
            <a:noFill/>
          </a:ln>
        </p:spPr>
      </p:pic>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349"/>
          <p:cNvSpPr txBox="1"/>
          <p:nvPr>
            <p:ph type="title"/>
          </p:nvPr>
        </p:nvSpPr>
        <p:spPr>
          <a:xfrm>
            <a:off x="334050" y="196500"/>
            <a:ext cx="4935600" cy="1866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(3513) (Refer to Figure 63.) What is the length of the displaced threshold for runway 22 at Toledo (TDZ)?</a:t>
            </a:r>
            <a:endParaRPr/>
          </a:p>
        </p:txBody>
      </p:sp>
      <p:sp>
        <p:nvSpPr>
          <p:cNvPr id="2124" name="Google Shape;2124;p349"/>
          <p:cNvSpPr txBox="1"/>
          <p:nvPr>
            <p:ph idx="1" type="body"/>
          </p:nvPr>
        </p:nvSpPr>
        <p:spPr>
          <a:xfrm>
            <a:off x="334050" y="2456300"/>
            <a:ext cx="5384100" cy="4047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100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380 feet.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Chart Supplements U.S. for Toledo Executive (TDZ) shows a displaced threshold (Thld dsplcd) of 380 feet for Runway 22.Answer (A) is incorrect because 25 feet is the touchdown zone height for runway 22 Answer (B) is incorrect because 100 feet is the displaced threshold for runway 4.</a:t>
            </a:r>
            <a:endParaRPr b="0" i="0" u="none" strike="noStrike">
              <a:solidFill>
                <a:srgbClr val="274E13"/>
              </a:solidFill>
              <a:latin typeface="Courier New"/>
              <a:ea typeface="Courier New"/>
              <a:cs typeface="Courier New"/>
              <a:sym typeface="Courier New"/>
            </a:endParaRPr>
          </a:p>
        </p:txBody>
      </p:sp>
      <p:pic>
        <p:nvPicPr>
          <p:cNvPr id="2125" name="Google Shape;2125;p349"/>
          <p:cNvPicPr preferRelativeResize="0"/>
          <p:nvPr/>
        </p:nvPicPr>
        <p:blipFill>
          <a:blip r:embed="rId3">
            <a:alphaModFix/>
          </a:blip>
          <a:stretch>
            <a:fillRect/>
          </a:stretch>
        </p:blipFill>
        <p:spPr>
          <a:xfrm>
            <a:off x="5870550" y="152400"/>
            <a:ext cx="4202320" cy="6553198"/>
          </a:xfrm>
          <a:prstGeom prst="rect">
            <a:avLst/>
          </a:prstGeom>
          <a:noFill/>
          <a:ln>
            <a:noFill/>
          </a:ln>
        </p:spPr>
      </p:pic>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9" name="Shape 2129"/>
        <p:cNvGrpSpPr/>
        <p:nvPr/>
      </p:nvGrpSpPr>
      <p:grpSpPr>
        <a:xfrm>
          <a:off x="0" y="0"/>
          <a:ext cx="0" cy="0"/>
          <a:chOff x="0" y="0"/>
          <a:chExt cx="0" cy="0"/>
        </a:xfrm>
      </p:grpSpPr>
      <p:sp>
        <p:nvSpPr>
          <p:cNvPr id="2130" name="Google Shape;2130;p350"/>
          <p:cNvSpPr txBox="1"/>
          <p:nvPr>
            <p:ph type="title"/>
          </p:nvPr>
        </p:nvSpPr>
        <p:spPr>
          <a:xfrm>
            <a:off x="314400" y="314400"/>
            <a:ext cx="4657200" cy="1984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(3619) (Refer to Figure 71, area 4 and Legend 1.) For information about the parachute jumping operations at Lincoln Regional/ Harder (LHM) Airport, refer to</a:t>
            </a:r>
            <a:endParaRPr/>
          </a:p>
        </p:txBody>
      </p:sp>
      <p:sp>
        <p:nvSpPr>
          <p:cNvPr id="2131" name="Google Shape;2131;p350"/>
          <p:cNvSpPr txBox="1"/>
          <p:nvPr>
            <p:ph idx="1" type="body"/>
          </p:nvPr>
        </p:nvSpPr>
        <p:spPr>
          <a:xfrm>
            <a:off x="314400" y="3203025"/>
            <a:ext cx="4578600" cy="3419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notes on the border of the chart.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Notices to Airmen (NOTAM) publication.</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pic>
        <p:nvPicPr>
          <p:cNvPr id="2132" name="Google Shape;2132;p350"/>
          <p:cNvPicPr preferRelativeResize="0"/>
          <p:nvPr/>
        </p:nvPicPr>
        <p:blipFill>
          <a:blip r:embed="rId3">
            <a:alphaModFix/>
          </a:blip>
          <a:stretch>
            <a:fillRect/>
          </a:stretch>
        </p:blipFill>
        <p:spPr>
          <a:xfrm>
            <a:off x="5124000" y="152400"/>
            <a:ext cx="6915601" cy="5432922"/>
          </a:xfrm>
          <a:prstGeom prst="rect">
            <a:avLst/>
          </a:prstGeom>
          <a:noFill/>
          <a:ln>
            <a:noFill/>
          </a:ln>
        </p:spPr>
      </p:pic>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6" name="Shape 2136"/>
        <p:cNvGrpSpPr/>
        <p:nvPr/>
      </p:nvGrpSpPr>
      <p:grpSpPr>
        <a:xfrm>
          <a:off x="0" y="0"/>
          <a:ext cx="0" cy="0"/>
          <a:chOff x="0" y="0"/>
          <a:chExt cx="0" cy="0"/>
        </a:xfrm>
      </p:grpSpPr>
      <p:sp>
        <p:nvSpPr>
          <p:cNvPr id="2137" name="Google Shape;2137;p351"/>
          <p:cNvSpPr txBox="1"/>
          <p:nvPr>
            <p:ph type="title"/>
          </p:nvPr>
        </p:nvSpPr>
        <p:spPr>
          <a:xfrm>
            <a:off x="314400" y="314400"/>
            <a:ext cx="4657200" cy="1984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(3619) (Refer to Figure 71, area 4 and Legend 1.) For information about the parachute jumping operations at Lincoln Regional/ Harder (LHM) Airport, refer to</a:t>
            </a:r>
            <a:endParaRPr/>
          </a:p>
        </p:txBody>
      </p:sp>
      <p:sp>
        <p:nvSpPr>
          <p:cNvPr id="2138" name="Google Shape;2138;p351"/>
          <p:cNvSpPr txBox="1"/>
          <p:nvPr>
            <p:ph idx="1" type="body"/>
          </p:nvPr>
        </p:nvSpPr>
        <p:spPr>
          <a:xfrm>
            <a:off x="314400" y="3203025"/>
            <a:ext cx="4578600" cy="3419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notes on the border of the chart.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Notices to Airmen (NOTAM) publication.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Tabulations of parachute jump areas in the U.S. are contained in the Chart Supplements U.S.</a:t>
            </a:r>
            <a:endParaRPr b="0" i="0" u="none" strike="noStrike">
              <a:solidFill>
                <a:srgbClr val="274E13"/>
              </a:solidFill>
              <a:latin typeface="Courier New"/>
              <a:ea typeface="Courier New"/>
              <a:cs typeface="Courier New"/>
              <a:sym typeface="Courier New"/>
            </a:endParaRPr>
          </a:p>
        </p:txBody>
      </p:sp>
      <p:pic>
        <p:nvPicPr>
          <p:cNvPr id="2139" name="Google Shape;2139;p351"/>
          <p:cNvPicPr preferRelativeResize="0"/>
          <p:nvPr/>
        </p:nvPicPr>
        <p:blipFill>
          <a:blip r:embed="rId3">
            <a:alphaModFix/>
          </a:blip>
          <a:stretch>
            <a:fillRect/>
          </a:stretch>
        </p:blipFill>
        <p:spPr>
          <a:xfrm>
            <a:off x="5124000" y="152400"/>
            <a:ext cx="6915601" cy="5432922"/>
          </a:xfrm>
          <a:prstGeom prst="rect">
            <a:avLst/>
          </a:prstGeom>
          <a:noFill/>
          <a:ln>
            <a:noFill/>
          </a:ln>
        </p:spPr>
      </p:pic>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3" name="Shape 2143"/>
        <p:cNvGrpSpPr/>
        <p:nvPr/>
      </p:nvGrpSpPr>
      <p:grpSpPr>
        <a:xfrm>
          <a:off x="0" y="0"/>
          <a:ext cx="0" cy="0"/>
          <a:chOff x="0" y="0"/>
          <a:chExt cx="0" cy="0"/>
        </a:xfrm>
      </p:grpSpPr>
      <p:sp>
        <p:nvSpPr>
          <p:cNvPr id="2144" name="Google Shape;2144;p3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(3619.1) Information concerning parachute jumping sites may be found in the</a:t>
            </a:r>
            <a:endParaRPr/>
          </a:p>
        </p:txBody>
      </p:sp>
      <p:sp>
        <p:nvSpPr>
          <p:cNvPr id="2145" name="Google Shape;2145;p3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NOTAMs.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Graphic Notices and Supplemental Data.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17. (3020) A Third Class Medical Certificate is issued to a 36-year-old pilot on August 10, this year. To exercise the privileges of a Private Pilot Certificate, the medical certificate will be valid until midnight on</a:t>
            </a:r>
            <a:endParaRPr/>
          </a:p>
        </p:txBody>
      </p:sp>
      <p:sp>
        <p:nvSpPr>
          <p:cNvPr id="289" name="Google Shape;289;p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10, 3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5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3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Third Class Medical Certificate expires at the end of the last day of the 60th month after the month of the date of the examination shown on the certificate if the person has not reached his or her 40th birthday on or before the date of examination, for operations requiring a Private Pilot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sp>
        <p:nvSpPr>
          <p:cNvPr id="2150" name="Google Shape;2150;p3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(3619.1) Information concerning parachute jumping sites may be found in the</a:t>
            </a:r>
            <a:endParaRPr/>
          </a:p>
        </p:txBody>
      </p:sp>
      <p:sp>
        <p:nvSpPr>
          <p:cNvPr id="2151" name="Google Shape;2151;p3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NOTAMs.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Graphic Notices and Supplemental Data.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Tabulations of parachute jump areas in the U.S. are contained in the Chart Supplements U.S.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3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(3710) Prior to starting each maneuver, pilots should</a:t>
            </a:r>
            <a:endParaRPr/>
          </a:p>
        </p:txBody>
      </p:sp>
      <p:sp>
        <p:nvSpPr>
          <p:cNvPr id="2157" name="Google Shape;2157;p3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check altitude, airspeed, and heading indications.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visually scan the entire area for collision avoidance.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announce their intentions on the nearest CTAF.</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3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(3710) Prior to starting each maneuver, pilots should</a:t>
            </a:r>
            <a:endParaRPr/>
          </a:p>
        </p:txBody>
      </p:sp>
      <p:sp>
        <p:nvSpPr>
          <p:cNvPr id="2163" name="Google Shape;2163;p3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check altitude, airspeed, and heading indications.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visually scan the entire area for collision avoidance.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announce their intentions on the nearest CTAF.</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Scanning the sky for other aircraft is a key factor in collision avoidance. Answer (A) is incorrect because checking your instruments is important but secondary to collision avoidance. Answer (C) is incorrect because announcing your intentions on the nearest CTAF does not guarantee that anyone is listening.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3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(3710.1) Most midair collision accidents occur during</a:t>
            </a:r>
            <a:endParaRPr/>
          </a:p>
        </p:txBody>
      </p:sp>
      <p:sp>
        <p:nvSpPr>
          <p:cNvPr id="2169" name="Google Shape;2169;p3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hazy days.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clear days.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cloudy nights.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3" name="Shape 2173"/>
        <p:cNvGrpSpPr/>
        <p:nvPr/>
      </p:nvGrpSpPr>
      <p:grpSpPr>
        <a:xfrm>
          <a:off x="0" y="0"/>
          <a:ext cx="0" cy="0"/>
          <a:chOff x="0" y="0"/>
          <a:chExt cx="0" cy="0"/>
        </a:xfrm>
      </p:grpSpPr>
      <p:sp>
        <p:nvSpPr>
          <p:cNvPr id="2174" name="Google Shape;2174;p3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(3710.1) Most midair collision accidents occur during</a:t>
            </a:r>
            <a:endParaRPr/>
          </a:p>
        </p:txBody>
      </p:sp>
      <p:sp>
        <p:nvSpPr>
          <p:cNvPr id="2175" name="Google Shape;2175;p3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hazy days.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clear days.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cloudy nights.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FAA Near Mid-Air Collision Report indicates that 81% of the incidents occurred in clear skies and unrestricted visibility conditions.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3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(3712) What is the most effective way to use the eyes during night flight?</a:t>
            </a:r>
            <a:endParaRPr/>
          </a:p>
        </p:txBody>
      </p:sp>
      <p:sp>
        <p:nvSpPr>
          <p:cNvPr id="2181" name="Google Shape;2181;p3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Look only at far away, dim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Scan slowly to permit off center viewing.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Concentrate directly on each object for a few seconds.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5" name="Shape 2185"/>
        <p:cNvGrpSpPr/>
        <p:nvPr/>
      </p:nvGrpSpPr>
      <p:grpSpPr>
        <a:xfrm>
          <a:off x="0" y="0"/>
          <a:ext cx="0" cy="0"/>
          <a:chOff x="0" y="0"/>
          <a:chExt cx="0" cy="0"/>
        </a:xfrm>
      </p:grpSpPr>
      <p:sp>
        <p:nvSpPr>
          <p:cNvPr id="2186" name="Google Shape;2186;p3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(3712) What is the most effective way to use the eyes during night flight?</a:t>
            </a:r>
            <a:endParaRPr/>
          </a:p>
        </p:txBody>
      </p:sp>
      <p:sp>
        <p:nvSpPr>
          <p:cNvPr id="2187" name="Google Shape;2187;p3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Look only at far away, dim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Scan slowly to permit off center viewing.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Concentrate directly on each object for a few seconds.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During daylight, an object can be seen best by looking directly at it, but at night, a scanning procedure to permit off-center viewing of the object is more effective. In addition, the pilot should consciously practice moving the eyes more slowly than in daylight to optimize night vision. Off-center viewing must be utilized during night flying because of the distribution of rods and cones in the eye.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sp>
        <p:nvSpPr>
          <p:cNvPr id="2192" name="Google Shape;2192;p3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(3713) The best method to use when looking for other traffic at night is to</a:t>
            </a:r>
            <a:endParaRPr/>
          </a:p>
        </p:txBody>
      </p:sp>
      <p:sp>
        <p:nvSpPr>
          <p:cNvPr id="2193" name="Google Shape;2193;p3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look to the side of the object and scan slowly.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scan the visual field very rapidly.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look to the side of the object and scan rapidly.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3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(3713) The best method to use when looking for other traffic at night is to</a:t>
            </a:r>
            <a:endParaRPr/>
          </a:p>
        </p:txBody>
      </p:sp>
      <p:sp>
        <p:nvSpPr>
          <p:cNvPr id="2199" name="Google Shape;2199;p3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look to the side of the object and scan slowly.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scan the visual field very rapidly.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look to the side of the object and scan rapidly.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During daylight, an object can be seen best by looking directly at it, but at night, a scanning procedure to permit off-center viewing of the object is more effective. In addition, the pilot should consciously practice moving the eyes more slowly than in daylight to optimize night vision. Off-center viewing must be utilized during night flying because of the distribution of rods and cones in the eye.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3" name="Shape 2203"/>
        <p:cNvGrpSpPr/>
        <p:nvPr/>
      </p:nvGrpSpPr>
      <p:grpSpPr>
        <a:xfrm>
          <a:off x="0" y="0"/>
          <a:ext cx="0" cy="0"/>
          <a:chOff x="0" y="0"/>
          <a:chExt cx="0" cy="0"/>
        </a:xfrm>
      </p:grpSpPr>
      <p:sp>
        <p:nvSpPr>
          <p:cNvPr id="2204" name="Google Shape;2204;p3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(3714) The most effective method of scanning for other aircraft for collision avoidance during nighttime hours is to use</a:t>
            </a:r>
            <a:endParaRPr/>
          </a:p>
        </p:txBody>
      </p:sp>
      <p:sp>
        <p:nvSpPr>
          <p:cNvPr id="2205" name="Google Shape;2205;p3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regularly spaced concentration on the three, nine, and twelve o'clock positions.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 series of short, regularly spaced eye movements to search each 30° sector.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peripheral vision by scanning small sectors and utilizing off center viewing.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18. (3021) A Third Class Medical Certificate is issued to a 51-year-old pilot on May 3, this year. To exercise the privileges of a Private Pilot Certificate, the medical certificate will be valid until midnight on</a:t>
            </a:r>
            <a:endParaRPr/>
          </a:p>
        </p:txBody>
      </p:sp>
      <p:sp>
        <p:nvSpPr>
          <p:cNvPr id="295" name="Google Shape;295;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May 3,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May 31,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May 31, 2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3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(3714) The most effective method of scanning for other aircraft for collision avoidance during nighttime hours is to use</a:t>
            </a:r>
            <a:endParaRPr/>
          </a:p>
        </p:txBody>
      </p:sp>
      <p:sp>
        <p:nvSpPr>
          <p:cNvPr id="2211" name="Google Shape;2211;p3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regularly spaced concentration on the three, nine, and twelve o'clock positions.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 series of short, regularly spaced eye movements to search each 30° sector.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peripheral vision by scanning small sectors and utilizing off center viewing.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During daylight, an object can be seen best by looking directly at it, but at night, a scanning procedure to permit off-center viewing of the object is more effective. In addition, the pilot should consciously practice moving the eyes more slowly than in daylight to optimize night vision. Off-center viewing must be utilized during night flying because of the distribution of rods and cones in the eye.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sp>
        <p:nvSpPr>
          <p:cNvPr id="2216" name="Google Shape;2216;p3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24. (3715) During a night flight, you observe a steady red light and a flashing red light ahead and at the same altitude. What is the general direction of movement of the other aircraft?</a:t>
            </a:r>
            <a:endParaRPr/>
          </a:p>
        </p:txBody>
      </p:sp>
      <p:sp>
        <p:nvSpPr>
          <p:cNvPr id="2217" name="Google Shape;2217;p3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crossing to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approaching head-on.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3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24. (3715) During a night flight, you observe a steady red light and a flashing red light ahead and at the same altitude. What is the general direction of movement of the other aircraft?</a:t>
            </a:r>
            <a:endParaRPr/>
          </a:p>
        </p:txBody>
      </p:sp>
      <p:sp>
        <p:nvSpPr>
          <p:cNvPr id="2223" name="Google Shape;2223;p3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crossing to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approaching head-on.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Airplanes have a red light on the left wing tip, a green light on the right wing tip and a white light on the tail. The flashing red light is the rotating beacon which can be seen from all directions around the aircraft. If the only steady light seen is red, then the airplane is crossing from right to left in relation to the observing pilot.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p3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25. (3716) During a night flight, you observe a steady white light and a flashing red light ahead and at the same altitude. What is the general direction of movement of the other aircraft?</a:t>
            </a:r>
            <a:endParaRPr/>
          </a:p>
        </p:txBody>
      </p:sp>
      <p:sp>
        <p:nvSpPr>
          <p:cNvPr id="2229" name="Google Shape;2229;p3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flying away from you.</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crossing to the right.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3" name="Shape 2233"/>
        <p:cNvGrpSpPr/>
        <p:nvPr/>
      </p:nvGrpSpPr>
      <p:grpSpPr>
        <a:xfrm>
          <a:off x="0" y="0"/>
          <a:ext cx="0" cy="0"/>
          <a:chOff x="0" y="0"/>
          <a:chExt cx="0" cy="0"/>
        </a:xfrm>
      </p:grpSpPr>
      <p:sp>
        <p:nvSpPr>
          <p:cNvPr id="2234" name="Google Shape;2234;p3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25. (3716) During a night flight, you observe a steady white light and a flashing red light ahead and at the same altitude. What is the general direction of movement of the other aircraft?</a:t>
            </a:r>
            <a:endParaRPr/>
          </a:p>
        </p:txBody>
      </p:sp>
      <p:sp>
        <p:nvSpPr>
          <p:cNvPr id="2235" name="Google Shape;2235;p3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flying away from you.</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crossing to the right.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Airplanes have a red light on the left wing tip, a green light on the right wing tip and a white light on the tail. The flashing red light is the rotating beacon which can be seen from all directions around the aircraft. When the only steady light seen is white, then the airplane is headed away from the observing pilot.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sp>
        <p:nvSpPr>
          <p:cNvPr id="2240" name="Google Shape;2240;p3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(3717) During a night flight, you observe steady red and green lights ahead and at the same altitude. What is the general direction of movement of the other aircraft?</a:t>
            </a:r>
            <a:endParaRPr/>
          </a:p>
        </p:txBody>
      </p:sp>
      <p:sp>
        <p:nvSpPr>
          <p:cNvPr id="2241" name="Google Shape;2241;p3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flying away from you.</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approaching head-on.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sp>
        <p:nvSpPr>
          <p:cNvPr id="2246" name="Google Shape;2246;p3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(3717) During a night flight, you observe steady red and green lights ahead and at the same altitude. What is the general direction of movement of the other aircraft?</a:t>
            </a:r>
            <a:endParaRPr/>
          </a:p>
        </p:txBody>
      </p:sp>
      <p:sp>
        <p:nvSpPr>
          <p:cNvPr id="2247" name="Google Shape;2247;p3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is crossing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other aircraft is flying away from you.</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other aircraft is approaching head-on.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both a red and green light of another airplane are observed, the airplane would be flying in a general direction toward you. Airplanes have a red light on the left wing tip, a green light on the right wing tip and a white light on the tail.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1" name="Shape 2251"/>
        <p:cNvGrpSpPr/>
        <p:nvPr/>
      </p:nvGrpSpPr>
      <p:grpSpPr>
        <a:xfrm>
          <a:off x="0" y="0"/>
          <a:ext cx="0" cy="0"/>
          <a:chOff x="0" y="0"/>
          <a:chExt cx="0" cy="0"/>
        </a:xfrm>
      </p:grpSpPr>
      <p:sp>
        <p:nvSpPr>
          <p:cNvPr id="2252" name="Google Shape;2252;p3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(3718) Airport taxiway edge lights are identified at night by</a:t>
            </a:r>
            <a:endParaRPr/>
          </a:p>
        </p:txBody>
      </p:sp>
      <p:sp>
        <p:nvSpPr>
          <p:cNvPr id="2253" name="Google Shape;2253;p3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white directional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blue omnidirectional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alternate red and green lights.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sp>
        <p:nvSpPr>
          <p:cNvPr id="2258" name="Google Shape;2258;p3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(3718) Airport taxiway edge lights are identified at night by</a:t>
            </a:r>
            <a:endParaRPr/>
          </a:p>
        </p:txBody>
      </p:sp>
      <p:sp>
        <p:nvSpPr>
          <p:cNvPr id="2259" name="Google Shape;2259;p3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white directional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blue omnidirectional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alternate red and green lights.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taxiway edge lighting system consists of omnidirectional blue lights which outline the usable limits of taxi paths.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3" name="Shape 2263"/>
        <p:cNvGrpSpPr/>
        <p:nvPr/>
      </p:nvGrpSpPr>
      <p:grpSpPr>
        <a:xfrm>
          <a:off x="0" y="0"/>
          <a:ext cx="0" cy="0"/>
          <a:chOff x="0" y="0"/>
          <a:chExt cx="0" cy="0"/>
        </a:xfrm>
      </p:grpSpPr>
      <p:sp>
        <p:nvSpPr>
          <p:cNvPr id="2264" name="Google Shape;2264;p3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(3719) VFR approaches to land at night should be accomplished</a:t>
            </a:r>
            <a:endParaRPr/>
          </a:p>
        </p:txBody>
      </p:sp>
      <p:sp>
        <p:nvSpPr>
          <p:cNvPr id="2265" name="Google Shape;2265;p3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a higher airspeed.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with a steeper descent.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same as during daytime.</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18. (3021) A Third Class Medical Certificate is issued to a 51-year-old pilot on May 3, this year. To exercise the privileges of a Private Pilot Certificate, the medical certificate will be valid until midnight on</a:t>
            </a:r>
            <a:endParaRPr/>
          </a:p>
        </p:txBody>
      </p:sp>
      <p:sp>
        <p:nvSpPr>
          <p:cNvPr id="301" name="Google Shape;301;p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May 3,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May 31,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May 31, 2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Third Class Medical Certificate expires at the end of the last day of the 24th month after the month of the date of the examination shown on the certificate if the person has reached his or her 40th birthday on or before the date of examination, for operations requiring a Private Pilot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3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(3719) VFR approaches to land at night should be accomplished</a:t>
            </a:r>
            <a:endParaRPr/>
          </a:p>
        </p:txBody>
      </p:sp>
      <p:sp>
        <p:nvSpPr>
          <p:cNvPr id="2271" name="Google Shape;2271;p3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a higher airspeed.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with a steeper descent.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same as during daytime.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Inexperienced pilots often have a tendency to make approaches and landings at night with excessive airspeed. Every effort should be made to execute the approach and landing in the same manner as during the day.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3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29. (3760) A slightly high glide slope indication from a precision approach path indicator is</a:t>
            </a:r>
            <a:endParaRPr/>
          </a:p>
        </p:txBody>
      </p:sp>
      <p:sp>
        <p:nvSpPr>
          <p:cNvPr id="2277" name="Google Shape;2277;p3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four white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three white lights and one red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 white lights and two red lights.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3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29. (3760) A slightly high glide slope indication from a precision approach path indicator is</a:t>
            </a:r>
            <a:endParaRPr/>
          </a:p>
        </p:txBody>
      </p:sp>
      <p:sp>
        <p:nvSpPr>
          <p:cNvPr id="2283" name="Google Shape;2283;p3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four white lights.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three white lights and one red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 white lights and two red lights.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PAPI uses light units similar to the VASI but are installed in a single row of either two or four light units. Four white lights means you are above the glide slope, three white lights and one red light means you are slightly high, two red and two white lights means you are on the glide slope, three reds and one white light means you are slightly low and four red lights means you are below the glide slope.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7" name="Shape 2287"/>
        <p:cNvGrpSpPr/>
        <p:nvPr/>
      </p:nvGrpSpPr>
      <p:grpSpPr>
        <a:xfrm>
          <a:off x="0" y="0"/>
          <a:ext cx="0" cy="0"/>
          <a:chOff x="0" y="0"/>
          <a:chExt cx="0" cy="0"/>
        </a:xfrm>
      </p:grpSpPr>
      <p:sp>
        <p:nvSpPr>
          <p:cNvPr id="2288" name="Google Shape;2288;p3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30. (3762.1) Which approach and landing objective is assured when the pilot remains on the proper glidepath of the VASI?</a:t>
            </a:r>
            <a:endParaRPr/>
          </a:p>
        </p:txBody>
      </p:sp>
      <p:sp>
        <p:nvSpPr>
          <p:cNvPr id="2289" name="Google Shape;2289;p3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identification and course guidance.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Safe obstruction clearance in the approach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Lateral course guidance to the runway.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3" name="Shape 2293"/>
        <p:cNvGrpSpPr/>
        <p:nvPr/>
      </p:nvGrpSpPr>
      <p:grpSpPr>
        <a:xfrm>
          <a:off x="0" y="0"/>
          <a:ext cx="0" cy="0"/>
          <a:chOff x="0" y="0"/>
          <a:chExt cx="0" cy="0"/>
        </a:xfrm>
      </p:grpSpPr>
      <p:sp>
        <p:nvSpPr>
          <p:cNvPr id="2294" name="Google Shape;2294;p3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30. (3762.1) Which approach and landing objective is assured when the pilot remains on the proper glidepath of the VASI?</a:t>
            </a:r>
            <a:endParaRPr/>
          </a:p>
        </p:txBody>
      </p:sp>
      <p:sp>
        <p:nvSpPr>
          <p:cNvPr id="2295" name="Google Shape;2295;p3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identification and course guidance.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Safe obstruction clearance in the approach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Lateral course guidance to the runway.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VASI is a system of lights arranged to provide visual descent guidance information during the approach to a runway. These lights are visible from 3 to 5 miles during the day, and up to 20 miles or more at night. The visual glidepath of the VASI provides safe obstruction clearance within 10° of the extended runway centerline, and to 4 NM from the runway threshold.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3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(3764) A below glide slope indication from a pulsating approach slope indicator is a</a:t>
            </a:r>
            <a:endParaRPr/>
          </a:p>
        </p:txBody>
      </p:sp>
      <p:sp>
        <p:nvSpPr>
          <p:cNvPr id="2301" name="Google Shape;2301;p3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pulsating white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white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pulsating red 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p3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(3764) A below glide slope indication from a pulsating approach slope indicator is a</a:t>
            </a:r>
            <a:endParaRPr/>
          </a:p>
        </p:txBody>
      </p:sp>
      <p:sp>
        <p:nvSpPr>
          <p:cNvPr id="2307" name="Google Shape;2307;p3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pulsating white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white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pulsating red light.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Pulsating visual approach slope indicators normally consist of a single light unit projecting a two-color visual approach path. The below-glide-path indication is red or pulsating red. The on-glide-path indication is a steady white light for one type of system, while for another system it is an alternating red and white 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380"/>
          <p:cNvSpPr txBox="1"/>
          <p:nvPr>
            <p:ph type="title"/>
          </p:nvPr>
        </p:nvSpPr>
        <p:spPr>
          <a:xfrm>
            <a:off x="386100" y="334050"/>
            <a:ext cx="3602700" cy="204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32. (3765) (Refer to Figure 47.) Illustration A indicates that the aircraft is</a:t>
            </a:r>
            <a:endParaRPr/>
          </a:p>
        </p:txBody>
      </p:sp>
      <p:sp>
        <p:nvSpPr>
          <p:cNvPr id="2313" name="Google Shape;2313;p380"/>
          <p:cNvSpPr txBox="1"/>
          <p:nvPr>
            <p:ph idx="1" type="body"/>
          </p:nvPr>
        </p:nvSpPr>
        <p:spPr>
          <a:xfrm>
            <a:off x="386225" y="3281647"/>
            <a:ext cx="3602700" cy="3190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below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above the glide slope.</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pic>
        <p:nvPicPr>
          <p:cNvPr id="2314" name="Google Shape;2314;p380"/>
          <p:cNvPicPr preferRelativeResize="0"/>
          <p:nvPr/>
        </p:nvPicPr>
        <p:blipFill>
          <a:blip r:embed="rId3">
            <a:alphaModFix/>
          </a:blip>
          <a:stretch>
            <a:fillRect/>
          </a:stretch>
        </p:blipFill>
        <p:spPr>
          <a:xfrm>
            <a:off x="4141325" y="152400"/>
            <a:ext cx="5902367" cy="6553198"/>
          </a:xfrm>
          <a:prstGeom prst="rect">
            <a:avLst/>
          </a:prstGeom>
          <a:noFill/>
          <a:ln>
            <a:noFill/>
          </a:ln>
        </p:spPr>
      </p:pic>
    </p:spTree>
  </p:cSld>
  <p:clrMapOvr>
    <a:masterClrMapping/>
  </p:clrMapOvr>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8" name="Shape 2318"/>
        <p:cNvGrpSpPr/>
        <p:nvPr/>
      </p:nvGrpSpPr>
      <p:grpSpPr>
        <a:xfrm>
          <a:off x="0" y="0"/>
          <a:ext cx="0" cy="0"/>
          <a:chOff x="0" y="0"/>
          <a:chExt cx="0" cy="0"/>
        </a:xfrm>
      </p:grpSpPr>
      <p:sp>
        <p:nvSpPr>
          <p:cNvPr id="2319" name="Google Shape;2319;p381"/>
          <p:cNvSpPr txBox="1"/>
          <p:nvPr>
            <p:ph type="title"/>
          </p:nvPr>
        </p:nvSpPr>
        <p:spPr>
          <a:xfrm>
            <a:off x="386100" y="334050"/>
            <a:ext cx="3602700" cy="204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32. (3765) (Refer to Figure 47.) Illustration A indicates that the aircraft is</a:t>
            </a:r>
            <a:endParaRPr/>
          </a:p>
        </p:txBody>
      </p:sp>
      <p:sp>
        <p:nvSpPr>
          <p:cNvPr id="2320" name="Google Shape;2320;p381"/>
          <p:cNvSpPr txBox="1"/>
          <p:nvPr>
            <p:ph idx="1" type="body"/>
          </p:nvPr>
        </p:nvSpPr>
        <p:spPr>
          <a:xfrm>
            <a:off x="386225" y="3281647"/>
            <a:ext cx="3602700" cy="3190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below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above the glide slope.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two-bar VASI on-glide-slope indication is red over white lights.</a:t>
            </a:r>
            <a:endParaRPr b="0" i="0" u="none" strike="noStrike">
              <a:solidFill>
                <a:srgbClr val="274E13"/>
              </a:solidFill>
              <a:latin typeface="Courier New"/>
              <a:ea typeface="Courier New"/>
              <a:cs typeface="Courier New"/>
              <a:sym typeface="Courier New"/>
            </a:endParaRPr>
          </a:p>
        </p:txBody>
      </p:sp>
      <p:pic>
        <p:nvPicPr>
          <p:cNvPr id="2321" name="Google Shape;2321;p381"/>
          <p:cNvPicPr preferRelativeResize="0"/>
          <p:nvPr/>
        </p:nvPicPr>
        <p:blipFill>
          <a:blip r:embed="rId3">
            <a:alphaModFix/>
          </a:blip>
          <a:stretch>
            <a:fillRect/>
          </a:stretch>
        </p:blipFill>
        <p:spPr>
          <a:xfrm>
            <a:off x="4141325" y="152400"/>
            <a:ext cx="5902367" cy="6553198"/>
          </a:xfrm>
          <a:prstGeom prst="rect">
            <a:avLst/>
          </a:prstGeom>
          <a:noFill/>
          <a:ln>
            <a:noFill/>
          </a:ln>
        </p:spPr>
      </p:pic>
    </p:spTree>
  </p:cSld>
  <p:clrMapOvr>
    <a:masterClrMapping/>
  </p:clrMapOvr>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5" name="Shape 2325"/>
        <p:cNvGrpSpPr/>
        <p:nvPr/>
      </p:nvGrpSpPr>
      <p:grpSpPr>
        <a:xfrm>
          <a:off x="0" y="0"/>
          <a:ext cx="0" cy="0"/>
          <a:chOff x="0" y="0"/>
          <a:chExt cx="0" cy="0"/>
        </a:xfrm>
      </p:grpSpPr>
      <p:sp>
        <p:nvSpPr>
          <p:cNvPr id="2326" name="Google Shape;2326;p382"/>
          <p:cNvSpPr txBox="1"/>
          <p:nvPr>
            <p:ph type="title"/>
          </p:nvPr>
        </p:nvSpPr>
        <p:spPr>
          <a:xfrm>
            <a:off x="432300" y="294750"/>
            <a:ext cx="3969300" cy="18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33. (3766) (Refer to Figure 47.) VASI lights as shown by illustration C indicate that the airplane is</a:t>
            </a:r>
            <a:endParaRPr/>
          </a:p>
        </p:txBody>
      </p:sp>
      <p:sp>
        <p:nvSpPr>
          <p:cNvPr id="2327" name="Google Shape;2327;p382"/>
          <p:cNvSpPr txBox="1"/>
          <p:nvPr>
            <p:ph idx="1" type="body"/>
          </p:nvPr>
        </p:nvSpPr>
        <p:spPr>
          <a:xfrm>
            <a:off x="432300" y="2888625"/>
            <a:ext cx="3969300" cy="3654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off course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above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below the glide slope.</a:t>
            </a:r>
            <a:endParaRPr b="0" i="0" u="none" strike="noStrike">
              <a:solidFill>
                <a:srgbClr val="274E13"/>
              </a:solidFill>
              <a:latin typeface="Courier New"/>
              <a:ea typeface="Courier New"/>
              <a:cs typeface="Courier New"/>
              <a:sym typeface="Courier New"/>
            </a:endParaRPr>
          </a:p>
        </p:txBody>
      </p:sp>
      <p:pic>
        <p:nvPicPr>
          <p:cNvPr id="2328" name="Google Shape;2328;p382"/>
          <p:cNvPicPr preferRelativeResize="0"/>
          <p:nvPr/>
        </p:nvPicPr>
        <p:blipFill>
          <a:blip r:embed="rId3">
            <a:alphaModFix/>
          </a:blip>
          <a:stretch>
            <a:fillRect/>
          </a:stretch>
        </p:blipFill>
        <p:spPr>
          <a:xfrm>
            <a:off x="4554000" y="152400"/>
            <a:ext cx="5902367" cy="65531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(3022) For private pilot operations, a Second-Class Medical Certificate issued to a 42-year-old pilot on July 15, this year, will expire at midnight on</a:t>
            </a:r>
            <a:endParaRPr/>
          </a:p>
        </p:txBody>
      </p:sp>
      <p:sp>
        <p:nvSpPr>
          <p:cNvPr id="307" name="Google Shape;307;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July 15,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July 31,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July 31, 2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2" name="Shape 2332"/>
        <p:cNvGrpSpPr/>
        <p:nvPr/>
      </p:nvGrpSpPr>
      <p:grpSpPr>
        <a:xfrm>
          <a:off x="0" y="0"/>
          <a:ext cx="0" cy="0"/>
          <a:chOff x="0" y="0"/>
          <a:chExt cx="0" cy="0"/>
        </a:xfrm>
      </p:grpSpPr>
      <p:sp>
        <p:nvSpPr>
          <p:cNvPr id="2333" name="Google Shape;2333;p383"/>
          <p:cNvSpPr txBox="1"/>
          <p:nvPr>
            <p:ph type="title"/>
          </p:nvPr>
        </p:nvSpPr>
        <p:spPr>
          <a:xfrm>
            <a:off x="432300" y="294750"/>
            <a:ext cx="3969300" cy="18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33. (3766) (Refer to Figure 47.) VASI lights as shown by illustration C indicate that the airplane is</a:t>
            </a:r>
            <a:endParaRPr/>
          </a:p>
        </p:txBody>
      </p:sp>
      <p:sp>
        <p:nvSpPr>
          <p:cNvPr id="2334" name="Google Shape;2334;p383"/>
          <p:cNvSpPr txBox="1"/>
          <p:nvPr>
            <p:ph idx="1" type="body"/>
          </p:nvPr>
        </p:nvSpPr>
        <p:spPr>
          <a:xfrm>
            <a:off x="432300" y="2888625"/>
            <a:ext cx="3969300" cy="3654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off course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above the glide slope.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below the glide slope.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two-bar VASI above-glide-slope indication is white over white lights. VASI lights do not give horizontal direction.</a:t>
            </a:r>
            <a:endParaRPr b="0" i="0" u="none" strike="noStrike">
              <a:solidFill>
                <a:srgbClr val="274E13"/>
              </a:solidFill>
              <a:latin typeface="Courier New"/>
              <a:ea typeface="Courier New"/>
              <a:cs typeface="Courier New"/>
              <a:sym typeface="Courier New"/>
            </a:endParaRPr>
          </a:p>
        </p:txBody>
      </p:sp>
      <p:pic>
        <p:nvPicPr>
          <p:cNvPr id="2335" name="Google Shape;2335;p383"/>
          <p:cNvPicPr preferRelativeResize="0"/>
          <p:nvPr/>
        </p:nvPicPr>
        <p:blipFill>
          <a:blip r:embed="rId3">
            <a:alphaModFix/>
          </a:blip>
          <a:stretch>
            <a:fillRect/>
          </a:stretch>
        </p:blipFill>
        <p:spPr>
          <a:xfrm>
            <a:off x="4554000" y="152400"/>
            <a:ext cx="5902367" cy="6553198"/>
          </a:xfrm>
          <a:prstGeom prst="rect">
            <a:avLst/>
          </a:prstGeom>
          <a:noFill/>
          <a:ln>
            <a:noFill/>
          </a:ln>
        </p:spPr>
      </p:pic>
    </p:spTree>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sp>
        <p:nvSpPr>
          <p:cNvPr id="2340" name="Google Shape;2340;p384"/>
          <p:cNvSpPr txBox="1"/>
          <p:nvPr>
            <p:ph type="title"/>
          </p:nvPr>
        </p:nvSpPr>
        <p:spPr>
          <a:xfrm>
            <a:off x="386100" y="255450"/>
            <a:ext cx="3877800" cy="22011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34. (3767) (Refer to Figure 47.) While on final approach to a runway equipped with a standard 2-bar VASI, the lights appear as shown by illustration D. This means that the aircraft is</a:t>
            </a:r>
            <a:endParaRPr/>
          </a:p>
        </p:txBody>
      </p:sp>
      <p:sp>
        <p:nvSpPr>
          <p:cNvPr id="2341" name="Google Shape;2341;p384"/>
          <p:cNvSpPr txBox="1"/>
          <p:nvPr>
            <p:ph idx="1" type="body"/>
          </p:nvPr>
        </p:nvSpPr>
        <p:spPr>
          <a:xfrm>
            <a:off x="386250" y="3320922"/>
            <a:ext cx="3877800" cy="3249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above the glide path.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below the glide path.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 the glide path.</a:t>
            </a:r>
            <a:endParaRPr b="0" i="0" u="none" strike="noStrike">
              <a:solidFill>
                <a:srgbClr val="274E13"/>
              </a:solidFill>
              <a:latin typeface="Courier New"/>
              <a:ea typeface="Courier New"/>
              <a:cs typeface="Courier New"/>
              <a:sym typeface="Courier New"/>
            </a:endParaRPr>
          </a:p>
        </p:txBody>
      </p:sp>
      <p:pic>
        <p:nvPicPr>
          <p:cNvPr id="2342" name="Google Shape;2342;p384"/>
          <p:cNvPicPr preferRelativeResize="0"/>
          <p:nvPr/>
        </p:nvPicPr>
        <p:blipFill>
          <a:blip r:embed="rId3">
            <a:alphaModFix/>
          </a:blip>
          <a:stretch>
            <a:fillRect/>
          </a:stretch>
        </p:blipFill>
        <p:spPr>
          <a:xfrm>
            <a:off x="4416450" y="152400"/>
            <a:ext cx="5902367" cy="6553198"/>
          </a:xfrm>
          <a:prstGeom prst="rect">
            <a:avLst/>
          </a:prstGeom>
          <a:noFill/>
          <a:ln>
            <a:noFill/>
          </a:ln>
        </p:spPr>
      </p:pic>
    </p:spTree>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6" name="Shape 2346"/>
        <p:cNvGrpSpPr/>
        <p:nvPr/>
      </p:nvGrpSpPr>
      <p:grpSpPr>
        <a:xfrm>
          <a:off x="0" y="0"/>
          <a:ext cx="0" cy="0"/>
          <a:chOff x="0" y="0"/>
          <a:chExt cx="0" cy="0"/>
        </a:xfrm>
      </p:grpSpPr>
      <p:sp>
        <p:nvSpPr>
          <p:cNvPr id="2347" name="Google Shape;2347;p385"/>
          <p:cNvSpPr txBox="1"/>
          <p:nvPr>
            <p:ph type="title"/>
          </p:nvPr>
        </p:nvSpPr>
        <p:spPr>
          <a:xfrm>
            <a:off x="386100" y="255450"/>
            <a:ext cx="3877800" cy="22011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34. (3767) (Refer to Figure 47.) While on final approach to a runway equipped with a standard 2-bar VASI, the lights appear as shown by illustration D. This means that the aircraft is</a:t>
            </a:r>
            <a:endParaRPr/>
          </a:p>
        </p:txBody>
      </p:sp>
      <p:sp>
        <p:nvSpPr>
          <p:cNvPr id="2348" name="Google Shape;2348;p385"/>
          <p:cNvSpPr txBox="1"/>
          <p:nvPr>
            <p:ph idx="1" type="body"/>
          </p:nvPr>
        </p:nvSpPr>
        <p:spPr>
          <a:xfrm>
            <a:off x="386250" y="3320922"/>
            <a:ext cx="3877800" cy="3249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above the glide path.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below the glide path.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 the glide path.</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below-glide-path indication from a two-bar VASI is red over red lights.</a:t>
            </a:r>
            <a:endParaRPr b="0" i="0" u="none" strike="noStrike">
              <a:solidFill>
                <a:srgbClr val="274E13"/>
              </a:solidFill>
              <a:latin typeface="Courier New"/>
              <a:ea typeface="Courier New"/>
              <a:cs typeface="Courier New"/>
              <a:sym typeface="Courier New"/>
            </a:endParaRPr>
          </a:p>
        </p:txBody>
      </p:sp>
      <p:pic>
        <p:nvPicPr>
          <p:cNvPr id="2349" name="Google Shape;2349;p385"/>
          <p:cNvPicPr preferRelativeResize="0"/>
          <p:nvPr/>
        </p:nvPicPr>
        <p:blipFill>
          <a:blip r:embed="rId3">
            <a:alphaModFix/>
          </a:blip>
          <a:stretch>
            <a:fillRect/>
          </a:stretch>
        </p:blipFill>
        <p:spPr>
          <a:xfrm>
            <a:off x="4416450" y="152400"/>
            <a:ext cx="5902367" cy="6553198"/>
          </a:xfrm>
          <a:prstGeom prst="rect">
            <a:avLst/>
          </a:prstGeom>
          <a:noFill/>
          <a:ln>
            <a:noFill/>
          </a:ln>
        </p:spPr>
      </p:pic>
    </p:spTree>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3" name="Shape 2353"/>
        <p:cNvGrpSpPr/>
        <p:nvPr/>
      </p:nvGrpSpPr>
      <p:grpSpPr>
        <a:xfrm>
          <a:off x="0" y="0"/>
          <a:ext cx="0" cy="0"/>
          <a:chOff x="0" y="0"/>
          <a:chExt cx="0" cy="0"/>
        </a:xfrm>
      </p:grpSpPr>
      <p:sp>
        <p:nvSpPr>
          <p:cNvPr id="2354" name="Google Shape;2354;p3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(3768) To set the high intensity runway lights on medium intensity, the pilot should click the microphone seven times, and then click it</a:t>
            </a:r>
            <a:endParaRPr/>
          </a:p>
        </p:txBody>
      </p:sp>
      <p:sp>
        <p:nvSpPr>
          <p:cNvPr id="2355" name="Google Shape;2355;p3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one time within four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three times within three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five times within five seconds.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9" name="Shape 2359"/>
        <p:cNvGrpSpPr/>
        <p:nvPr/>
      </p:nvGrpSpPr>
      <p:grpSpPr>
        <a:xfrm>
          <a:off x="0" y="0"/>
          <a:ext cx="0" cy="0"/>
          <a:chOff x="0" y="0"/>
          <a:chExt cx="0" cy="0"/>
        </a:xfrm>
      </p:grpSpPr>
      <p:sp>
        <p:nvSpPr>
          <p:cNvPr id="2360" name="Google Shape;2360;p3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(3768) To set the high intensity runway lights on medium intensity, the pilot should click the microphone seven times, and then click it</a:t>
            </a:r>
            <a:endParaRPr/>
          </a:p>
        </p:txBody>
      </p:sp>
      <p:sp>
        <p:nvSpPr>
          <p:cNvPr id="2361" name="Google Shape;2361;p3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one time within four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three times within three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five times within five seconds.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To save money at low-usage airports, pilot-controlled lighting is installed. Key the mic seven times to set the highest level, then adjust to medium with five clicks.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sp>
        <p:nvSpPr>
          <p:cNvPr id="2366" name="Google Shape;2366;p3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36. (3769) An airport's rotating beacon operated during daylight hours indicates</a:t>
            </a:r>
            <a:endParaRPr/>
          </a:p>
        </p:txBody>
      </p:sp>
      <p:sp>
        <p:nvSpPr>
          <p:cNvPr id="2367" name="Google Shape;2367;p3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there are obstructions on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that weather at the airport located in Class D airspace is below basic VFR weather minimums.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Air Traffic Control tower is not in operation.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1" name="Shape 2371"/>
        <p:cNvGrpSpPr/>
        <p:nvPr/>
      </p:nvGrpSpPr>
      <p:grpSpPr>
        <a:xfrm>
          <a:off x="0" y="0"/>
          <a:ext cx="0" cy="0"/>
          <a:chOff x="0" y="0"/>
          <a:chExt cx="0" cy="0"/>
        </a:xfrm>
      </p:grpSpPr>
      <p:sp>
        <p:nvSpPr>
          <p:cNvPr id="2372" name="Google Shape;2372;p3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36. (3769) An airport's rotating beacon operated during daylight hours indicates</a:t>
            </a:r>
            <a:endParaRPr/>
          </a:p>
        </p:txBody>
      </p:sp>
      <p:sp>
        <p:nvSpPr>
          <p:cNvPr id="2373" name="Google Shape;2373;p3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there are obstructions on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that weather at the airport located in Class D airspace is below basic VFR weather minimums.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Air Traffic Control tower is not in operation.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 Class B, C, D or E airspace, operation of the airport beacon during the hours of daylight often indicates that the weather in the airspace is below basic VFR weather minimums (ground visibility is less than 3 miles and/or the ceiling is less than 1,000 feet).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7" name="Shape 2377"/>
        <p:cNvGrpSpPr/>
        <p:nvPr/>
      </p:nvGrpSpPr>
      <p:grpSpPr>
        <a:xfrm>
          <a:off x="0" y="0"/>
          <a:ext cx="0" cy="0"/>
          <a:chOff x="0" y="0"/>
          <a:chExt cx="0" cy="0"/>
        </a:xfrm>
      </p:grpSpPr>
      <p:sp>
        <p:nvSpPr>
          <p:cNvPr id="2378" name="Google Shape;2378;p3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(3770) A lighted heliport may be identified by a</a:t>
            </a:r>
            <a:endParaRPr/>
          </a:p>
        </p:txBody>
      </p:sp>
      <p:sp>
        <p:nvSpPr>
          <p:cNvPr id="2379" name="Google Shape;2379;p3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green, yellow, and white rotating beacon.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flashing yellow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blue lighted square landing area.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3" name="Shape 2383"/>
        <p:cNvGrpSpPr/>
        <p:nvPr/>
      </p:nvGrpSpPr>
      <p:grpSpPr>
        <a:xfrm>
          <a:off x="0" y="0"/>
          <a:ext cx="0" cy="0"/>
          <a:chOff x="0" y="0"/>
          <a:chExt cx="0" cy="0"/>
        </a:xfrm>
      </p:grpSpPr>
      <p:sp>
        <p:nvSpPr>
          <p:cNvPr id="2384" name="Google Shape;2384;p3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(3770) A lighted heliport may be identified by a</a:t>
            </a:r>
            <a:endParaRPr/>
          </a:p>
        </p:txBody>
      </p:sp>
      <p:sp>
        <p:nvSpPr>
          <p:cNvPr id="2385" name="Google Shape;2385;p3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green, yellow, and white rotating beacon.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flashing yellow 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blue lighted square landing area.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lighted heliport has a green, yellow, and white beacon flashing 30 to 60 times per minute. A flashing yellow light identifies a lighted water 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9" name="Shape 2389"/>
        <p:cNvGrpSpPr/>
        <p:nvPr/>
      </p:nvGrpSpPr>
      <p:grpSpPr>
        <a:xfrm>
          <a:off x="0" y="0"/>
          <a:ext cx="0" cy="0"/>
          <a:chOff x="0" y="0"/>
          <a:chExt cx="0" cy="0"/>
        </a:xfrm>
      </p:grpSpPr>
      <p:sp>
        <p:nvSpPr>
          <p:cNvPr id="2390" name="Google Shape;2390;p3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(3771) A military air station can be identified by a rotating beacon that emits</a:t>
            </a:r>
            <a:endParaRPr/>
          </a:p>
        </p:txBody>
      </p:sp>
      <p:sp>
        <p:nvSpPr>
          <p:cNvPr id="2391" name="Google Shape;2391;p3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white and green alternating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 quick white flashes between green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green, yellow, and white flashes.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(3022) For private pilot operations, a Second-Class Medical Certificate issued to a 42-year-old pilot on July 15, this year, will expire at midnight on</a:t>
            </a:r>
            <a:endParaRPr/>
          </a:p>
        </p:txBody>
      </p:sp>
      <p:sp>
        <p:nvSpPr>
          <p:cNvPr id="313" name="Google Shape;313;p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July 15,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July 31, 1 year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July 31, 2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Second-Class Medical Certificate expires at the end of the last day of the 24th month after the month of the date of the examination shown on the certificate if the person has reached his or her 40th birthday on or before the date of examination, for operations requiring a Private Pilot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5" name="Shape 2395"/>
        <p:cNvGrpSpPr/>
        <p:nvPr/>
      </p:nvGrpSpPr>
      <p:grpSpPr>
        <a:xfrm>
          <a:off x="0" y="0"/>
          <a:ext cx="0" cy="0"/>
          <a:chOff x="0" y="0"/>
          <a:chExt cx="0" cy="0"/>
        </a:xfrm>
      </p:grpSpPr>
      <p:sp>
        <p:nvSpPr>
          <p:cNvPr id="2396" name="Google Shape;2396;p3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(3771) A military air station can be identified by a rotating beacon that emits</a:t>
            </a:r>
            <a:endParaRPr/>
          </a:p>
        </p:txBody>
      </p:sp>
      <p:sp>
        <p:nvSpPr>
          <p:cNvPr id="2397" name="Google Shape;2397;p3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white and green alternating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 quick white flashes between green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green, yellow, and white flashes.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Military airport beacons flash alternately white and green, but are differentiated from civil beacons by dual-peaked (two quick) white flashes between the green flashes.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1" name="Shape 2401"/>
        <p:cNvGrpSpPr/>
        <p:nvPr/>
      </p:nvGrpSpPr>
      <p:grpSpPr>
        <a:xfrm>
          <a:off x="0" y="0"/>
          <a:ext cx="0" cy="0"/>
          <a:chOff x="0" y="0"/>
          <a:chExt cx="0" cy="0"/>
        </a:xfrm>
      </p:grpSpPr>
      <p:sp>
        <p:nvSpPr>
          <p:cNvPr id="2402" name="Google Shape;2402;p3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39. (3772) How can a military airport be identified at night?</a:t>
            </a:r>
            <a:endParaRPr/>
          </a:p>
        </p:txBody>
      </p:sp>
      <p:sp>
        <p:nvSpPr>
          <p:cNvPr id="2403" name="Google Shape;2403;p3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Alternate white and green light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Dual peaked (two quick) white flashes between green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White flashing lights with steady green at the same location.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7" name="Shape 2407"/>
        <p:cNvGrpSpPr/>
        <p:nvPr/>
      </p:nvGrpSpPr>
      <p:grpSpPr>
        <a:xfrm>
          <a:off x="0" y="0"/>
          <a:ext cx="0" cy="0"/>
          <a:chOff x="0" y="0"/>
          <a:chExt cx="0" cy="0"/>
        </a:xfrm>
      </p:grpSpPr>
      <p:sp>
        <p:nvSpPr>
          <p:cNvPr id="2408" name="Google Shape;2408;p3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39. (3772) How can a military airport be identified at night?</a:t>
            </a:r>
            <a:endParaRPr/>
          </a:p>
        </p:txBody>
      </p:sp>
      <p:sp>
        <p:nvSpPr>
          <p:cNvPr id="2409" name="Google Shape;2409;p3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Alternate white and green light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Dual peaked (two quick) white flashes between green flashes.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White flashing lights with steady green at the same location.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Military airport beacons flash alternately white and green, but are differentiated from civil beacons by dual-peaked (two quick) white flashes between the green flashes.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3" name="Shape 2413"/>
        <p:cNvGrpSpPr/>
        <p:nvPr/>
      </p:nvGrpSpPr>
      <p:grpSpPr>
        <a:xfrm>
          <a:off x="0" y="0"/>
          <a:ext cx="0" cy="0"/>
          <a:chOff x="0" y="0"/>
          <a:chExt cx="0" cy="0"/>
        </a:xfrm>
      </p:grpSpPr>
      <p:sp>
        <p:nvSpPr>
          <p:cNvPr id="2414" name="Google Shape;2414;p396"/>
          <p:cNvSpPr txBox="1"/>
          <p:nvPr>
            <p:ph type="title"/>
          </p:nvPr>
        </p:nvSpPr>
        <p:spPr>
          <a:xfrm>
            <a:off x="471600" y="334050"/>
            <a:ext cx="4303500" cy="1473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40. (3773) (Refer to Figure 48.) The portion of the runway identified by the letter A may be used for</a:t>
            </a:r>
            <a:endParaRPr/>
          </a:p>
        </p:txBody>
      </p:sp>
      <p:sp>
        <p:nvSpPr>
          <p:cNvPr id="2415" name="Google Shape;2415;p396"/>
          <p:cNvSpPr txBox="1"/>
          <p:nvPr>
            <p:ph idx="1" type="body"/>
          </p:nvPr>
        </p:nvSpPr>
        <p:spPr>
          <a:xfrm>
            <a:off x="471600" y="2141900"/>
            <a:ext cx="4578600" cy="4382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taxiing and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taxiing and landing.</a:t>
            </a:r>
            <a:endParaRPr b="0" i="0" u="none" strike="noStrike">
              <a:solidFill>
                <a:srgbClr val="274E13"/>
              </a:solidFill>
              <a:latin typeface="Courier New"/>
              <a:ea typeface="Courier New"/>
              <a:cs typeface="Courier New"/>
              <a:sym typeface="Courier New"/>
            </a:endParaRPr>
          </a:p>
        </p:txBody>
      </p:sp>
      <p:pic>
        <p:nvPicPr>
          <p:cNvPr id="2416" name="Google Shape;2416;p396"/>
          <p:cNvPicPr preferRelativeResize="0"/>
          <p:nvPr/>
        </p:nvPicPr>
        <p:blipFill>
          <a:blip r:embed="rId3">
            <a:alphaModFix/>
          </a:blip>
          <a:stretch>
            <a:fillRect/>
          </a:stretch>
        </p:blipFill>
        <p:spPr>
          <a:xfrm>
            <a:off x="5202600" y="152400"/>
            <a:ext cx="5700385" cy="6553198"/>
          </a:xfrm>
          <a:prstGeom prst="rect">
            <a:avLst/>
          </a:prstGeom>
          <a:noFill/>
          <a:ln>
            <a:noFill/>
          </a:ln>
        </p:spPr>
      </p:pic>
    </p:spTree>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0" name="Shape 2420"/>
        <p:cNvGrpSpPr/>
        <p:nvPr/>
      </p:nvGrpSpPr>
      <p:grpSpPr>
        <a:xfrm>
          <a:off x="0" y="0"/>
          <a:ext cx="0" cy="0"/>
          <a:chOff x="0" y="0"/>
          <a:chExt cx="0" cy="0"/>
        </a:xfrm>
      </p:grpSpPr>
      <p:sp>
        <p:nvSpPr>
          <p:cNvPr id="2421" name="Google Shape;2421;p397"/>
          <p:cNvSpPr txBox="1"/>
          <p:nvPr>
            <p:ph type="title"/>
          </p:nvPr>
        </p:nvSpPr>
        <p:spPr>
          <a:xfrm>
            <a:off x="471600" y="334050"/>
            <a:ext cx="4303500" cy="1473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40. (3773) (Refer to Figure 48.) The portion of the runway identified by the letter A may be used for</a:t>
            </a:r>
            <a:endParaRPr/>
          </a:p>
        </p:txBody>
      </p:sp>
      <p:sp>
        <p:nvSpPr>
          <p:cNvPr id="2422" name="Google Shape;2422;p397"/>
          <p:cNvSpPr txBox="1"/>
          <p:nvPr>
            <p:ph idx="1" type="body"/>
          </p:nvPr>
        </p:nvSpPr>
        <p:spPr>
          <a:xfrm>
            <a:off x="471600" y="2141900"/>
            <a:ext cx="4578600" cy="4382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taxiing and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taxiing and landing.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Thresholds are marked at the beginning of a full-strength runway surface able to endure landing impacts or at a point on the runway which will encourage pilots to avoid short approaches due to hidden noise or obstacle problems. Area A of Figure 48 is marked with arrows which point towards a displaced threshold. Thus, the paved surface prior to the threshold is available for taxi, takeoff and landing rollout, but not for touchdown.</a:t>
            </a:r>
            <a:endParaRPr b="0" i="0" u="none" strike="noStrike">
              <a:solidFill>
                <a:srgbClr val="274E13"/>
              </a:solidFill>
              <a:latin typeface="Courier New"/>
              <a:ea typeface="Courier New"/>
              <a:cs typeface="Courier New"/>
              <a:sym typeface="Courier New"/>
            </a:endParaRPr>
          </a:p>
        </p:txBody>
      </p:sp>
      <p:pic>
        <p:nvPicPr>
          <p:cNvPr id="2423" name="Google Shape;2423;p397"/>
          <p:cNvPicPr preferRelativeResize="0"/>
          <p:nvPr/>
        </p:nvPicPr>
        <p:blipFill>
          <a:blip r:embed="rId3">
            <a:alphaModFix/>
          </a:blip>
          <a:stretch>
            <a:fillRect/>
          </a:stretch>
        </p:blipFill>
        <p:spPr>
          <a:xfrm>
            <a:off x="5202600" y="152400"/>
            <a:ext cx="5700385" cy="6553198"/>
          </a:xfrm>
          <a:prstGeom prst="rect">
            <a:avLst/>
          </a:prstGeom>
          <a:noFill/>
          <a:ln>
            <a:noFill/>
          </a:ln>
        </p:spPr>
      </p:pic>
    </p:spTree>
  </p:cSld>
  <p:clrMapOvr>
    <a:masterClrMapping/>
  </p:clrMapOvr>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7" name="Shape 2427"/>
        <p:cNvGrpSpPr/>
        <p:nvPr/>
      </p:nvGrpSpPr>
      <p:grpSpPr>
        <a:xfrm>
          <a:off x="0" y="0"/>
          <a:ext cx="0" cy="0"/>
          <a:chOff x="0" y="0"/>
          <a:chExt cx="0" cy="0"/>
        </a:xfrm>
      </p:grpSpPr>
      <p:sp>
        <p:nvSpPr>
          <p:cNvPr id="2428" name="Google Shape;2428;p398"/>
          <p:cNvSpPr txBox="1"/>
          <p:nvPr>
            <p:ph type="title"/>
          </p:nvPr>
        </p:nvSpPr>
        <p:spPr>
          <a:xfrm>
            <a:off x="346950" y="286525"/>
            <a:ext cx="4840800" cy="1403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(3774) (Refer to Figure 48.) According to the airport diagram, which statement is true?</a:t>
            </a:r>
            <a:endParaRPr/>
          </a:p>
        </p:txBody>
      </p:sp>
      <p:sp>
        <p:nvSpPr>
          <p:cNvPr id="2429" name="Google Shape;2429;p398"/>
          <p:cNvSpPr txBox="1"/>
          <p:nvPr>
            <p:ph idx="1" type="body"/>
          </p:nvPr>
        </p:nvSpPr>
        <p:spPr>
          <a:xfrm>
            <a:off x="484500" y="1985475"/>
            <a:ext cx="4840800" cy="4486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30 is equipped at position E with emergency arresting gear to provide a means of stopping military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Takeoffs may be started at position A on Runway 12, and the landing portion of this runway begins at position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takeoff and landing portion of Runway 30 begins at position E.</a:t>
            </a:r>
            <a:endParaRPr b="0" i="0" u="none" strike="noStrike">
              <a:solidFill>
                <a:srgbClr val="274E13"/>
              </a:solidFill>
              <a:latin typeface="Courier New"/>
              <a:ea typeface="Courier New"/>
              <a:cs typeface="Courier New"/>
              <a:sym typeface="Courier New"/>
            </a:endParaRPr>
          </a:p>
        </p:txBody>
      </p:sp>
      <p:pic>
        <p:nvPicPr>
          <p:cNvPr id="2430" name="Google Shape;2430;p398"/>
          <p:cNvPicPr preferRelativeResize="0"/>
          <p:nvPr/>
        </p:nvPicPr>
        <p:blipFill>
          <a:blip r:embed="rId3">
            <a:alphaModFix/>
          </a:blip>
          <a:stretch>
            <a:fillRect/>
          </a:stretch>
        </p:blipFill>
        <p:spPr>
          <a:xfrm>
            <a:off x="5477700" y="152400"/>
            <a:ext cx="5700385" cy="6553198"/>
          </a:xfrm>
          <a:prstGeom prst="rect">
            <a:avLst/>
          </a:prstGeom>
          <a:noFill/>
          <a:ln>
            <a:noFill/>
          </a:ln>
        </p:spPr>
      </p:pic>
    </p:spTree>
  </p:cSld>
  <p:clrMapOvr>
    <a:masterClrMapping/>
  </p:clrMapOvr>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sp>
        <p:nvSpPr>
          <p:cNvPr id="2435" name="Google Shape;2435;p399"/>
          <p:cNvSpPr txBox="1"/>
          <p:nvPr>
            <p:ph type="title"/>
          </p:nvPr>
        </p:nvSpPr>
        <p:spPr>
          <a:xfrm>
            <a:off x="346950" y="286525"/>
            <a:ext cx="4840800" cy="1403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(3774) (Refer to Figure 48.) According to the airport diagram, which statement is true?</a:t>
            </a:r>
            <a:endParaRPr/>
          </a:p>
        </p:txBody>
      </p:sp>
      <p:sp>
        <p:nvSpPr>
          <p:cNvPr id="2436" name="Google Shape;2436;p399"/>
          <p:cNvSpPr txBox="1"/>
          <p:nvPr>
            <p:ph idx="1" type="body"/>
          </p:nvPr>
        </p:nvSpPr>
        <p:spPr>
          <a:xfrm>
            <a:off x="484500" y="1985475"/>
            <a:ext cx="4840800" cy="4486200"/>
          </a:xfrm>
          <a:prstGeom prst="rect">
            <a:avLst/>
          </a:prstGeom>
          <a:noFill/>
          <a:ln>
            <a:noFill/>
          </a:ln>
        </p:spPr>
        <p:txBody>
          <a:bodyPr anchorCtr="0" anchor="t" bIns="45700" lIns="91425" spcFirstLastPara="1" rIns="91425" wrap="square" tIns="45700">
            <a:normAutofit fontScale="9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Runway 30 is equipped at position E with emergency arresting gear to provide a means of stopping military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Takeoffs may be started at position A on Runway 12, and the landing portion of this runway begins at position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takeoff and landing portion of Runway 30 begins at position E.</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Thresholds are marked at the beginning of a full-strength runway surface able to endure landing impacts or at a point on the runway which will encourage pilots to avoid short approaches due to hidden noise or obstacle problems. Area A of Figure 48 is marked with ovals which signify a displaced threshold. Thus, the paved surface prior to the threshold is available for taxi, takeoff, and landing rollout, but not for touchdown.</a:t>
            </a:r>
            <a:endParaRPr b="0" i="0" u="none" strike="noStrike">
              <a:solidFill>
                <a:srgbClr val="274E13"/>
              </a:solidFill>
              <a:latin typeface="Courier New"/>
              <a:ea typeface="Courier New"/>
              <a:cs typeface="Courier New"/>
              <a:sym typeface="Courier New"/>
            </a:endParaRPr>
          </a:p>
        </p:txBody>
      </p:sp>
      <p:pic>
        <p:nvPicPr>
          <p:cNvPr id="2437" name="Google Shape;2437;p399"/>
          <p:cNvPicPr preferRelativeResize="0"/>
          <p:nvPr/>
        </p:nvPicPr>
        <p:blipFill>
          <a:blip r:embed="rId3">
            <a:alphaModFix/>
          </a:blip>
          <a:stretch>
            <a:fillRect/>
          </a:stretch>
        </p:blipFill>
        <p:spPr>
          <a:xfrm>
            <a:off x="5477700" y="152400"/>
            <a:ext cx="5700385" cy="6553198"/>
          </a:xfrm>
          <a:prstGeom prst="rect">
            <a:avLst/>
          </a:prstGeom>
          <a:noFill/>
          <a:ln>
            <a:noFill/>
          </a:ln>
        </p:spPr>
      </p:pic>
    </p:spTree>
  </p:cSld>
  <p:clrMapOvr>
    <a:masterClrMapping/>
  </p:clrMapOvr>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1" name="Shape 2441"/>
        <p:cNvGrpSpPr/>
        <p:nvPr/>
      </p:nvGrpSpPr>
      <p:grpSpPr>
        <a:xfrm>
          <a:off x="0" y="0"/>
          <a:ext cx="0" cy="0"/>
          <a:chOff x="0" y="0"/>
          <a:chExt cx="0" cy="0"/>
        </a:xfrm>
      </p:grpSpPr>
      <p:sp>
        <p:nvSpPr>
          <p:cNvPr id="2442" name="Google Shape;2442;p400"/>
          <p:cNvSpPr txBox="1"/>
          <p:nvPr>
            <p:ph type="title"/>
          </p:nvPr>
        </p:nvSpPr>
        <p:spPr>
          <a:xfrm>
            <a:off x="720300" y="345475"/>
            <a:ext cx="3838500" cy="20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(3776) (Refer to Figure 48.) Area C on the airport depicted is classified as a</a:t>
            </a:r>
            <a:endParaRPr/>
          </a:p>
        </p:txBody>
      </p:sp>
      <p:sp>
        <p:nvSpPr>
          <p:cNvPr id="2443" name="Google Shape;2443;p400"/>
          <p:cNvSpPr txBox="1"/>
          <p:nvPr>
            <p:ph idx="1" type="body"/>
          </p:nvPr>
        </p:nvSpPr>
        <p:spPr>
          <a:xfrm>
            <a:off x="838200" y="2908272"/>
            <a:ext cx="4172700" cy="3268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stabilized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multiple heliport.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closed runway.</a:t>
            </a:r>
            <a:endParaRPr b="0" i="0" u="none" strike="noStrike">
              <a:solidFill>
                <a:srgbClr val="274E13"/>
              </a:solidFill>
              <a:latin typeface="Courier New"/>
              <a:ea typeface="Courier New"/>
              <a:cs typeface="Courier New"/>
              <a:sym typeface="Courier New"/>
            </a:endParaRPr>
          </a:p>
        </p:txBody>
      </p:sp>
      <p:pic>
        <p:nvPicPr>
          <p:cNvPr id="2444" name="Google Shape;2444;p400"/>
          <p:cNvPicPr preferRelativeResize="0"/>
          <p:nvPr/>
        </p:nvPicPr>
        <p:blipFill>
          <a:blip r:embed="rId3">
            <a:alphaModFix/>
          </a:blip>
          <a:stretch>
            <a:fillRect/>
          </a:stretch>
        </p:blipFill>
        <p:spPr>
          <a:xfrm>
            <a:off x="5163300" y="152400"/>
            <a:ext cx="5700385" cy="6553198"/>
          </a:xfrm>
          <a:prstGeom prst="rect">
            <a:avLst/>
          </a:prstGeom>
          <a:noFill/>
          <a:ln>
            <a:noFill/>
          </a:ln>
        </p:spPr>
      </p:pic>
    </p:spTree>
  </p:cSld>
  <p:clrMapOvr>
    <a:masterClrMapping/>
  </p:clrMapOvr>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8" name="Shape 2448"/>
        <p:cNvGrpSpPr/>
        <p:nvPr/>
      </p:nvGrpSpPr>
      <p:grpSpPr>
        <a:xfrm>
          <a:off x="0" y="0"/>
          <a:ext cx="0" cy="0"/>
          <a:chOff x="0" y="0"/>
          <a:chExt cx="0" cy="0"/>
        </a:xfrm>
      </p:grpSpPr>
      <p:sp>
        <p:nvSpPr>
          <p:cNvPr id="2449" name="Google Shape;2449;p401"/>
          <p:cNvSpPr txBox="1"/>
          <p:nvPr>
            <p:ph type="title"/>
          </p:nvPr>
        </p:nvSpPr>
        <p:spPr>
          <a:xfrm>
            <a:off x="720300" y="345475"/>
            <a:ext cx="3838500" cy="20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(3776) (Refer to Figure 48.) Area C on the airport depicted is classified as a</a:t>
            </a:r>
            <a:endParaRPr/>
          </a:p>
        </p:txBody>
      </p:sp>
      <p:sp>
        <p:nvSpPr>
          <p:cNvPr id="2450" name="Google Shape;2450;p401"/>
          <p:cNvSpPr txBox="1"/>
          <p:nvPr>
            <p:ph idx="1" type="body"/>
          </p:nvPr>
        </p:nvSpPr>
        <p:spPr>
          <a:xfrm>
            <a:off x="838200" y="2908272"/>
            <a:ext cx="4172700" cy="3268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stabilized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multiple heliport.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closed runway.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'X' painted on the end of runway means it is closed.</a:t>
            </a:r>
            <a:endParaRPr b="0" i="0" u="none" strike="noStrike">
              <a:solidFill>
                <a:srgbClr val="274E13"/>
              </a:solidFill>
              <a:latin typeface="Courier New"/>
              <a:ea typeface="Courier New"/>
              <a:cs typeface="Courier New"/>
              <a:sym typeface="Courier New"/>
            </a:endParaRPr>
          </a:p>
        </p:txBody>
      </p:sp>
      <p:pic>
        <p:nvPicPr>
          <p:cNvPr id="2451" name="Google Shape;2451;p401"/>
          <p:cNvPicPr preferRelativeResize="0"/>
          <p:nvPr/>
        </p:nvPicPr>
        <p:blipFill>
          <a:blip r:embed="rId3">
            <a:alphaModFix/>
          </a:blip>
          <a:stretch>
            <a:fillRect/>
          </a:stretch>
        </p:blipFill>
        <p:spPr>
          <a:xfrm>
            <a:off x="5163300" y="152400"/>
            <a:ext cx="5700385" cy="6553198"/>
          </a:xfrm>
          <a:prstGeom prst="rect">
            <a:avLst/>
          </a:prstGeom>
          <a:noFill/>
          <a:ln>
            <a:noFill/>
          </a:ln>
        </p:spPr>
      </p:pic>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5" name="Shape 2455"/>
        <p:cNvGrpSpPr/>
        <p:nvPr/>
      </p:nvGrpSpPr>
      <p:grpSpPr>
        <a:xfrm>
          <a:off x="0" y="0"/>
          <a:ext cx="0" cy="0"/>
          <a:chOff x="0" y="0"/>
          <a:chExt cx="0" cy="0"/>
        </a:xfrm>
      </p:grpSpPr>
      <p:sp>
        <p:nvSpPr>
          <p:cNvPr id="2456" name="Google Shape;2456;p402"/>
          <p:cNvSpPr txBox="1"/>
          <p:nvPr>
            <p:ph type="title"/>
          </p:nvPr>
        </p:nvSpPr>
        <p:spPr>
          <a:xfrm>
            <a:off x="257825" y="270350"/>
            <a:ext cx="4323300" cy="2132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(3777) (Refer to Figure 49.) The arrows that appear on the end of the north/south runway indicate that the area</a:t>
            </a:r>
            <a:endParaRPr/>
          </a:p>
        </p:txBody>
      </p:sp>
      <p:sp>
        <p:nvSpPr>
          <p:cNvPr id="2457" name="Google Shape;2457;p402"/>
          <p:cNvSpPr txBox="1"/>
          <p:nvPr>
            <p:ph idx="1" type="body"/>
          </p:nvPr>
        </p:nvSpPr>
        <p:spPr>
          <a:xfrm>
            <a:off x="257825" y="2793225"/>
            <a:ext cx="4323300" cy="3845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may be used only for taxiing.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is usable for taxiing, takeoff, and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cannot be used for landing, but may be used for taxiing and takeoff.</a:t>
            </a:r>
            <a:endParaRPr b="0" i="0" u="none" strike="noStrike">
              <a:solidFill>
                <a:srgbClr val="274E13"/>
              </a:solidFill>
              <a:latin typeface="Courier New"/>
              <a:ea typeface="Courier New"/>
              <a:cs typeface="Courier New"/>
              <a:sym typeface="Courier New"/>
            </a:endParaRPr>
          </a:p>
        </p:txBody>
      </p:sp>
      <p:pic>
        <p:nvPicPr>
          <p:cNvPr id="2458" name="Google Shape;2458;p402"/>
          <p:cNvPicPr preferRelativeResize="0"/>
          <p:nvPr/>
        </p:nvPicPr>
        <p:blipFill>
          <a:blip r:embed="rId3">
            <a:alphaModFix/>
          </a:blip>
          <a:stretch>
            <a:fillRect/>
          </a:stretch>
        </p:blipFill>
        <p:spPr>
          <a:xfrm>
            <a:off x="4733525" y="152400"/>
            <a:ext cx="7306076" cy="64676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(3023) For private pilot operations, a First Class Medical Certificate issued to a 23-year-old pilot on October 21, this year, will expire at midnight on</a:t>
            </a:r>
            <a:endParaRPr/>
          </a:p>
        </p:txBody>
      </p:sp>
      <p:sp>
        <p:nvSpPr>
          <p:cNvPr id="319" name="Google Shape;319;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October 21,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October 31,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October 31, 5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2" name="Shape 2462"/>
        <p:cNvGrpSpPr/>
        <p:nvPr/>
      </p:nvGrpSpPr>
      <p:grpSpPr>
        <a:xfrm>
          <a:off x="0" y="0"/>
          <a:ext cx="0" cy="0"/>
          <a:chOff x="0" y="0"/>
          <a:chExt cx="0" cy="0"/>
        </a:xfrm>
      </p:grpSpPr>
      <p:sp>
        <p:nvSpPr>
          <p:cNvPr id="2463" name="Google Shape;2463;p403"/>
          <p:cNvSpPr txBox="1"/>
          <p:nvPr>
            <p:ph type="title"/>
          </p:nvPr>
        </p:nvSpPr>
        <p:spPr>
          <a:xfrm>
            <a:off x="257825" y="270350"/>
            <a:ext cx="4323300" cy="2132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(3777) (Refer to Figure 49.) The arrows that appear on the end of the north/south runway indicate that the area</a:t>
            </a:r>
            <a:endParaRPr/>
          </a:p>
        </p:txBody>
      </p:sp>
      <p:sp>
        <p:nvSpPr>
          <p:cNvPr id="2464" name="Google Shape;2464;p403"/>
          <p:cNvSpPr txBox="1"/>
          <p:nvPr>
            <p:ph idx="1" type="body"/>
          </p:nvPr>
        </p:nvSpPr>
        <p:spPr>
          <a:xfrm>
            <a:off x="257825" y="2793225"/>
            <a:ext cx="4323300" cy="3845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may be used only for taxiing.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is usable for taxiing, takeoff, and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cannot be used for landing, but may be used for taxiing and takeoff.</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paved area behind the displaced runway threshold is available for taxiing, landing rollout, and the takeoff of aircraft.</a:t>
            </a:r>
            <a:endParaRPr b="0" i="0" u="none" strike="noStrike">
              <a:solidFill>
                <a:srgbClr val="274E13"/>
              </a:solidFill>
              <a:latin typeface="Courier New"/>
              <a:ea typeface="Courier New"/>
              <a:cs typeface="Courier New"/>
              <a:sym typeface="Courier New"/>
            </a:endParaRPr>
          </a:p>
        </p:txBody>
      </p:sp>
      <p:pic>
        <p:nvPicPr>
          <p:cNvPr id="2465" name="Google Shape;2465;p403"/>
          <p:cNvPicPr preferRelativeResize="0"/>
          <p:nvPr/>
        </p:nvPicPr>
        <p:blipFill>
          <a:blip r:embed="rId3">
            <a:alphaModFix/>
          </a:blip>
          <a:stretch>
            <a:fillRect/>
          </a:stretch>
        </p:blipFill>
        <p:spPr>
          <a:xfrm>
            <a:off x="4733525" y="152400"/>
            <a:ext cx="7306076" cy="6467673"/>
          </a:xfrm>
          <a:prstGeom prst="rect">
            <a:avLst/>
          </a:prstGeom>
          <a:noFill/>
          <a:ln>
            <a:noFill/>
          </a:ln>
        </p:spPr>
      </p:pic>
    </p:spTree>
  </p:cSld>
  <p:clrMapOvr>
    <a:masterClrMapping/>
  </p:clrMapOvr>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9" name="Shape 2469"/>
        <p:cNvGrpSpPr/>
        <p:nvPr/>
      </p:nvGrpSpPr>
      <p:grpSpPr>
        <a:xfrm>
          <a:off x="0" y="0"/>
          <a:ext cx="0" cy="0"/>
          <a:chOff x="0" y="0"/>
          <a:chExt cx="0" cy="0"/>
        </a:xfrm>
      </p:grpSpPr>
      <p:sp>
        <p:nvSpPr>
          <p:cNvPr id="2470" name="Google Shape;2470;p4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(3778) The numbers 9 and 27 on a runway indicate that the runway is oriented approximately</a:t>
            </a:r>
            <a:endParaRPr/>
          </a:p>
        </p:txBody>
      </p:sp>
      <p:sp>
        <p:nvSpPr>
          <p:cNvPr id="2471" name="Google Shape;2471;p4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009° and 027° true.</a:t>
            </a:r>
            <a:endParaRPr/>
          </a:p>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b. 090° and 270° true.</a:t>
            </a:r>
            <a:endParaRPr/>
          </a:p>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c. 090° and 270° magnetic.</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runway number is the whole number nearest one-tenth the magnetic azimuth of the centerline of the runway, measured clockwise from magnetic north. For example: 272° = Runway 27; 087° = Runway 9.</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4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(3778) The numbers 9 and 27 on a runway indicate that the runway is oriented approximately</a:t>
            </a:r>
            <a:endParaRPr/>
          </a:p>
        </p:txBody>
      </p:sp>
      <p:sp>
        <p:nvSpPr>
          <p:cNvPr id="2477" name="Google Shape;2477;p4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009° and 027° true.</a:t>
            </a:r>
            <a:endParaRPr/>
          </a:p>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b. 090° and 270° true.</a:t>
            </a:r>
            <a:endParaRPr/>
          </a:p>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*c. 090° and 270° magnetic.</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runway number is the whole number nearest one-tenth the magnetic azimuth of the centerline of the runway, measured clockwise from magnetic north. For example: 272° = Runway 27; 087° = Runway 9.</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1" name="Shape 2481"/>
        <p:cNvGrpSpPr/>
        <p:nvPr/>
      </p:nvGrpSpPr>
      <p:grpSpPr>
        <a:xfrm>
          <a:off x="0" y="0"/>
          <a:ext cx="0" cy="0"/>
          <a:chOff x="0" y="0"/>
          <a:chExt cx="0" cy="0"/>
        </a:xfrm>
      </p:grpSpPr>
      <p:sp>
        <p:nvSpPr>
          <p:cNvPr id="2482" name="Google Shape;2482;p4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45. (3778.1) The numbers 8 and 26 on the approach ends of the runway indicate that the runway is orientated approximately</a:t>
            </a:r>
            <a:endParaRPr/>
          </a:p>
        </p:txBody>
      </p:sp>
      <p:sp>
        <p:nvSpPr>
          <p:cNvPr id="2483" name="Google Shape;2483;p4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rtl="0" algn="l">
              <a:spcBef>
                <a:spcPts val="1800"/>
              </a:spcBef>
              <a:spcAft>
                <a:spcPts val="0"/>
              </a:spcAft>
              <a:buClr>
                <a:schemeClr val="dk1"/>
              </a:buClr>
              <a:buSzPts val="1100"/>
              <a:buFont typeface="Arial"/>
              <a:buNone/>
            </a:pPr>
            <a:r>
              <a:rPr lang="en-US" sz="2000">
                <a:solidFill>
                  <a:srgbClr val="073763"/>
                </a:solidFill>
              </a:rPr>
              <a:t>a. 008° and 026° true.</a:t>
            </a:r>
            <a:br>
              <a:rPr lang="en-US" sz="2000">
                <a:solidFill>
                  <a:srgbClr val="073763"/>
                </a:solidFill>
              </a:rPr>
            </a:br>
            <a:r>
              <a:rPr lang="en-US" sz="2000">
                <a:solidFill>
                  <a:srgbClr val="073763"/>
                </a:solidFill>
              </a:rPr>
              <a:t>b. 080° and 260° true.</a:t>
            </a:r>
            <a:br>
              <a:rPr lang="en-US" sz="2000">
                <a:solidFill>
                  <a:srgbClr val="073763"/>
                </a:solidFill>
              </a:rPr>
            </a:br>
            <a:r>
              <a:rPr lang="en-US" sz="2000">
                <a:solidFill>
                  <a:srgbClr val="073763"/>
                </a:solidFill>
              </a:rPr>
              <a:t>c. 080° and 260° magnetic.</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7" name="Shape 2487"/>
        <p:cNvGrpSpPr/>
        <p:nvPr/>
      </p:nvGrpSpPr>
      <p:grpSpPr>
        <a:xfrm>
          <a:off x="0" y="0"/>
          <a:ext cx="0" cy="0"/>
          <a:chOff x="0" y="0"/>
          <a:chExt cx="0" cy="0"/>
        </a:xfrm>
      </p:grpSpPr>
      <p:sp>
        <p:nvSpPr>
          <p:cNvPr id="2488" name="Google Shape;2488;p4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45. (3778.1) The numbers 8 and 26 on the approach ends of the runway indicate that the runway is orientated approximately</a:t>
            </a:r>
            <a:endParaRPr/>
          </a:p>
        </p:txBody>
      </p:sp>
      <p:sp>
        <p:nvSpPr>
          <p:cNvPr id="2489" name="Google Shape;2489;p4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rtl="0" algn="l">
              <a:spcBef>
                <a:spcPts val="1800"/>
              </a:spcBef>
              <a:spcAft>
                <a:spcPts val="0"/>
              </a:spcAft>
              <a:buClr>
                <a:schemeClr val="dk1"/>
              </a:buClr>
              <a:buSzPts val="1100"/>
              <a:buFont typeface="Arial"/>
              <a:buNone/>
            </a:pPr>
            <a:r>
              <a:rPr lang="en-US" sz="2000">
                <a:solidFill>
                  <a:srgbClr val="073763"/>
                </a:solidFill>
              </a:rPr>
              <a:t>a. 008° and 026° true.</a:t>
            </a:r>
            <a:br>
              <a:rPr lang="en-US" sz="2000">
                <a:solidFill>
                  <a:srgbClr val="073763"/>
                </a:solidFill>
              </a:rPr>
            </a:br>
            <a:r>
              <a:rPr lang="en-US" sz="2000">
                <a:solidFill>
                  <a:srgbClr val="073763"/>
                </a:solidFill>
              </a:rPr>
              <a:t>b. 080° and 260° true.</a:t>
            </a:r>
            <a:br>
              <a:rPr lang="en-US" sz="2000">
                <a:solidFill>
                  <a:srgbClr val="073763"/>
                </a:solidFill>
              </a:rPr>
            </a:br>
            <a:r>
              <a:rPr lang="en-US" sz="2000">
                <a:solidFill>
                  <a:srgbClr val="073763"/>
                </a:solidFill>
              </a:rPr>
              <a:t>*c. 080° and 260° magnetic.</a:t>
            </a:r>
            <a:endParaRPr sz="2000">
              <a:solidFill>
                <a:srgbClr val="274E13"/>
              </a:solidFill>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runway number is the whole number nearest one-tenth the magnetic azimuth of the centerline of the runway, measured clockwise from magnetic north.</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3" name="Shape 2493"/>
        <p:cNvGrpSpPr/>
        <p:nvPr/>
      </p:nvGrpSpPr>
      <p:grpSpPr>
        <a:xfrm>
          <a:off x="0" y="0"/>
          <a:ext cx="0" cy="0"/>
          <a:chOff x="0" y="0"/>
          <a:chExt cx="0" cy="0"/>
        </a:xfrm>
      </p:grpSpPr>
      <p:sp>
        <p:nvSpPr>
          <p:cNvPr id="2494" name="Google Shape;2494;p4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(3778.2) When turning onto a taxiway from another taxiway, what is the purpose of the taxiway directional sign?</a:t>
            </a:r>
            <a:endParaRPr/>
          </a:p>
        </p:txBody>
      </p:sp>
      <p:sp>
        <p:nvSpPr>
          <p:cNvPr id="2495" name="Google Shape;2495;p4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Indicates direction to take-off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Indicates designation and direction of exit taxiway from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Indicates designation and direction of taxiway leading out of an intersection.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9" name="Shape 2499"/>
        <p:cNvGrpSpPr/>
        <p:nvPr/>
      </p:nvGrpSpPr>
      <p:grpSpPr>
        <a:xfrm>
          <a:off x="0" y="0"/>
          <a:ext cx="0" cy="0"/>
          <a:chOff x="0" y="0"/>
          <a:chExt cx="0" cy="0"/>
        </a:xfrm>
      </p:grpSpPr>
      <p:sp>
        <p:nvSpPr>
          <p:cNvPr id="2500" name="Google Shape;2500;p4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(3778.2) When turning onto a taxiway from another taxiway, what is the purpose of the taxiway directional sign?</a:t>
            </a:r>
            <a:endParaRPr/>
          </a:p>
        </p:txBody>
      </p:sp>
      <p:sp>
        <p:nvSpPr>
          <p:cNvPr id="2501" name="Google Shape;2501;p4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Indicates direction to take-off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Indicates designation and direction of exit taxiway from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Indicates designation and direction of taxiway leading out of an intersection.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taxiway directional sign identifies the designation(s) of the intersecting taxiway(s) leading out of the intersection that a pilot would normally be expected to turn onto or hold short of. Answer (A) is incorrect because this is the purpose of the runway location sign.  Answer (B) is incorrect because this is the purpose of the destination sign.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5" name="Shape 2505"/>
        <p:cNvGrpSpPr/>
        <p:nvPr/>
      </p:nvGrpSpPr>
      <p:grpSpPr>
        <a:xfrm>
          <a:off x="0" y="0"/>
          <a:ext cx="0" cy="0"/>
          <a:chOff x="0" y="0"/>
          <a:chExt cx="0" cy="0"/>
        </a:xfrm>
      </p:grpSpPr>
      <p:sp>
        <p:nvSpPr>
          <p:cNvPr id="2506" name="Google Shape;2506;p4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(3778.3) (Refer to Figure 64.) Which symbol indicates a taxiway/taxiway intersection hold position marking?</a:t>
            </a:r>
            <a:endParaRPr/>
          </a:p>
        </p:txBody>
      </p:sp>
      <p:sp>
        <p:nvSpPr>
          <p:cNvPr id="2507" name="Google Shape;2507;p4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p4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(3778.3) (Refer to Figure 64.) Which symbol indicates a taxiway/taxiway intersection hold position marking?</a:t>
            </a:r>
            <a:endParaRPr/>
          </a:p>
        </p:txBody>
      </p:sp>
      <p:sp>
        <p:nvSpPr>
          <p:cNvPr id="2513" name="Google Shape;2513;p4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Symbol 'E' indicates a taxiway/taxiway hold marking. Answer (A) is incorrect because B is a stop bar/ILS hold marking. Answer (B) is incorrect because D is a hold marking for land and hold short operations.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7" name="Shape 2517"/>
        <p:cNvGrpSpPr/>
        <p:nvPr/>
      </p:nvGrpSpPr>
      <p:grpSpPr>
        <a:xfrm>
          <a:off x="0" y="0"/>
          <a:ext cx="0" cy="0"/>
          <a:chOff x="0" y="0"/>
          <a:chExt cx="0" cy="0"/>
        </a:xfrm>
      </p:grpSpPr>
      <p:sp>
        <p:nvSpPr>
          <p:cNvPr id="2518" name="Google Shape;2518;p4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(3778.4) (Refer to Figure 64.) Which marking indicates a vehicle lane?</a:t>
            </a:r>
            <a:endParaRPr/>
          </a:p>
        </p:txBody>
      </p:sp>
      <p:sp>
        <p:nvSpPr>
          <p:cNvPr id="2519" name="Google Shape;2519;p4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(3001) With respect to the certification of airmen, which are categories of aircraft?</a:t>
            </a:r>
            <a:endParaRPr/>
          </a:p>
        </p:txBody>
      </p:sp>
      <p:sp>
        <p:nvSpPr>
          <p:cNvPr id="109" name="Google Shape;109;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Gyroplane, helicopter, airship, free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rotorcraft, glider, lighter-than-air.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Single-engine land and sea, multiengine land and sea.</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respect to the certification of airmen, category means a broad classification of aircraft such as airplane, rotorcraft, glider, and lighter-than-air, weight shift control, and powered parachute. Answer (A) is incorrect because it refers to classes of rotorcraft and lighter-than-air craft. Answer (C) is incorrect because it refers to classes of airplanes.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(3023) For private pilot operations, a First Class Medical Certificate issued to a 23-year-old pilot on October 21, this year, will expire at midnight on</a:t>
            </a:r>
            <a:endParaRPr/>
          </a:p>
        </p:txBody>
      </p:sp>
      <p:sp>
        <p:nvSpPr>
          <p:cNvPr id="325" name="Google Shape;325;p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October 21,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October 31,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October 31, 5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First Class Medical Certificate expires at the end of the last day of the 60th month after the month of the date of the examination shown on the certificate if the person has not reached his or her 40th birthday on or before the date of examination, for operations requiring a Private Pilot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3" name="Shape 2523"/>
        <p:cNvGrpSpPr/>
        <p:nvPr/>
      </p:nvGrpSpPr>
      <p:grpSpPr>
        <a:xfrm>
          <a:off x="0" y="0"/>
          <a:ext cx="0" cy="0"/>
          <a:chOff x="0" y="0"/>
          <a:chExt cx="0" cy="0"/>
        </a:xfrm>
      </p:grpSpPr>
      <p:sp>
        <p:nvSpPr>
          <p:cNvPr id="2524" name="Google Shape;2524;p4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(3778.4) (Refer to Figure 64.) Which marking indicates a vehicle lane?</a:t>
            </a:r>
            <a:endParaRPr/>
          </a:p>
        </p:txBody>
      </p:sp>
      <p:sp>
        <p:nvSpPr>
          <p:cNvPr id="2525" name="Google Shape;2525;p4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vehicle roadway markings are used when necessary to define a pathway for vehicle operations on or crossing areas that are also intended for aircraft. These markings consist of a white solid line to delineate each edge of the roadway and a dashed line to separate lanes within the edges of the roadway. In lieu of the solid lines, zipper markings may be used to delineate the edges of the vehicle roadway.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9" name="Shape 2529"/>
        <p:cNvGrpSpPr/>
        <p:nvPr/>
      </p:nvGrpSpPr>
      <p:grpSpPr>
        <a:xfrm>
          <a:off x="0" y="0"/>
          <a:ext cx="0" cy="0"/>
          <a:chOff x="0" y="0"/>
          <a:chExt cx="0" cy="0"/>
        </a:xfrm>
      </p:grpSpPr>
      <p:sp>
        <p:nvSpPr>
          <p:cNvPr id="2530" name="Google Shape;2530;p4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(3778.5) The yellow demarcation bar marking indicates</a:t>
            </a:r>
            <a:endParaRPr/>
          </a:p>
        </p:txBody>
      </p:sp>
      <p:sp>
        <p:nvSpPr>
          <p:cNvPr id="2531" name="Google Shape;2531;p4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 runway with a displaced threshold that precedes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 hold line from a taxiway to a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beginning of available runway for landing on the approach side.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5" name="Shape 2535"/>
        <p:cNvGrpSpPr/>
        <p:nvPr/>
      </p:nvGrpSpPr>
      <p:grpSpPr>
        <a:xfrm>
          <a:off x="0" y="0"/>
          <a:ext cx="0" cy="0"/>
          <a:chOff x="0" y="0"/>
          <a:chExt cx="0" cy="0"/>
        </a:xfrm>
      </p:grpSpPr>
      <p:sp>
        <p:nvSpPr>
          <p:cNvPr id="2536" name="Google Shape;2536;p4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(3778.5) The yellow demarcation bar marking indicates</a:t>
            </a:r>
            <a:endParaRPr/>
          </a:p>
        </p:txBody>
      </p:sp>
      <p:sp>
        <p:nvSpPr>
          <p:cNvPr id="2537" name="Google Shape;2537;p4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 runway with a displaced threshold that precedes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 hold line from a taxiway to a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beginning of available runway for landing on the approach side.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demarcation bar delineates a runway with a displaced threshold from a blast pad, stopway or taxiway that precedes the runway. A demarcation bar is 3 feet (1 m) wide and yellow, since it is not located on the runway.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416"/>
          <p:cNvSpPr txBox="1"/>
          <p:nvPr>
            <p:ph type="title"/>
          </p:nvPr>
        </p:nvSpPr>
        <p:spPr>
          <a:xfrm>
            <a:off x="353700" y="235800"/>
            <a:ext cx="5691900" cy="153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(3805) (Refer to Figure 49.) Select the proper traffic pattern and runway for landing.</a:t>
            </a:r>
            <a:endParaRPr/>
          </a:p>
        </p:txBody>
      </p:sp>
      <p:sp>
        <p:nvSpPr>
          <p:cNvPr id="2543" name="Google Shape;2543;p416"/>
          <p:cNvSpPr txBox="1"/>
          <p:nvPr>
            <p:ph idx="1" type="body"/>
          </p:nvPr>
        </p:nvSpPr>
        <p:spPr>
          <a:xfrm>
            <a:off x="353700" y="2240150"/>
            <a:ext cx="5207400" cy="4382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Left-hand traffic and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Right-hand traffic and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Left-hand traffic and Runway 22.</a:t>
            </a:r>
            <a:endParaRPr b="0" i="0" u="none" strike="noStrike">
              <a:solidFill>
                <a:srgbClr val="274E13"/>
              </a:solidFill>
              <a:latin typeface="Courier New"/>
              <a:ea typeface="Courier New"/>
              <a:cs typeface="Courier New"/>
              <a:sym typeface="Courier New"/>
            </a:endParaRPr>
          </a:p>
        </p:txBody>
      </p:sp>
      <p:pic>
        <p:nvPicPr>
          <p:cNvPr id="2544" name="Google Shape;2544;p416"/>
          <p:cNvPicPr preferRelativeResize="0"/>
          <p:nvPr/>
        </p:nvPicPr>
        <p:blipFill>
          <a:blip r:embed="rId3">
            <a:alphaModFix/>
          </a:blip>
          <a:stretch>
            <a:fillRect/>
          </a:stretch>
        </p:blipFill>
        <p:spPr>
          <a:xfrm>
            <a:off x="6198000" y="152400"/>
            <a:ext cx="5841599" cy="5171251"/>
          </a:xfrm>
          <a:prstGeom prst="rect">
            <a:avLst/>
          </a:prstGeom>
          <a:noFill/>
          <a:ln>
            <a:noFill/>
          </a:ln>
        </p:spPr>
      </p:pic>
    </p:spTree>
  </p:cSld>
  <p:clrMapOvr>
    <a:masterClrMapping/>
  </p:clrMapOvr>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8" name="Shape 2548"/>
        <p:cNvGrpSpPr/>
        <p:nvPr/>
      </p:nvGrpSpPr>
      <p:grpSpPr>
        <a:xfrm>
          <a:off x="0" y="0"/>
          <a:ext cx="0" cy="0"/>
          <a:chOff x="0" y="0"/>
          <a:chExt cx="0" cy="0"/>
        </a:xfrm>
      </p:grpSpPr>
      <p:sp>
        <p:nvSpPr>
          <p:cNvPr id="2549" name="Google Shape;2549;p417"/>
          <p:cNvSpPr txBox="1"/>
          <p:nvPr>
            <p:ph type="title"/>
          </p:nvPr>
        </p:nvSpPr>
        <p:spPr>
          <a:xfrm>
            <a:off x="353700" y="235800"/>
            <a:ext cx="5691900" cy="153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(3805) (Refer to Figure 49.) Select the proper traffic pattern and runway for landing.</a:t>
            </a:r>
            <a:endParaRPr/>
          </a:p>
        </p:txBody>
      </p:sp>
      <p:sp>
        <p:nvSpPr>
          <p:cNvPr id="2550" name="Google Shape;2550;p417"/>
          <p:cNvSpPr txBox="1"/>
          <p:nvPr>
            <p:ph idx="1" type="body"/>
          </p:nvPr>
        </p:nvSpPr>
        <p:spPr>
          <a:xfrm>
            <a:off x="353700" y="2240150"/>
            <a:ext cx="5207400" cy="4382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Left-hand traffic and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Right-hand traffic and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Left-hand traffic and Runway 22.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small end of the tetrahedron points into the wind, indicating the direction of landing. The wind is coming from the southwest. However, the runway most nearly aligned into the wind is closed (X), leaving Runway 18 as the most suitable runway. The traffic pattern indicators on a segmented circle are used to indicate the direction of turns. The traffic pattern indicators, shown as extensions from the segmented circle, represent the base and final approach legs. The traffic pattern indicator shows right traffic for Runway 18.</a:t>
            </a:r>
            <a:endParaRPr b="0" i="0" u="none" strike="noStrike">
              <a:solidFill>
                <a:srgbClr val="274E13"/>
              </a:solidFill>
              <a:latin typeface="Courier New"/>
              <a:ea typeface="Courier New"/>
              <a:cs typeface="Courier New"/>
              <a:sym typeface="Courier New"/>
            </a:endParaRPr>
          </a:p>
        </p:txBody>
      </p:sp>
      <p:pic>
        <p:nvPicPr>
          <p:cNvPr id="2551" name="Google Shape;2551;p417"/>
          <p:cNvPicPr preferRelativeResize="0"/>
          <p:nvPr/>
        </p:nvPicPr>
        <p:blipFill>
          <a:blip r:embed="rId3">
            <a:alphaModFix/>
          </a:blip>
          <a:stretch>
            <a:fillRect/>
          </a:stretch>
        </p:blipFill>
        <p:spPr>
          <a:xfrm>
            <a:off x="6198000" y="152400"/>
            <a:ext cx="5841599" cy="5171251"/>
          </a:xfrm>
          <a:prstGeom prst="rect">
            <a:avLst/>
          </a:prstGeom>
          <a:noFill/>
          <a:ln>
            <a:noFill/>
          </a:ln>
        </p:spPr>
      </p:pic>
    </p:spTree>
  </p:cSld>
  <p:clrMapOvr>
    <a:masterClrMapping/>
  </p:clrMapOvr>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5" name="Shape 2555"/>
        <p:cNvGrpSpPr/>
        <p:nvPr/>
      </p:nvGrpSpPr>
      <p:grpSpPr>
        <a:xfrm>
          <a:off x="0" y="0"/>
          <a:ext cx="0" cy="0"/>
          <a:chOff x="0" y="0"/>
          <a:chExt cx="0" cy="0"/>
        </a:xfrm>
      </p:grpSpPr>
      <p:sp>
        <p:nvSpPr>
          <p:cNvPr id="2556" name="Google Shape;2556;p418"/>
          <p:cNvSpPr txBox="1"/>
          <p:nvPr>
            <p:ph type="title"/>
          </p:nvPr>
        </p:nvSpPr>
        <p:spPr>
          <a:xfrm>
            <a:off x="838200" y="365125"/>
            <a:ext cx="4742400" cy="201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(3806) (Refer to Figure 49.) If the wind is as shown by the landing direction indicator, the pilot should land on</a:t>
            </a:r>
            <a:endParaRPr/>
          </a:p>
        </p:txBody>
      </p:sp>
      <p:sp>
        <p:nvSpPr>
          <p:cNvPr id="2557" name="Google Shape;2557;p418"/>
          <p:cNvSpPr txBox="1"/>
          <p:nvPr>
            <p:ph idx="1" type="body"/>
          </p:nvPr>
        </p:nvSpPr>
        <p:spPr>
          <a:xfrm>
            <a:off x="838200" y="3203025"/>
            <a:ext cx="4742400" cy="344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18 and expect a crosswind from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Runway 22 directly into the 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Runway 36 and expect a crosswind from the right.</a:t>
            </a:r>
            <a:endParaRPr b="0" i="0" u="none" strike="noStrike">
              <a:solidFill>
                <a:srgbClr val="274E13"/>
              </a:solidFill>
              <a:latin typeface="Courier New"/>
              <a:ea typeface="Courier New"/>
              <a:cs typeface="Courier New"/>
              <a:sym typeface="Courier New"/>
            </a:endParaRPr>
          </a:p>
        </p:txBody>
      </p:sp>
      <p:pic>
        <p:nvPicPr>
          <p:cNvPr id="2558" name="Google Shape;2558;p418"/>
          <p:cNvPicPr preferRelativeResize="0"/>
          <p:nvPr/>
        </p:nvPicPr>
        <p:blipFill>
          <a:blip r:embed="rId3">
            <a:alphaModFix/>
          </a:blip>
          <a:stretch>
            <a:fillRect/>
          </a:stretch>
        </p:blipFill>
        <p:spPr>
          <a:xfrm>
            <a:off x="5733000" y="152400"/>
            <a:ext cx="6306599" cy="5582891"/>
          </a:xfrm>
          <a:prstGeom prst="rect">
            <a:avLst/>
          </a:prstGeom>
          <a:noFill/>
          <a:ln>
            <a:noFill/>
          </a:ln>
        </p:spPr>
      </p:pic>
    </p:spTree>
  </p:cSld>
  <p:clrMapOvr>
    <a:masterClrMapping/>
  </p:clrMapOvr>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2" name="Shape 2562"/>
        <p:cNvGrpSpPr/>
        <p:nvPr/>
      </p:nvGrpSpPr>
      <p:grpSpPr>
        <a:xfrm>
          <a:off x="0" y="0"/>
          <a:ext cx="0" cy="0"/>
          <a:chOff x="0" y="0"/>
          <a:chExt cx="0" cy="0"/>
        </a:xfrm>
      </p:grpSpPr>
      <p:sp>
        <p:nvSpPr>
          <p:cNvPr id="2563" name="Google Shape;2563;p419"/>
          <p:cNvSpPr txBox="1"/>
          <p:nvPr>
            <p:ph type="title"/>
          </p:nvPr>
        </p:nvSpPr>
        <p:spPr>
          <a:xfrm>
            <a:off x="838200" y="365125"/>
            <a:ext cx="4742400" cy="201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(3806) (Refer to Figure 49.) If the wind is as shown by the landing direction indicator, the pilot should land on</a:t>
            </a:r>
            <a:endParaRPr/>
          </a:p>
        </p:txBody>
      </p:sp>
      <p:sp>
        <p:nvSpPr>
          <p:cNvPr id="2564" name="Google Shape;2564;p419"/>
          <p:cNvSpPr txBox="1"/>
          <p:nvPr>
            <p:ph idx="1" type="body"/>
          </p:nvPr>
        </p:nvSpPr>
        <p:spPr>
          <a:xfrm>
            <a:off x="838200" y="3203025"/>
            <a:ext cx="4742400" cy="344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18 and expect a crosswind from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Runway 22 directly into the 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Runway 36 and expect a crosswind from the right.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small end of the tetrahedron points into the wind indicating the direction of landing. Landing to the south on Runway 18, the pilot could expect a right crosswind.</a:t>
            </a:r>
            <a:endParaRPr b="0" i="0" u="none" strike="noStrike">
              <a:solidFill>
                <a:srgbClr val="274E13"/>
              </a:solidFill>
              <a:latin typeface="Courier New"/>
              <a:ea typeface="Courier New"/>
              <a:cs typeface="Courier New"/>
              <a:sym typeface="Courier New"/>
            </a:endParaRPr>
          </a:p>
        </p:txBody>
      </p:sp>
      <p:pic>
        <p:nvPicPr>
          <p:cNvPr id="2565" name="Google Shape;2565;p419"/>
          <p:cNvPicPr preferRelativeResize="0"/>
          <p:nvPr/>
        </p:nvPicPr>
        <p:blipFill>
          <a:blip r:embed="rId3">
            <a:alphaModFix/>
          </a:blip>
          <a:stretch>
            <a:fillRect/>
          </a:stretch>
        </p:blipFill>
        <p:spPr>
          <a:xfrm>
            <a:off x="5733000" y="152400"/>
            <a:ext cx="6306599" cy="5582891"/>
          </a:xfrm>
          <a:prstGeom prst="rect">
            <a:avLst/>
          </a:prstGeom>
          <a:noFill/>
          <a:ln>
            <a:noFill/>
          </a:ln>
        </p:spPr>
      </p:pic>
    </p:spTree>
  </p:cSld>
  <p:clrMapOvr>
    <a:masterClrMapping/>
  </p:clrMapOvr>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9" name="Shape 2569"/>
        <p:cNvGrpSpPr/>
        <p:nvPr/>
      </p:nvGrpSpPr>
      <p:grpSpPr>
        <a:xfrm>
          <a:off x="0" y="0"/>
          <a:ext cx="0" cy="0"/>
          <a:chOff x="0" y="0"/>
          <a:chExt cx="0" cy="0"/>
        </a:xfrm>
      </p:grpSpPr>
      <p:sp>
        <p:nvSpPr>
          <p:cNvPr id="2570" name="Google Shape;2570;p420"/>
          <p:cNvSpPr txBox="1"/>
          <p:nvPr>
            <p:ph type="title"/>
          </p:nvPr>
        </p:nvSpPr>
        <p:spPr>
          <a:xfrm>
            <a:off x="838200" y="365125"/>
            <a:ext cx="4428000" cy="161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(3806.1) (Refer to Figure 65.) Sign F confirms your position on</a:t>
            </a:r>
            <a:endParaRPr/>
          </a:p>
        </p:txBody>
      </p:sp>
      <p:sp>
        <p:nvSpPr>
          <p:cNvPr id="2571" name="Google Shape;2571;p420"/>
          <p:cNvSpPr txBox="1"/>
          <p:nvPr>
            <p:ph idx="1" type="body"/>
          </p:nvPr>
        </p:nvSpPr>
        <p:spPr>
          <a:xfrm>
            <a:off x="838200" y="2554548"/>
            <a:ext cx="4428000" cy="3622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22.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routing to Runway 22.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taxiway 22.</a:t>
            </a:r>
            <a:endParaRPr b="0" i="0" u="none" strike="noStrike">
              <a:solidFill>
                <a:srgbClr val="274E13"/>
              </a:solidFill>
              <a:latin typeface="Courier New"/>
              <a:ea typeface="Courier New"/>
              <a:cs typeface="Courier New"/>
              <a:sym typeface="Courier New"/>
            </a:endParaRPr>
          </a:p>
        </p:txBody>
      </p:sp>
      <p:pic>
        <p:nvPicPr>
          <p:cNvPr id="2572" name="Google Shape;2572;p420"/>
          <p:cNvPicPr preferRelativeResize="0"/>
          <p:nvPr/>
        </p:nvPicPr>
        <p:blipFill>
          <a:blip r:embed="rId3">
            <a:alphaModFix/>
          </a:blip>
          <a:stretch>
            <a:fillRect/>
          </a:stretch>
        </p:blipFill>
        <p:spPr>
          <a:xfrm>
            <a:off x="5418600" y="152400"/>
            <a:ext cx="5015775" cy="6553201"/>
          </a:xfrm>
          <a:prstGeom prst="rect">
            <a:avLst/>
          </a:prstGeom>
          <a:noFill/>
          <a:ln>
            <a:noFill/>
          </a:ln>
        </p:spPr>
      </p:pic>
    </p:spTree>
  </p:cSld>
  <p:clrMapOvr>
    <a:masterClrMapping/>
  </p:clrMapOvr>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421"/>
          <p:cNvSpPr txBox="1"/>
          <p:nvPr>
            <p:ph type="title"/>
          </p:nvPr>
        </p:nvSpPr>
        <p:spPr>
          <a:xfrm>
            <a:off x="838200" y="365125"/>
            <a:ext cx="4428000" cy="161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(3806.1) (Refer to Figure 65.) Sign F confirms your position on</a:t>
            </a:r>
            <a:endParaRPr/>
          </a:p>
        </p:txBody>
      </p:sp>
      <p:sp>
        <p:nvSpPr>
          <p:cNvPr id="2578" name="Google Shape;2578;p421"/>
          <p:cNvSpPr txBox="1"/>
          <p:nvPr>
            <p:ph idx="1" type="body"/>
          </p:nvPr>
        </p:nvSpPr>
        <p:spPr>
          <a:xfrm>
            <a:off x="838200" y="2554548"/>
            <a:ext cx="4428000" cy="3622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Runway 22.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routing to Runway 22.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taxiway 22.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F is a runway location sign, which identifies the runway on which the aircraft is located. </a:t>
            </a:r>
            <a:endParaRPr b="0" i="0" u="none" strike="noStrike">
              <a:solidFill>
                <a:srgbClr val="274E13"/>
              </a:solidFill>
              <a:latin typeface="Courier New"/>
              <a:ea typeface="Courier New"/>
              <a:cs typeface="Courier New"/>
              <a:sym typeface="Courier New"/>
            </a:endParaRPr>
          </a:p>
        </p:txBody>
      </p:sp>
      <p:pic>
        <p:nvPicPr>
          <p:cNvPr id="2579" name="Google Shape;2579;p421"/>
          <p:cNvPicPr preferRelativeResize="0"/>
          <p:nvPr/>
        </p:nvPicPr>
        <p:blipFill>
          <a:blip r:embed="rId3">
            <a:alphaModFix/>
          </a:blip>
          <a:stretch>
            <a:fillRect/>
          </a:stretch>
        </p:blipFill>
        <p:spPr>
          <a:xfrm>
            <a:off x="5418600" y="152400"/>
            <a:ext cx="5015775" cy="6553201"/>
          </a:xfrm>
          <a:prstGeom prst="rect">
            <a:avLst/>
          </a:prstGeom>
          <a:noFill/>
          <a:ln>
            <a:noFill/>
          </a:ln>
        </p:spPr>
      </p:pic>
    </p:spTree>
  </p:cSld>
  <p:clrMapOvr>
    <a:masterClrMapping/>
  </p:clrMapOvr>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3" name="Shape 2583"/>
        <p:cNvGrpSpPr/>
        <p:nvPr/>
      </p:nvGrpSpPr>
      <p:grpSpPr>
        <a:xfrm>
          <a:off x="0" y="0"/>
          <a:ext cx="0" cy="0"/>
          <a:chOff x="0" y="0"/>
          <a:chExt cx="0" cy="0"/>
        </a:xfrm>
      </p:grpSpPr>
      <p:sp>
        <p:nvSpPr>
          <p:cNvPr id="2584" name="Google Shape;2584;p422"/>
          <p:cNvSpPr txBox="1"/>
          <p:nvPr>
            <p:ph type="title"/>
          </p:nvPr>
        </p:nvSpPr>
        <p:spPr>
          <a:xfrm>
            <a:off x="838200" y="365125"/>
            <a:ext cx="4565700" cy="1423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(3806.2) (Refer to Figure 65.) Sign E is a visual clue that</a:t>
            </a:r>
            <a:endParaRPr/>
          </a:p>
        </p:txBody>
      </p:sp>
      <p:sp>
        <p:nvSpPr>
          <p:cNvPr id="2585" name="Google Shape;2585;p422"/>
          <p:cNvSpPr txBox="1"/>
          <p:nvPr>
            <p:ph idx="1" type="body"/>
          </p:nvPr>
        </p:nvSpPr>
        <p:spPr>
          <a:xfrm>
            <a:off x="288000" y="2220500"/>
            <a:ext cx="4565700" cy="436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confirms the aircraft's location to be on taxiway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warns the pilot of approaching taxiway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indicates "B" holding area is ahead</a:t>
            </a:r>
            <a:r>
              <a:rPr lang="en-US">
                <a:solidFill>
                  <a:srgbClr val="274E13"/>
                </a:solidFill>
              </a:rPr>
              <a:t>.</a:t>
            </a:r>
            <a:r>
              <a:rPr b="0" i="0" lang="en-US" u="none" strike="noStrike">
                <a:solidFill>
                  <a:srgbClr val="274E13"/>
                </a:solidFill>
                <a:latin typeface="Times New Roman"/>
                <a:ea typeface="Times New Roman"/>
                <a:cs typeface="Times New Roman"/>
                <a:sym typeface="Times New Roman"/>
              </a:rPr>
              <a:t> </a:t>
            </a:r>
            <a:endParaRPr b="0" i="0" u="none" strike="noStrike">
              <a:solidFill>
                <a:srgbClr val="274E13"/>
              </a:solidFill>
              <a:latin typeface="Courier New"/>
              <a:ea typeface="Courier New"/>
              <a:cs typeface="Courier New"/>
              <a:sym typeface="Courier New"/>
            </a:endParaRPr>
          </a:p>
        </p:txBody>
      </p:sp>
      <p:pic>
        <p:nvPicPr>
          <p:cNvPr id="2586" name="Google Shape;2586;p422"/>
          <p:cNvPicPr preferRelativeResize="0"/>
          <p:nvPr/>
        </p:nvPicPr>
        <p:blipFill>
          <a:blip r:embed="rId3">
            <a:alphaModFix/>
          </a:blip>
          <a:stretch>
            <a:fillRect/>
          </a:stretch>
        </p:blipFill>
        <p:spPr>
          <a:xfrm>
            <a:off x="5556300" y="152400"/>
            <a:ext cx="5035276" cy="65532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(3023.1) To operate under BasicMed the pilot-in-command must have completed a physical examination by a state-licensed physician within the preceding</a:t>
            </a:r>
            <a:endParaRPr/>
          </a:p>
        </p:txBody>
      </p:sp>
      <p:sp>
        <p:nvSpPr>
          <p:cNvPr id="331" name="Google Shape;33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48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24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12 months.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0" name="Shape 2590"/>
        <p:cNvGrpSpPr/>
        <p:nvPr/>
      </p:nvGrpSpPr>
      <p:grpSpPr>
        <a:xfrm>
          <a:off x="0" y="0"/>
          <a:ext cx="0" cy="0"/>
          <a:chOff x="0" y="0"/>
          <a:chExt cx="0" cy="0"/>
        </a:xfrm>
      </p:grpSpPr>
      <p:sp>
        <p:nvSpPr>
          <p:cNvPr id="2591" name="Google Shape;2591;p423"/>
          <p:cNvSpPr txBox="1"/>
          <p:nvPr>
            <p:ph type="title"/>
          </p:nvPr>
        </p:nvSpPr>
        <p:spPr>
          <a:xfrm>
            <a:off x="838200" y="365125"/>
            <a:ext cx="4565700" cy="1423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(3806.2) (Refer to Figure 65.) Sign E is a visual clue that</a:t>
            </a:r>
            <a:endParaRPr/>
          </a:p>
        </p:txBody>
      </p:sp>
      <p:sp>
        <p:nvSpPr>
          <p:cNvPr id="2592" name="Google Shape;2592;p423"/>
          <p:cNvSpPr txBox="1"/>
          <p:nvPr>
            <p:ph idx="1" type="body"/>
          </p:nvPr>
        </p:nvSpPr>
        <p:spPr>
          <a:xfrm>
            <a:off x="288000" y="2220500"/>
            <a:ext cx="4565700" cy="436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confirms the aircraft's location to be on taxiway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warns the pilot of approaching taxiway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indicates "B" holding area is ahead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 is a taxiway location sign, which identifies the taxiway upon which the aircraft is located. </a:t>
            </a:r>
            <a:endParaRPr b="0" i="0" u="none" strike="noStrike">
              <a:solidFill>
                <a:srgbClr val="274E13"/>
              </a:solidFill>
              <a:latin typeface="Courier New"/>
              <a:ea typeface="Courier New"/>
              <a:cs typeface="Courier New"/>
              <a:sym typeface="Courier New"/>
            </a:endParaRPr>
          </a:p>
        </p:txBody>
      </p:sp>
      <p:pic>
        <p:nvPicPr>
          <p:cNvPr id="2593" name="Google Shape;2593;p423"/>
          <p:cNvPicPr preferRelativeResize="0"/>
          <p:nvPr/>
        </p:nvPicPr>
        <p:blipFill>
          <a:blip r:embed="rId3">
            <a:alphaModFix/>
          </a:blip>
          <a:stretch>
            <a:fillRect/>
          </a:stretch>
        </p:blipFill>
        <p:spPr>
          <a:xfrm>
            <a:off x="5556300" y="152400"/>
            <a:ext cx="5035276" cy="6553201"/>
          </a:xfrm>
          <a:prstGeom prst="rect">
            <a:avLst/>
          </a:prstGeom>
          <a:noFill/>
          <a:ln>
            <a:noFill/>
          </a:ln>
        </p:spPr>
      </p:pic>
    </p:spTree>
  </p:cSld>
  <p:clrMapOvr>
    <a:masterClrMapping/>
  </p:clrMapOvr>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7" name="Shape 2597"/>
        <p:cNvGrpSpPr/>
        <p:nvPr/>
      </p:nvGrpSpPr>
      <p:grpSpPr>
        <a:xfrm>
          <a:off x="0" y="0"/>
          <a:ext cx="0" cy="0"/>
          <a:chOff x="0" y="0"/>
          <a:chExt cx="0" cy="0"/>
        </a:xfrm>
      </p:grpSpPr>
      <p:sp>
        <p:nvSpPr>
          <p:cNvPr id="2598" name="Google Shape;2598;p424"/>
          <p:cNvSpPr txBox="1"/>
          <p:nvPr>
            <p:ph type="title"/>
          </p:nvPr>
        </p:nvSpPr>
        <p:spPr>
          <a:xfrm>
            <a:off x="373350" y="365125"/>
            <a:ext cx="5109000" cy="161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(3806.3) (Refer to Figure 65.) A left turn at the intersection depicting sign A would place the aircraft</a:t>
            </a:r>
            <a:endParaRPr/>
          </a:p>
        </p:txBody>
      </p:sp>
      <p:sp>
        <p:nvSpPr>
          <p:cNvPr id="2599" name="Google Shape;2599;p424"/>
          <p:cNvSpPr txBox="1"/>
          <p:nvPr>
            <p:ph idx="1" type="body"/>
          </p:nvPr>
        </p:nvSpPr>
        <p:spPr>
          <a:xfrm>
            <a:off x="373350" y="2299100"/>
            <a:ext cx="5109000" cy="4244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ready for a Runway 4 intersection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the taxiway leading to Runway 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ready for a Runway 22 intersection takeoff.</a:t>
            </a:r>
            <a:endParaRPr b="0" i="0" u="none" strike="noStrike">
              <a:solidFill>
                <a:srgbClr val="274E13"/>
              </a:solidFill>
              <a:latin typeface="Courier New"/>
              <a:ea typeface="Courier New"/>
              <a:cs typeface="Courier New"/>
              <a:sym typeface="Courier New"/>
            </a:endParaRPr>
          </a:p>
        </p:txBody>
      </p:sp>
      <p:pic>
        <p:nvPicPr>
          <p:cNvPr id="2600" name="Google Shape;2600;p424"/>
          <p:cNvPicPr preferRelativeResize="0"/>
          <p:nvPr/>
        </p:nvPicPr>
        <p:blipFill>
          <a:blip r:embed="rId3">
            <a:alphaModFix/>
          </a:blip>
          <a:stretch>
            <a:fillRect/>
          </a:stretch>
        </p:blipFill>
        <p:spPr>
          <a:xfrm>
            <a:off x="6047400" y="152400"/>
            <a:ext cx="4572651" cy="6553198"/>
          </a:xfrm>
          <a:prstGeom prst="rect">
            <a:avLst/>
          </a:prstGeom>
          <a:noFill/>
          <a:ln>
            <a:noFill/>
          </a:ln>
        </p:spPr>
      </p:pic>
    </p:spTree>
  </p:cSld>
  <p:clrMapOvr>
    <a:masterClrMapping/>
  </p:clrMapOvr>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sp>
        <p:nvSpPr>
          <p:cNvPr id="2605" name="Google Shape;2605;p425"/>
          <p:cNvSpPr txBox="1"/>
          <p:nvPr>
            <p:ph type="title"/>
          </p:nvPr>
        </p:nvSpPr>
        <p:spPr>
          <a:xfrm>
            <a:off x="373350" y="365125"/>
            <a:ext cx="5109000" cy="161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(3806.3) (Refer to Figure 65.) A left turn at the intersection depicting sign A would place the aircraft</a:t>
            </a:r>
            <a:endParaRPr/>
          </a:p>
        </p:txBody>
      </p:sp>
      <p:sp>
        <p:nvSpPr>
          <p:cNvPr id="2606" name="Google Shape;2606;p425"/>
          <p:cNvSpPr txBox="1"/>
          <p:nvPr>
            <p:ph idx="1" type="body"/>
          </p:nvPr>
        </p:nvSpPr>
        <p:spPr>
          <a:xfrm>
            <a:off x="373350" y="2299100"/>
            <a:ext cx="5109000" cy="4244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ready for a Runway 4 intersection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the taxiway leading to Runway 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ready for a Runway 22 intersection takeoff.</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Sign A is a runway holding position sign. The inscription on the sign contains the designation of the intersecting runway. The runway numbers on the sign are arranged to correspond to the respective runway threshold. "4-22" indicates that the threshold for Runway 4 is to the left and the threshold for Runway 22 is to the right. Making a left turn at the sign would put you ready for a Runway 22 intersection takeoff.</a:t>
            </a:r>
            <a:endParaRPr b="0" i="0" u="none" strike="noStrike">
              <a:solidFill>
                <a:srgbClr val="274E13"/>
              </a:solidFill>
              <a:latin typeface="Courier New"/>
              <a:ea typeface="Courier New"/>
              <a:cs typeface="Courier New"/>
              <a:sym typeface="Courier New"/>
            </a:endParaRPr>
          </a:p>
        </p:txBody>
      </p:sp>
      <p:pic>
        <p:nvPicPr>
          <p:cNvPr id="2607" name="Google Shape;2607;p425"/>
          <p:cNvPicPr preferRelativeResize="0"/>
          <p:nvPr/>
        </p:nvPicPr>
        <p:blipFill>
          <a:blip r:embed="rId3">
            <a:alphaModFix/>
          </a:blip>
          <a:stretch>
            <a:fillRect/>
          </a:stretch>
        </p:blipFill>
        <p:spPr>
          <a:xfrm>
            <a:off x="6047400" y="152400"/>
            <a:ext cx="4572651" cy="6553198"/>
          </a:xfrm>
          <a:prstGeom prst="rect">
            <a:avLst/>
          </a:prstGeom>
          <a:noFill/>
          <a:ln>
            <a:noFill/>
          </a:ln>
        </p:spPr>
      </p:pic>
    </p:spTree>
  </p:cSld>
  <p:clrMapOvr>
    <a:masterClrMapping/>
  </p:clrMapOvr>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1" name="Shape 2611"/>
        <p:cNvGrpSpPr/>
        <p:nvPr/>
      </p:nvGrpSpPr>
      <p:grpSpPr>
        <a:xfrm>
          <a:off x="0" y="0"/>
          <a:ext cx="0" cy="0"/>
          <a:chOff x="0" y="0"/>
          <a:chExt cx="0" cy="0"/>
        </a:xfrm>
      </p:grpSpPr>
      <p:sp>
        <p:nvSpPr>
          <p:cNvPr id="2612" name="Google Shape;2612;p426"/>
          <p:cNvSpPr txBox="1"/>
          <p:nvPr>
            <p:ph type="title"/>
          </p:nvPr>
        </p:nvSpPr>
        <p:spPr>
          <a:xfrm>
            <a:off x="248675" y="325825"/>
            <a:ext cx="4526400" cy="1914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(3807) (Refer to Figure 50.) The segmented circle indicates that the airport traffic is</a:t>
            </a:r>
            <a:endParaRPr/>
          </a:p>
        </p:txBody>
      </p:sp>
      <p:sp>
        <p:nvSpPr>
          <p:cNvPr id="2613" name="Google Shape;2613;p426"/>
          <p:cNvSpPr txBox="1"/>
          <p:nvPr>
            <p:ph idx="1" type="body"/>
          </p:nvPr>
        </p:nvSpPr>
        <p:spPr>
          <a:xfrm>
            <a:off x="248675" y="2986875"/>
            <a:ext cx="4526400" cy="3681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left-hand for Runway 36 and right-hand for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left-hand for Runway 18 and right-hand for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right-hand for Runway 9 and left-hand for Runway 27.</a:t>
            </a:r>
            <a:endParaRPr b="0" i="0" u="none" strike="noStrike">
              <a:solidFill>
                <a:srgbClr val="274E13"/>
              </a:solidFill>
              <a:latin typeface="Courier New"/>
              <a:ea typeface="Courier New"/>
              <a:cs typeface="Courier New"/>
              <a:sym typeface="Courier New"/>
            </a:endParaRPr>
          </a:p>
        </p:txBody>
      </p:sp>
      <p:pic>
        <p:nvPicPr>
          <p:cNvPr id="2614" name="Google Shape;2614;p426"/>
          <p:cNvPicPr preferRelativeResize="0"/>
          <p:nvPr/>
        </p:nvPicPr>
        <p:blipFill>
          <a:blip r:embed="rId3">
            <a:alphaModFix/>
          </a:blip>
          <a:stretch>
            <a:fillRect/>
          </a:stretch>
        </p:blipFill>
        <p:spPr>
          <a:xfrm>
            <a:off x="4927475" y="152400"/>
            <a:ext cx="7112125" cy="6295979"/>
          </a:xfrm>
          <a:prstGeom prst="rect">
            <a:avLst/>
          </a:prstGeom>
          <a:noFill/>
          <a:ln>
            <a:noFill/>
          </a:ln>
        </p:spPr>
      </p:pic>
    </p:spTree>
  </p:cSld>
  <p:clrMapOvr>
    <a:masterClrMapping/>
  </p:clrMapOvr>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8" name="Shape 2618"/>
        <p:cNvGrpSpPr/>
        <p:nvPr/>
      </p:nvGrpSpPr>
      <p:grpSpPr>
        <a:xfrm>
          <a:off x="0" y="0"/>
          <a:ext cx="0" cy="0"/>
          <a:chOff x="0" y="0"/>
          <a:chExt cx="0" cy="0"/>
        </a:xfrm>
      </p:grpSpPr>
      <p:sp>
        <p:nvSpPr>
          <p:cNvPr id="2619" name="Google Shape;2619;p427"/>
          <p:cNvSpPr txBox="1"/>
          <p:nvPr>
            <p:ph type="title"/>
          </p:nvPr>
        </p:nvSpPr>
        <p:spPr>
          <a:xfrm>
            <a:off x="248675" y="325825"/>
            <a:ext cx="4526400" cy="1914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(3807) (Refer to Figure 50.) The segmented circle indicates that the airport traffic is</a:t>
            </a:r>
            <a:endParaRPr/>
          </a:p>
        </p:txBody>
      </p:sp>
      <p:sp>
        <p:nvSpPr>
          <p:cNvPr id="2620" name="Google Shape;2620;p427"/>
          <p:cNvSpPr txBox="1"/>
          <p:nvPr>
            <p:ph idx="1" type="body"/>
          </p:nvPr>
        </p:nvSpPr>
        <p:spPr>
          <a:xfrm>
            <a:off x="248675" y="2986875"/>
            <a:ext cx="4526400" cy="3681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left-hand for Runway 36 and right-hand for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left-hand for Runway 18 and right-hand for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right-hand for Runway 9 and left-hand for Runway 27.</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traffic pattern indicators on a segmented circle are used to indicate the direction of turns. The traffic pattern indicators, shown as extensions from the segmented circle, represent the base and final approach legs.</a:t>
            </a:r>
            <a:endParaRPr b="0" i="0" u="none" strike="noStrike">
              <a:solidFill>
                <a:srgbClr val="274E13"/>
              </a:solidFill>
              <a:latin typeface="Courier New"/>
              <a:ea typeface="Courier New"/>
              <a:cs typeface="Courier New"/>
              <a:sym typeface="Courier New"/>
            </a:endParaRPr>
          </a:p>
        </p:txBody>
      </p:sp>
      <p:pic>
        <p:nvPicPr>
          <p:cNvPr id="2621" name="Google Shape;2621;p427"/>
          <p:cNvPicPr preferRelativeResize="0"/>
          <p:nvPr/>
        </p:nvPicPr>
        <p:blipFill>
          <a:blip r:embed="rId3">
            <a:alphaModFix/>
          </a:blip>
          <a:stretch>
            <a:fillRect/>
          </a:stretch>
        </p:blipFill>
        <p:spPr>
          <a:xfrm>
            <a:off x="4927475" y="152400"/>
            <a:ext cx="7112125" cy="6295979"/>
          </a:xfrm>
          <a:prstGeom prst="rect">
            <a:avLst/>
          </a:prstGeom>
          <a:noFill/>
          <a:ln>
            <a:noFill/>
          </a:ln>
        </p:spPr>
      </p:pic>
    </p:spTree>
  </p:cSld>
  <p:clrMapOvr>
    <a:masterClrMapping/>
  </p:clrMapOvr>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5" name="Shape 2625"/>
        <p:cNvGrpSpPr/>
        <p:nvPr/>
      </p:nvGrpSpPr>
      <p:grpSpPr>
        <a:xfrm>
          <a:off x="0" y="0"/>
          <a:ext cx="0" cy="0"/>
          <a:chOff x="0" y="0"/>
          <a:chExt cx="0" cy="0"/>
        </a:xfrm>
      </p:grpSpPr>
      <p:sp>
        <p:nvSpPr>
          <p:cNvPr id="2626" name="Google Shape;2626;p428"/>
          <p:cNvSpPr txBox="1"/>
          <p:nvPr>
            <p:ph type="title"/>
          </p:nvPr>
        </p:nvSpPr>
        <p:spPr>
          <a:xfrm>
            <a:off x="366600" y="424075"/>
            <a:ext cx="4821000" cy="1599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(3808) (Refer to Figure 50.) The traffic patterns indicated in the segmented circle have been arranged to avoid flights over an area to the</a:t>
            </a:r>
            <a:endParaRPr/>
          </a:p>
        </p:txBody>
      </p:sp>
      <p:sp>
        <p:nvSpPr>
          <p:cNvPr id="2627" name="Google Shape;2627;p428"/>
          <p:cNvSpPr txBox="1"/>
          <p:nvPr>
            <p:ph idx="1" type="body"/>
          </p:nvPr>
        </p:nvSpPr>
        <p:spPr>
          <a:xfrm>
            <a:off x="366600" y="2299100"/>
            <a:ext cx="4821000" cy="4349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 of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 of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southeast of the airport.</a:t>
            </a:r>
            <a:endParaRPr/>
          </a:p>
        </p:txBody>
      </p:sp>
      <p:pic>
        <p:nvPicPr>
          <p:cNvPr id="2628" name="Google Shape;2628;p428"/>
          <p:cNvPicPr preferRelativeResize="0"/>
          <p:nvPr/>
        </p:nvPicPr>
        <p:blipFill>
          <a:blip r:embed="rId3">
            <a:alphaModFix/>
          </a:blip>
          <a:stretch>
            <a:fillRect/>
          </a:stretch>
        </p:blipFill>
        <p:spPr>
          <a:xfrm>
            <a:off x="5340000" y="152400"/>
            <a:ext cx="6699601" cy="5930794"/>
          </a:xfrm>
          <a:prstGeom prst="rect">
            <a:avLst/>
          </a:prstGeom>
          <a:noFill/>
          <a:ln>
            <a:noFill/>
          </a:ln>
        </p:spPr>
      </p:pic>
    </p:spTree>
  </p:cSld>
  <p:clrMapOvr>
    <a:masterClrMapping/>
  </p:clrMapOvr>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429"/>
          <p:cNvSpPr txBox="1"/>
          <p:nvPr>
            <p:ph type="title"/>
          </p:nvPr>
        </p:nvSpPr>
        <p:spPr>
          <a:xfrm>
            <a:off x="366600" y="424075"/>
            <a:ext cx="4821000" cy="1599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(3808) (Refer to Figure 50.) The traffic patterns indicated in the segmented circle have been arranged to avoid flights over an area to the</a:t>
            </a:r>
            <a:endParaRPr/>
          </a:p>
        </p:txBody>
      </p:sp>
      <p:sp>
        <p:nvSpPr>
          <p:cNvPr id="2634" name="Google Shape;2634;p429"/>
          <p:cNvSpPr txBox="1"/>
          <p:nvPr>
            <p:ph idx="1" type="body"/>
          </p:nvPr>
        </p:nvSpPr>
        <p:spPr>
          <a:xfrm>
            <a:off x="366600" y="2299100"/>
            <a:ext cx="4821000" cy="4349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 of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 of the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southeast of the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segmented circle depicts the direction of landing for each airport; the long part of the "L" depicts the runway, and the short part depicts the airport traffic pattern for that runway. This figure indicates there are no flights that cross the southeast area of the airport.</a:t>
            </a:r>
            <a:endParaRPr/>
          </a:p>
        </p:txBody>
      </p:sp>
      <p:pic>
        <p:nvPicPr>
          <p:cNvPr id="2635" name="Google Shape;2635;p429"/>
          <p:cNvPicPr preferRelativeResize="0"/>
          <p:nvPr/>
        </p:nvPicPr>
        <p:blipFill>
          <a:blip r:embed="rId3">
            <a:alphaModFix/>
          </a:blip>
          <a:stretch>
            <a:fillRect/>
          </a:stretch>
        </p:blipFill>
        <p:spPr>
          <a:xfrm>
            <a:off x="5340000" y="152400"/>
            <a:ext cx="6699601" cy="5930794"/>
          </a:xfrm>
          <a:prstGeom prst="rect">
            <a:avLst/>
          </a:prstGeom>
          <a:noFill/>
          <a:ln>
            <a:noFill/>
          </a:ln>
        </p:spPr>
      </p:pic>
    </p:spTree>
  </p:cSld>
  <p:clrMapOvr>
    <a:masterClrMapping/>
  </p:clrMapOvr>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sp>
        <p:nvSpPr>
          <p:cNvPr id="2640" name="Google Shape;2640;p430"/>
          <p:cNvSpPr txBox="1"/>
          <p:nvPr>
            <p:ph type="title"/>
          </p:nvPr>
        </p:nvSpPr>
        <p:spPr>
          <a:xfrm>
            <a:off x="425550" y="365125"/>
            <a:ext cx="4644300" cy="20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(3809) (Refer to Figure 50.) The segmented circle indicates that a landing on Runway 26 will be with a</a:t>
            </a:r>
            <a:endParaRPr/>
          </a:p>
        </p:txBody>
      </p:sp>
      <p:sp>
        <p:nvSpPr>
          <p:cNvPr id="2641" name="Google Shape;2641;p430"/>
          <p:cNvSpPr txBox="1"/>
          <p:nvPr>
            <p:ph idx="1" type="body"/>
          </p:nvPr>
        </p:nvSpPr>
        <p:spPr>
          <a:xfrm>
            <a:off x="425550" y="2711750"/>
            <a:ext cx="4644300" cy="3642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right-quartering headwind.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left-quartering headwind.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right-quartering tailwind.</a:t>
            </a:r>
            <a:endParaRPr b="0" i="0" u="none" strike="noStrike">
              <a:solidFill>
                <a:srgbClr val="274E13"/>
              </a:solidFill>
              <a:latin typeface="Courier New"/>
              <a:ea typeface="Courier New"/>
              <a:cs typeface="Courier New"/>
              <a:sym typeface="Courier New"/>
            </a:endParaRPr>
          </a:p>
        </p:txBody>
      </p:sp>
      <p:pic>
        <p:nvPicPr>
          <p:cNvPr id="2642" name="Google Shape;2642;p430"/>
          <p:cNvPicPr preferRelativeResize="0"/>
          <p:nvPr/>
        </p:nvPicPr>
        <p:blipFill>
          <a:blip r:embed="rId3">
            <a:alphaModFix/>
          </a:blip>
          <a:stretch>
            <a:fillRect/>
          </a:stretch>
        </p:blipFill>
        <p:spPr>
          <a:xfrm>
            <a:off x="5222250" y="152400"/>
            <a:ext cx="6817350" cy="6035031"/>
          </a:xfrm>
          <a:prstGeom prst="rect">
            <a:avLst/>
          </a:prstGeom>
          <a:noFill/>
          <a:ln>
            <a:noFill/>
          </a:ln>
        </p:spPr>
      </p:pic>
    </p:spTree>
  </p:cSld>
  <p:clrMapOvr>
    <a:masterClrMapping/>
  </p:clrMapOvr>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6" name="Shape 2646"/>
        <p:cNvGrpSpPr/>
        <p:nvPr/>
      </p:nvGrpSpPr>
      <p:grpSpPr>
        <a:xfrm>
          <a:off x="0" y="0"/>
          <a:ext cx="0" cy="0"/>
          <a:chOff x="0" y="0"/>
          <a:chExt cx="0" cy="0"/>
        </a:xfrm>
      </p:grpSpPr>
      <p:sp>
        <p:nvSpPr>
          <p:cNvPr id="2647" name="Google Shape;2647;p431"/>
          <p:cNvSpPr txBox="1"/>
          <p:nvPr>
            <p:ph type="title"/>
          </p:nvPr>
        </p:nvSpPr>
        <p:spPr>
          <a:xfrm>
            <a:off x="425550" y="365125"/>
            <a:ext cx="4644300" cy="20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(3809) (Refer to Figure 50.) The segmented circle indicates that a landing on Runway 26 will be with a</a:t>
            </a:r>
            <a:endParaRPr/>
          </a:p>
        </p:txBody>
      </p:sp>
      <p:sp>
        <p:nvSpPr>
          <p:cNvPr id="2648" name="Google Shape;2648;p431"/>
          <p:cNvSpPr txBox="1"/>
          <p:nvPr>
            <p:ph idx="1" type="body"/>
          </p:nvPr>
        </p:nvSpPr>
        <p:spPr>
          <a:xfrm>
            <a:off x="425550" y="2711750"/>
            <a:ext cx="4644300" cy="3642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right-quartering headwind.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left-quartering headwind.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right-quartering tailwind.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large end of the wind cone (wind sock) points into the wind. The wind cone in FAA Figure 50 indicates a wind from the northwest. When landing on Runway 26, this would be a right quartering headwind.</a:t>
            </a:r>
            <a:endParaRPr b="0" i="0" u="none" strike="noStrike">
              <a:solidFill>
                <a:srgbClr val="274E13"/>
              </a:solidFill>
              <a:latin typeface="Courier New"/>
              <a:ea typeface="Courier New"/>
              <a:cs typeface="Courier New"/>
              <a:sym typeface="Courier New"/>
            </a:endParaRPr>
          </a:p>
        </p:txBody>
      </p:sp>
      <p:pic>
        <p:nvPicPr>
          <p:cNvPr id="2649" name="Google Shape;2649;p431"/>
          <p:cNvPicPr preferRelativeResize="0"/>
          <p:nvPr/>
        </p:nvPicPr>
        <p:blipFill>
          <a:blip r:embed="rId3">
            <a:alphaModFix/>
          </a:blip>
          <a:stretch>
            <a:fillRect/>
          </a:stretch>
        </p:blipFill>
        <p:spPr>
          <a:xfrm>
            <a:off x="5222250" y="152400"/>
            <a:ext cx="6817350" cy="6035031"/>
          </a:xfrm>
          <a:prstGeom prst="rect">
            <a:avLst/>
          </a:prstGeom>
          <a:noFill/>
          <a:ln>
            <a:noFill/>
          </a:ln>
        </p:spPr>
      </p:pic>
    </p:spTree>
  </p:cSld>
  <p:clrMapOvr>
    <a:masterClrMapping/>
  </p:clrMapOvr>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432"/>
          <p:cNvSpPr txBox="1"/>
          <p:nvPr>
            <p:ph type="title"/>
          </p:nvPr>
        </p:nvSpPr>
        <p:spPr>
          <a:xfrm>
            <a:off x="838200" y="365125"/>
            <a:ext cx="4565700" cy="240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(3810) (Refer to Figure 50.) Which runway and traffic pattern should be used as indicated by the wind cone in the segmented circle?</a:t>
            </a:r>
            <a:endParaRPr/>
          </a:p>
        </p:txBody>
      </p:sp>
      <p:sp>
        <p:nvSpPr>
          <p:cNvPr id="2655" name="Google Shape;2655;p432"/>
          <p:cNvSpPr txBox="1"/>
          <p:nvPr>
            <p:ph idx="1" type="body"/>
          </p:nvPr>
        </p:nvSpPr>
        <p:spPr>
          <a:xfrm>
            <a:off x="838200" y="3261975"/>
            <a:ext cx="4565700" cy="344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Right-hand traffic on Runway 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Right-hand traffic on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Left-hand traffic on Runway 36.</a:t>
            </a:r>
            <a:endParaRPr b="0" i="0" u="none" strike="noStrike">
              <a:solidFill>
                <a:srgbClr val="274E13"/>
              </a:solidFill>
              <a:latin typeface="Courier New"/>
              <a:ea typeface="Courier New"/>
              <a:cs typeface="Courier New"/>
              <a:sym typeface="Courier New"/>
            </a:endParaRPr>
          </a:p>
        </p:txBody>
      </p:sp>
      <p:pic>
        <p:nvPicPr>
          <p:cNvPr id="2656" name="Google Shape;2656;p432"/>
          <p:cNvPicPr preferRelativeResize="0"/>
          <p:nvPr/>
        </p:nvPicPr>
        <p:blipFill>
          <a:blip r:embed="rId3">
            <a:alphaModFix/>
          </a:blip>
          <a:stretch>
            <a:fillRect/>
          </a:stretch>
        </p:blipFill>
        <p:spPr>
          <a:xfrm>
            <a:off x="5556300" y="365125"/>
            <a:ext cx="6483300" cy="57393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(3023.1) To operate under BasicMed the pilot-in-command must have completed a physical examination by a state-licensed physician within the preceding</a:t>
            </a:r>
            <a:endParaRPr/>
          </a:p>
        </p:txBody>
      </p:sp>
      <p:sp>
        <p:nvSpPr>
          <p:cNvPr id="337" name="Google Shape;337;p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48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24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12 months. </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BasicMed regulations require you to complete the CMEC every 24 months while a physical examination by a state-licensed physician must be completed every 48 months.</a:t>
            </a:r>
            <a:r>
              <a:rPr b="0" i="0" lang="en-US" u="none" strike="noStrike">
                <a:solidFill>
                  <a:srgbClr val="274E13"/>
                </a:solidFill>
                <a:latin typeface="Times New Roman"/>
                <a:ea typeface="Times New Roman"/>
                <a:cs typeface="Times New Roman"/>
                <a:sym typeface="Times New Roman"/>
              </a:rPr>
              <a:t>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0" name="Shape 2660"/>
        <p:cNvGrpSpPr/>
        <p:nvPr/>
      </p:nvGrpSpPr>
      <p:grpSpPr>
        <a:xfrm>
          <a:off x="0" y="0"/>
          <a:ext cx="0" cy="0"/>
          <a:chOff x="0" y="0"/>
          <a:chExt cx="0" cy="0"/>
        </a:xfrm>
      </p:grpSpPr>
      <p:sp>
        <p:nvSpPr>
          <p:cNvPr id="2661" name="Google Shape;2661;p433"/>
          <p:cNvSpPr txBox="1"/>
          <p:nvPr>
            <p:ph type="title"/>
          </p:nvPr>
        </p:nvSpPr>
        <p:spPr>
          <a:xfrm>
            <a:off x="838200" y="365125"/>
            <a:ext cx="4565700" cy="240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(3810) (Refer to Figure 50.) Which runway and traffic pattern should be used as indicated by the wind cone in the segmented circle?</a:t>
            </a:r>
            <a:endParaRPr/>
          </a:p>
        </p:txBody>
      </p:sp>
      <p:sp>
        <p:nvSpPr>
          <p:cNvPr id="2662" name="Google Shape;2662;p433"/>
          <p:cNvSpPr txBox="1"/>
          <p:nvPr>
            <p:ph idx="1" type="body"/>
          </p:nvPr>
        </p:nvSpPr>
        <p:spPr>
          <a:xfrm>
            <a:off x="838200" y="3261975"/>
            <a:ext cx="4565700" cy="344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Right-hand traffic on Runway 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Right-hand traffic on Runway 18.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Left-hand traffic on Runway 36.</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large end of the wind cone (wind sock) points into the wind. The wind cone in FAA Figure 50 indicates a wind from the northwest. Landing into the wind can be accomplished on either Runway 27 or Runway 36. The traffic pattern indicators require right traffic to Runway 27 and left traffic to Runway 36.</a:t>
            </a:r>
            <a:endParaRPr b="0" i="0" u="none" strike="noStrike">
              <a:solidFill>
                <a:srgbClr val="274E13"/>
              </a:solidFill>
              <a:latin typeface="Courier New"/>
              <a:ea typeface="Courier New"/>
              <a:cs typeface="Courier New"/>
              <a:sym typeface="Courier New"/>
            </a:endParaRPr>
          </a:p>
        </p:txBody>
      </p:sp>
      <p:pic>
        <p:nvPicPr>
          <p:cNvPr id="2663" name="Google Shape;2663;p433"/>
          <p:cNvPicPr preferRelativeResize="0"/>
          <p:nvPr/>
        </p:nvPicPr>
        <p:blipFill>
          <a:blip r:embed="rId3">
            <a:alphaModFix/>
          </a:blip>
          <a:stretch>
            <a:fillRect/>
          </a:stretch>
        </p:blipFill>
        <p:spPr>
          <a:xfrm>
            <a:off x="5556300" y="365125"/>
            <a:ext cx="6483300" cy="5739315"/>
          </a:xfrm>
          <a:prstGeom prst="rect">
            <a:avLst/>
          </a:prstGeom>
          <a:noFill/>
          <a:ln>
            <a:noFill/>
          </a:ln>
        </p:spPr>
      </p:pic>
    </p:spTree>
  </p:cSld>
  <p:clrMapOvr>
    <a:masterClrMapping/>
  </p:clrMapOvr>
</p:sld>
</file>

<file path=ppt/slides/slide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7" name="Shape 2667"/>
        <p:cNvGrpSpPr/>
        <p:nvPr/>
      </p:nvGrpSpPr>
      <p:grpSpPr>
        <a:xfrm>
          <a:off x="0" y="0"/>
          <a:ext cx="0" cy="0"/>
          <a:chOff x="0" y="0"/>
          <a:chExt cx="0" cy="0"/>
        </a:xfrm>
      </p:grpSpPr>
      <p:sp>
        <p:nvSpPr>
          <p:cNvPr id="2668" name="Google Shape;2668;p4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59. (3832) Large accumulations of carbon monoxide in the human body result in</a:t>
            </a:r>
            <a:endParaRPr/>
          </a:p>
        </p:txBody>
      </p:sp>
      <p:sp>
        <p:nvSpPr>
          <p:cNvPr id="2669" name="Google Shape;2669;p4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tightness across the forehead.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loss of muscular power.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increased sense of well-being.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3" name="Shape 2673"/>
        <p:cNvGrpSpPr/>
        <p:nvPr/>
      </p:nvGrpSpPr>
      <p:grpSpPr>
        <a:xfrm>
          <a:off x="0" y="0"/>
          <a:ext cx="0" cy="0"/>
          <a:chOff x="0" y="0"/>
          <a:chExt cx="0" cy="0"/>
        </a:xfrm>
      </p:grpSpPr>
      <p:sp>
        <p:nvSpPr>
          <p:cNvPr id="2674" name="Google Shape;2674;p4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59. (3832) Large accumulations of carbon monoxide in the human body result in</a:t>
            </a:r>
            <a:endParaRPr/>
          </a:p>
        </p:txBody>
      </p:sp>
      <p:sp>
        <p:nvSpPr>
          <p:cNvPr id="2675" name="Google Shape;2675;p4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tightness across the forehead.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loss of muscular power.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increased sense of well-being.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large accumulation of carbon monoxide in the body results in loss of muscular power, vomiting, convulsions, and coma. Answer (A) is incorrect because hypoxia gives you an increased sense of well-being and stress could result in tightness across the forehead. Answer (C) is incorrect because hypoxia gives you an increased sense of well-being and stress could result in tightness across the forehead.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9" name="Shape 2679"/>
        <p:cNvGrpSpPr/>
        <p:nvPr/>
      </p:nvGrpSpPr>
      <p:grpSpPr>
        <a:xfrm>
          <a:off x="0" y="0"/>
          <a:ext cx="0" cy="0"/>
          <a:chOff x="0" y="0"/>
          <a:chExt cx="0" cy="0"/>
        </a:xfrm>
      </p:grpSpPr>
      <p:sp>
        <p:nvSpPr>
          <p:cNvPr id="2680" name="Google Shape;2680;p4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(3833) What effect does haze have on the ability to see traffic or terrain features during flight?</a:t>
            </a:r>
            <a:endParaRPr/>
          </a:p>
        </p:txBody>
      </p:sp>
      <p:sp>
        <p:nvSpPr>
          <p:cNvPr id="2681" name="Google Shape;2681;p4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Haze causes the eyes to focus at infinity.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eyes tend to overwork in haze and do not detect relative movement easily.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All traffic or terrain features appear to be farther away than their actual distance.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5" name="Shape 2685"/>
        <p:cNvGrpSpPr/>
        <p:nvPr/>
      </p:nvGrpSpPr>
      <p:grpSpPr>
        <a:xfrm>
          <a:off x="0" y="0"/>
          <a:ext cx="0" cy="0"/>
          <a:chOff x="0" y="0"/>
          <a:chExt cx="0" cy="0"/>
        </a:xfrm>
      </p:grpSpPr>
      <p:sp>
        <p:nvSpPr>
          <p:cNvPr id="2686" name="Google Shape;2686;p4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(3833) What effect does haze have on the ability to see traffic or terrain features during flight?</a:t>
            </a:r>
            <a:endParaRPr/>
          </a:p>
        </p:txBody>
      </p:sp>
      <p:sp>
        <p:nvSpPr>
          <p:cNvPr id="2687" name="Google Shape;2687;p4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Haze causes the eyes to focus at infinity.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eyes tend to overwork in haze and do not detect relative movement easily.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All traffic or terrain features appear to be farther away than their actual distance.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Atmospheric haze can create the illusion of being at a greater distance from objects on the ground and in the air.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1" name="Shape 2691"/>
        <p:cNvGrpSpPr/>
        <p:nvPr/>
      </p:nvGrpSpPr>
      <p:grpSpPr>
        <a:xfrm>
          <a:off x="0" y="0"/>
          <a:ext cx="0" cy="0"/>
          <a:chOff x="0" y="0"/>
          <a:chExt cx="0" cy="0"/>
        </a:xfrm>
      </p:grpSpPr>
      <p:sp>
        <p:nvSpPr>
          <p:cNvPr id="2692" name="Google Shape;2692;p4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61. (3834) Eye movements during daytime collision avoidance scanning should</a:t>
            </a:r>
            <a:endParaRPr/>
          </a:p>
        </p:txBody>
      </p:sp>
      <p:sp>
        <p:nvSpPr>
          <p:cNvPr id="2693" name="Google Shape;2693;p4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 exceed 10 degrees and view each sector at least 1 second.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 30 degrees and view each sector at least 3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use peripheral vision by scanning small sectors and utilizing off-center viewing.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7" name="Shape 2697"/>
        <p:cNvGrpSpPr/>
        <p:nvPr/>
      </p:nvGrpSpPr>
      <p:grpSpPr>
        <a:xfrm>
          <a:off x="0" y="0"/>
          <a:ext cx="0" cy="0"/>
          <a:chOff x="0" y="0"/>
          <a:chExt cx="0" cy="0"/>
        </a:xfrm>
      </p:grpSpPr>
      <p:sp>
        <p:nvSpPr>
          <p:cNvPr id="2698" name="Google Shape;2698;p4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61. (3834) Eye movements during daytime collision avoidance scanning should</a:t>
            </a:r>
            <a:endParaRPr/>
          </a:p>
        </p:txBody>
      </p:sp>
      <p:sp>
        <p:nvSpPr>
          <p:cNvPr id="2699" name="Google Shape;2699;p4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not exceed 10 degrees and view each sector at least 1 second.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 30 degrees and view each sector at least 3 seconds.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use peripheral vision by scanning small sectors and utilizing off-center viewing.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Effective scanning is accomplished with a series of short, regularly spaced eye movements that bring successive areas of the sky into the central visual field. Each movement should not exceed 10 degrees, and each area should be observed for at least one second to enable detection.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3" name="Shape 2703"/>
        <p:cNvGrpSpPr/>
        <p:nvPr/>
      </p:nvGrpSpPr>
      <p:grpSpPr>
        <a:xfrm>
          <a:off x="0" y="0"/>
          <a:ext cx="0" cy="0"/>
          <a:chOff x="0" y="0"/>
          <a:chExt cx="0" cy="0"/>
        </a:xfrm>
      </p:grpSpPr>
      <p:sp>
        <p:nvSpPr>
          <p:cNvPr id="2704" name="Google Shape;2704;p4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(3835) Which technique should a pilot use to scan for traffic to the right and left during straight-and-level flight?</a:t>
            </a:r>
            <a:endParaRPr b="0" i="0" u="none" strike="noStrike">
              <a:solidFill>
                <a:srgbClr val="000000"/>
              </a:solidFill>
              <a:latin typeface="Courier New"/>
              <a:ea typeface="Courier New"/>
              <a:cs typeface="Courier New"/>
              <a:sym typeface="Courier New"/>
            </a:endParaRPr>
          </a:p>
        </p:txBody>
      </p:sp>
      <p:sp>
        <p:nvSpPr>
          <p:cNvPr id="2705" name="Google Shape;2705;p4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Systematically focus on different segments of the sky for short intervals.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Concentrate on relative movement detected in the peripheral vision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Continuous sweeping of the windshield from right to left.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9" name="Shape 2709"/>
        <p:cNvGrpSpPr/>
        <p:nvPr/>
      </p:nvGrpSpPr>
      <p:grpSpPr>
        <a:xfrm>
          <a:off x="0" y="0"/>
          <a:ext cx="0" cy="0"/>
          <a:chOff x="0" y="0"/>
          <a:chExt cx="0" cy="0"/>
        </a:xfrm>
      </p:grpSpPr>
      <p:sp>
        <p:nvSpPr>
          <p:cNvPr id="2710" name="Google Shape;2710;p4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(3835) Which technique should a pilot use to scan for traffic to the right and left during straight-and-level flight?</a:t>
            </a:r>
            <a:endParaRPr b="0" i="0" u="none" strike="noStrike">
              <a:solidFill>
                <a:srgbClr val="000000"/>
              </a:solidFill>
              <a:latin typeface="Courier New"/>
              <a:ea typeface="Courier New"/>
              <a:cs typeface="Courier New"/>
              <a:sym typeface="Courier New"/>
            </a:endParaRPr>
          </a:p>
        </p:txBody>
      </p:sp>
      <p:sp>
        <p:nvSpPr>
          <p:cNvPr id="2711" name="Google Shape;2711;p4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Systematically focus on different segments of the sky for short intervals.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Concentrate on relative movement detected in the peripheral vision area.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Continuous sweeping of the windshield from right to left.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Effective scanning is accomplished with a series of short, regularly spaced eye movements that bring successive areas of the sky into the central visual field. Each movement should not exceed 10 degrees, and each area should be observed for at least one second to enable detection.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5" name="Shape 2715"/>
        <p:cNvGrpSpPr/>
        <p:nvPr/>
      </p:nvGrpSpPr>
      <p:grpSpPr>
        <a:xfrm>
          <a:off x="0" y="0"/>
          <a:ext cx="0" cy="0"/>
          <a:chOff x="0" y="0"/>
          <a:chExt cx="0" cy="0"/>
        </a:xfrm>
      </p:grpSpPr>
      <p:sp>
        <p:nvSpPr>
          <p:cNvPr id="2716" name="Google Shape;2716;p4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(3836) How can you determine if another aircraft is on a collision course with your aircraft?</a:t>
            </a:r>
            <a:endParaRPr/>
          </a:p>
        </p:txBody>
      </p:sp>
      <p:sp>
        <p:nvSpPr>
          <p:cNvPr id="2717" name="Google Shape;2717;p4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will always appear to get larger and closer at a rapid rate.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nose of each aircraft is pointed at the same point in 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There will be no apparent relative motion between your aircraft and the other aircraft.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(3023.2) For private pilot operations under BasicMed, the pilot-in-command is allowed to fly with no more than</a:t>
            </a:r>
            <a:endParaRPr/>
          </a:p>
        </p:txBody>
      </p:sp>
      <p:sp>
        <p:nvSpPr>
          <p:cNvPr id="343" name="Google Shape;343;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six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five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five occupants.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1" name="Shape 2721"/>
        <p:cNvGrpSpPr/>
        <p:nvPr/>
      </p:nvGrpSpPr>
      <p:grpSpPr>
        <a:xfrm>
          <a:off x="0" y="0"/>
          <a:ext cx="0" cy="0"/>
          <a:chOff x="0" y="0"/>
          <a:chExt cx="0" cy="0"/>
        </a:xfrm>
      </p:grpSpPr>
      <p:sp>
        <p:nvSpPr>
          <p:cNvPr id="2722" name="Google Shape;2722;p4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(3836) How can you determine if another aircraft is on a collision course with your aircraft?</a:t>
            </a:r>
            <a:endParaRPr/>
          </a:p>
        </p:txBody>
      </p:sp>
      <p:sp>
        <p:nvSpPr>
          <p:cNvPr id="2723" name="Google Shape;2723;p4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other aircraft will always appear to get larger and closer at a rapid rate.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nose of each aircraft is pointed at the same point in 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There will be no apparent relative motion between your aircraft and the other aircraft.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Any aircraft that appears to have no relative motion and stays in one scan quadrant is likely to be on a collision course.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444"/>
          <p:cNvSpPr txBox="1"/>
          <p:nvPr>
            <p:ph type="title"/>
          </p:nvPr>
        </p:nvSpPr>
        <p:spPr>
          <a:xfrm>
            <a:off x="838200" y="129325"/>
            <a:ext cx="10515600" cy="1148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(3838) (Refer to Figure 52.) When approaching Lincoln Municipal from the west at noon for the purpose of landing, initial communications should be with</a:t>
            </a:r>
            <a:endParaRPr/>
          </a:p>
        </p:txBody>
      </p:sp>
      <p:sp>
        <p:nvSpPr>
          <p:cNvPr id="2729" name="Google Shape;2729;p444"/>
          <p:cNvSpPr txBox="1"/>
          <p:nvPr>
            <p:ph idx="1" type="body"/>
          </p:nvPr>
        </p:nvSpPr>
        <p:spPr>
          <a:xfrm>
            <a:off x="838200" y="1827500"/>
            <a:ext cx="5371200" cy="4735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Lincoln Approach Control on 124.0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Minneapolis Center on 128.75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Lincoln Tower on 118.5 MHz.</a:t>
            </a:r>
            <a:endParaRPr b="0" i="0" u="none" strike="noStrike">
              <a:solidFill>
                <a:srgbClr val="274E13"/>
              </a:solidFill>
              <a:latin typeface="Courier New"/>
              <a:ea typeface="Courier New"/>
              <a:cs typeface="Courier New"/>
              <a:sym typeface="Courier New"/>
            </a:endParaRPr>
          </a:p>
        </p:txBody>
      </p:sp>
      <p:pic>
        <p:nvPicPr>
          <p:cNvPr id="2730" name="Google Shape;2730;p444"/>
          <p:cNvPicPr preferRelativeResize="0"/>
          <p:nvPr/>
        </p:nvPicPr>
        <p:blipFill>
          <a:blip r:embed="rId3">
            <a:alphaModFix/>
          </a:blip>
          <a:stretch>
            <a:fillRect/>
          </a:stretch>
        </p:blipFill>
        <p:spPr>
          <a:xfrm>
            <a:off x="6931675" y="1277425"/>
            <a:ext cx="3817100" cy="5285874"/>
          </a:xfrm>
          <a:prstGeom prst="rect">
            <a:avLst/>
          </a:prstGeom>
          <a:noFill/>
          <a:ln>
            <a:noFill/>
          </a:ln>
        </p:spPr>
      </p:pic>
    </p:spTree>
  </p:cSld>
  <p:clrMapOvr>
    <a:masterClrMapping/>
  </p:clrMapOvr>
</p:sld>
</file>

<file path=ppt/slides/slide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4" name="Shape 2734"/>
        <p:cNvGrpSpPr/>
        <p:nvPr/>
      </p:nvGrpSpPr>
      <p:grpSpPr>
        <a:xfrm>
          <a:off x="0" y="0"/>
          <a:ext cx="0" cy="0"/>
          <a:chOff x="0" y="0"/>
          <a:chExt cx="0" cy="0"/>
        </a:xfrm>
      </p:grpSpPr>
      <p:sp>
        <p:nvSpPr>
          <p:cNvPr id="2735" name="Google Shape;2735;p445"/>
          <p:cNvSpPr txBox="1"/>
          <p:nvPr>
            <p:ph type="title"/>
          </p:nvPr>
        </p:nvSpPr>
        <p:spPr>
          <a:xfrm>
            <a:off x="838200" y="129325"/>
            <a:ext cx="10515600" cy="1148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(3838) (Refer to Figure 52.) When approaching Lincoln Municipal from the west at noon for the purpose of landing, initial communications should be with</a:t>
            </a:r>
            <a:endParaRPr/>
          </a:p>
        </p:txBody>
      </p:sp>
      <p:sp>
        <p:nvSpPr>
          <p:cNvPr id="2736" name="Google Shape;2736;p445"/>
          <p:cNvSpPr txBox="1"/>
          <p:nvPr>
            <p:ph idx="1" type="body"/>
          </p:nvPr>
        </p:nvSpPr>
        <p:spPr>
          <a:xfrm>
            <a:off x="838200" y="1827500"/>
            <a:ext cx="5371200" cy="47358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Lincoln Approach Control on 124.0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Minneapolis Center on 128.75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Lincoln Tower on 118.5 MHz.</a:t>
            </a:r>
            <a:endParaRPr b="0" i="0" u="none" strike="noStrike">
              <a:solidFill>
                <a:srgbClr val="073763"/>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Arriving aircraft landing at airports within Class C airspace should contact approach control from outside the Class C airspace on the specified frequency. 1. Figure 52 shows UTC -6 (-5DT). This means that local time is 6 hours behind UTC time, and 5 hours behind during daylight savings time. In order to convert local time to UTC time, add this difference to local time. 1200 local + 0600 UTC conversion = 1800Z. Lincoln Municipal approach should be contacted since its hours of operations are 1130-0630Z. 2. Identify the appropriate frequency for the aircraft's arrival from the west, 270°. Two frequencies are available. Aircraft approaching from any direction between 170° and 349° should make contact on 124.0 MHz.</a:t>
            </a:r>
            <a:endParaRPr b="0" i="0" u="none" strike="noStrike">
              <a:solidFill>
                <a:srgbClr val="274E13"/>
              </a:solidFill>
              <a:latin typeface="Courier New"/>
              <a:ea typeface="Courier New"/>
              <a:cs typeface="Courier New"/>
              <a:sym typeface="Courier New"/>
            </a:endParaRPr>
          </a:p>
        </p:txBody>
      </p:sp>
      <p:pic>
        <p:nvPicPr>
          <p:cNvPr id="2737" name="Google Shape;2737;p445"/>
          <p:cNvPicPr preferRelativeResize="0"/>
          <p:nvPr/>
        </p:nvPicPr>
        <p:blipFill>
          <a:blip r:embed="rId3">
            <a:alphaModFix/>
          </a:blip>
          <a:stretch>
            <a:fillRect/>
          </a:stretch>
        </p:blipFill>
        <p:spPr>
          <a:xfrm>
            <a:off x="6931675" y="1277425"/>
            <a:ext cx="3817100" cy="5285874"/>
          </a:xfrm>
          <a:prstGeom prst="rect">
            <a:avLst/>
          </a:prstGeom>
          <a:noFill/>
          <a:ln>
            <a:noFill/>
          </a:ln>
        </p:spPr>
      </p:pic>
    </p:spTree>
  </p:cSld>
  <p:clrMapOvr>
    <a:masterClrMapping/>
  </p:clrMapOvr>
</p:sld>
</file>

<file path=ppt/slides/slide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1" name="Shape 2741"/>
        <p:cNvGrpSpPr/>
        <p:nvPr/>
      </p:nvGrpSpPr>
      <p:grpSpPr>
        <a:xfrm>
          <a:off x="0" y="0"/>
          <a:ext cx="0" cy="0"/>
          <a:chOff x="0" y="0"/>
          <a:chExt cx="0" cy="0"/>
        </a:xfrm>
      </p:grpSpPr>
      <p:sp>
        <p:nvSpPr>
          <p:cNvPr id="2742" name="Google Shape;2742;p446"/>
          <p:cNvSpPr txBox="1"/>
          <p:nvPr>
            <p:ph type="title"/>
          </p:nvPr>
        </p:nvSpPr>
        <p:spPr>
          <a:xfrm>
            <a:off x="287975" y="152400"/>
            <a:ext cx="4172700" cy="197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(3838.1) (Refer to Figures 76 and 77.) Inbound to Pierre Regional (PIR) from the southwest wind 240 at 12 knots expect to make</a:t>
            </a:r>
            <a:endParaRPr/>
          </a:p>
        </p:txBody>
      </p:sp>
      <p:sp>
        <p:nvSpPr>
          <p:cNvPr id="2743" name="Google Shape;2743;p446"/>
          <p:cNvSpPr txBox="1"/>
          <p:nvPr>
            <p:ph idx="1" type="body"/>
          </p:nvPr>
        </p:nvSpPr>
        <p:spPr>
          <a:xfrm>
            <a:off x="366600" y="2358025"/>
            <a:ext cx="4251300" cy="427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traffic for Runway 25.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 traffic for Runway 25.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traffic for Runway 07.</a:t>
            </a:r>
            <a:endParaRPr b="0" i="0" u="none" strike="noStrike">
              <a:solidFill>
                <a:srgbClr val="274E13"/>
              </a:solidFill>
              <a:latin typeface="Courier New"/>
              <a:ea typeface="Courier New"/>
              <a:cs typeface="Courier New"/>
              <a:sym typeface="Courier New"/>
            </a:endParaRPr>
          </a:p>
        </p:txBody>
      </p:sp>
      <p:pic>
        <p:nvPicPr>
          <p:cNvPr id="2744" name="Google Shape;2744;p446"/>
          <p:cNvPicPr preferRelativeResize="0"/>
          <p:nvPr/>
        </p:nvPicPr>
        <p:blipFill>
          <a:blip r:embed="rId3">
            <a:alphaModFix/>
          </a:blip>
          <a:stretch>
            <a:fillRect/>
          </a:stretch>
        </p:blipFill>
        <p:spPr>
          <a:xfrm>
            <a:off x="4617900" y="152400"/>
            <a:ext cx="4523800" cy="6332249"/>
          </a:xfrm>
          <a:prstGeom prst="rect">
            <a:avLst/>
          </a:prstGeom>
          <a:noFill/>
          <a:ln>
            <a:noFill/>
          </a:ln>
        </p:spPr>
      </p:pic>
      <p:pic>
        <p:nvPicPr>
          <p:cNvPr id="2745" name="Google Shape;2745;p446"/>
          <p:cNvPicPr preferRelativeResize="0"/>
          <p:nvPr/>
        </p:nvPicPr>
        <p:blipFill>
          <a:blip r:embed="rId4">
            <a:alphaModFix/>
          </a:blip>
          <a:stretch>
            <a:fillRect/>
          </a:stretch>
        </p:blipFill>
        <p:spPr>
          <a:xfrm>
            <a:off x="9298925" y="152400"/>
            <a:ext cx="2740674" cy="4277179"/>
          </a:xfrm>
          <a:prstGeom prst="rect">
            <a:avLst/>
          </a:prstGeom>
          <a:noFill/>
          <a:ln>
            <a:noFill/>
          </a:ln>
        </p:spPr>
      </p:pic>
    </p:spTree>
  </p:cSld>
  <p:clrMapOvr>
    <a:masterClrMapping/>
  </p:clrMapOvr>
</p:sld>
</file>

<file path=ppt/slides/slide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9" name="Shape 2749"/>
        <p:cNvGrpSpPr/>
        <p:nvPr/>
      </p:nvGrpSpPr>
      <p:grpSpPr>
        <a:xfrm>
          <a:off x="0" y="0"/>
          <a:ext cx="0" cy="0"/>
          <a:chOff x="0" y="0"/>
          <a:chExt cx="0" cy="0"/>
        </a:xfrm>
      </p:grpSpPr>
      <p:sp>
        <p:nvSpPr>
          <p:cNvPr id="2750" name="Google Shape;2750;p447"/>
          <p:cNvSpPr txBox="1"/>
          <p:nvPr>
            <p:ph type="title"/>
          </p:nvPr>
        </p:nvSpPr>
        <p:spPr>
          <a:xfrm>
            <a:off x="287975" y="246650"/>
            <a:ext cx="4172700" cy="191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(3838.1) (Refer to Figures 76 and 77.) Inbound to Pierre Regional (PIR) from the southwest wind 240 at 12 knots expect to make</a:t>
            </a:r>
            <a:endParaRPr/>
          </a:p>
        </p:txBody>
      </p:sp>
      <p:sp>
        <p:nvSpPr>
          <p:cNvPr id="2751" name="Google Shape;2751;p447"/>
          <p:cNvSpPr txBox="1"/>
          <p:nvPr>
            <p:ph idx="1" type="body"/>
          </p:nvPr>
        </p:nvSpPr>
        <p:spPr>
          <a:xfrm>
            <a:off x="366600" y="2358025"/>
            <a:ext cx="4251300" cy="427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left traffic for Runway 25.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right traffic for Runway 25.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left traffic for Runway 07.</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Unless otherwise noted in the Chart Supplements U.S. airport traffic patterns are left traffic for stated runway. Wind is 240 at 12 knots resulting in a landing into the wind on Runway 25. Answer (B) is incorrect because the Chart Supplements U.S. does not list or specify right traffic for Runway 25. Answer (C) is incorrect because landing on Runway 07 would result in a significant tailwind landing. </a:t>
            </a:r>
            <a:endParaRPr b="0" i="0" u="none" strike="noStrike">
              <a:solidFill>
                <a:srgbClr val="274E13"/>
              </a:solidFill>
              <a:latin typeface="Courier New"/>
              <a:ea typeface="Courier New"/>
              <a:cs typeface="Courier New"/>
              <a:sym typeface="Courier New"/>
            </a:endParaRPr>
          </a:p>
        </p:txBody>
      </p:sp>
      <p:pic>
        <p:nvPicPr>
          <p:cNvPr id="2752" name="Google Shape;2752;p447"/>
          <p:cNvPicPr preferRelativeResize="0"/>
          <p:nvPr/>
        </p:nvPicPr>
        <p:blipFill>
          <a:blip r:embed="rId3">
            <a:alphaModFix/>
          </a:blip>
          <a:stretch>
            <a:fillRect/>
          </a:stretch>
        </p:blipFill>
        <p:spPr>
          <a:xfrm>
            <a:off x="4617900" y="152400"/>
            <a:ext cx="4523800" cy="6332249"/>
          </a:xfrm>
          <a:prstGeom prst="rect">
            <a:avLst/>
          </a:prstGeom>
          <a:noFill/>
          <a:ln>
            <a:noFill/>
          </a:ln>
        </p:spPr>
      </p:pic>
      <p:pic>
        <p:nvPicPr>
          <p:cNvPr id="2753" name="Google Shape;2753;p447"/>
          <p:cNvPicPr preferRelativeResize="0"/>
          <p:nvPr/>
        </p:nvPicPr>
        <p:blipFill>
          <a:blip r:embed="rId4">
            <a:alphaModFix/>
          </a:blip>
          <a:stretch>
            <a:fillRect/>
          </a:stretch>
        </p:blipFill>
        <p:spPr>
          <a:xfrm>
            <a:off x="9298925" y="152400"/>
            <a:ext cx="2740674" cy="4277179"/>
          </a:xfrm>
          <a:prstGeom prst="rect">
            <a:avLst/>
          </a:prstGeom>
          <a:noFill/>
          <a:ln>
            <a:noFill/>
          </a:ln>
        </p:spPr>
      </p:pic>
    </p:spTree>
  </p:cSld>
  <p:clrMapOvr>
    <a:masterClrMapping/>
  </p:clrMapOvr>
</p:sld>
</file>

<file path=ppt/slides/slide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7" name="Shape 2757"/>
        <p:cNvGrpSpPr/>
        <p:nvPr/>
      </p:nvGrpSpPr>
      <p:grpSpPr>
        <a:xfrm>
          <a:off x="0" y="0"/>
          <a:ext cx="0" cy="0"/>
          <a:chOff x="0" y="0"/>
          <a:chExt cx="0" cy="0"/>
        </a:xfrm>
      </p:grpSpPr>
      <p:sp>
        <p:nvSpPr>
          <p:cNvPr id="2758" name="Google Shape;2758;p448"/>
          <p:cNvSpPr txBox="1"/>
          <p:nvPr>
            <p:ph type="title"/>
          </p:nvPr>
        </p:nvSpPr>
        <p:spPr>
          <a:xfrm>
            <a:off x="838200" y="365125"/>
            <a:ext cx="4369200" cy="1698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(3839) (Refer to Figure 52.) Which type radar service is provided to VFR aircraft at Lincoln Municipal?</a:t>
            </a:r>
            <a:endParaRPr/>
          </a:p>
        </p:txBody>
      </p:sp>
      <p:sp>
        <p:nvSpPr>
          <p:cNvPr id="2759" name="Google Shape;2759;p448"/>
          <p:cNvSpPr txBox="1"/>
          <p:nvPr>
            <p:ph idx="1" type="body"/>
          </p:nvPr>
        </p:nvSpPr>
        <p:spPr>
          <a:xfrm>
            <a:off x="838200" y="2299100"/>
            <a:ext cx="4015500" cy="430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Sequencing to the primary Class C airport and standard separation.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Sequencing to the primary Class C airport and conflict resolution so that radar targets do not touch, or 1,000 feet vertical separation.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Sequencing to the primary Class C airport, traffic advisories, conflict resolution, and safety alerts.</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pic>
        <p:nvPicPr>
          <p:cNvPr id="2760" name="Google Shape;2760;p448"/>
          <p:cNvPicPr preferRelativeResize="0"/>
          <p:nvPr/>
        </p:nvPicPr>
        <p:blipFill>
          <a:blip r:embed="rId3">
            <a:alphaModFix/>
          </a:blip>
          <a:stretch>
            <a:fillRect/>
          </a:stretch>
        </p:blipFill>
        <p:spPr>
          <a:xfrm>
            <a:off x="5359800" y="152400"/>
            <a:ext cx="4799475" cy="6553201"/>
          </a:xfrm>
          <a:prstGeom prst="rect">
            <a:avLst/>
          </a:prstGeom>
          <a:noFill/>
          <a:ln>
            <a:noFill/>
          </a:ln>
        </p:spPr>
      </p:pic>
    </p:spTree>
  </p:cSld>
  <p:clrMapOvr>
    <a:masterClrMapping/>
  </p:clrMapOvr>
</p:sld>
</file>

<file path=ppt/slides/slide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449"/>
          <p:cNvSpPr txBox="1"/>
          <p:nvPr>
            <p:ph type="title"/>
          </p:nvPr>
        </p:nvSpPr>
        <p:spPr>
          <a:xfrm>
            <a:off x="838200" y="365125"/>
            <a:ext cx="4369200" cy="1698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(3839) (Refer to Figure 52.) Which type radar service is provided to VFR aircraft at Lincoln Municipal?</a:t>
            </a:r>
            <a:endParaRPr/>
          </a:p>
        </p:txBody>
      </p:sp>
      <p:sp>
        <p:nvSpPr>
          <p:cNvPr id="2766" name="Google Shape;2766;p449"/>
          <p:cNvSpPr txBox="1"/>
          <p:nvPr>
            <p:ph idx="1" type="body"/>
          </p:nvPr>
        </p:nvSpPr>
        <p:spPr>
          <a:xfrm>
            <a:off x="838200" y="2299100"/>
            <a:ext cx="4015500" cy="4303500"/>
          </a:xfrm>
          <a:prstGeom prst="rect">
            <a:avLst/>
          </a:prstGeom>
          <a:noFill/>
          <a:ln>
            <a:noFill/>
          </a:ln>
        </p:spPr>
        <p:txBody>
          <a:bodyPr anchorCtr="0" anchor="t" bIns="45700" lIns="91425" spcFirstLastPara="1" rIns="91425" wrap="square" tIns="45700">
            <a:normAutofit fontScale="92500" lnSpcReduction="2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Sequencing to the primary Class C airport and standard separation.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Sequencing to the primary Class C airport and conflict resolution so that radar targets do not touch, or 1,000 feet vertical separation.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Sequencing to the primary Class C airport, traffic advisories, conflict resolution, and safety alerts.</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Radar service in Class C airspace consists of sequencing to the primary airport, standard IFR/IFR separation, IFR/VFR separation (so that targets do not touch or have less than 500-foot separation), and providing traffic advisories and safety alerts.</a:t>
            </a:r>
            <a:endParaRPr b="0" i="0" u="none" strike="noStrike">
              <a:solidFill>
                <a:srgbClr val="274E13"/>
              </a:solidFill>
              <a:latin typeface="Courier New"/>
              <a:ea typeface="Courier New"/>
              <a:cs typeface="Courier New"/>
              <a:sym typeface="Courier New"/>
            </a:endParaRPr>
          </a:p>
        </p:txBody>
      </p:sp>
      <p:pic>
        <p:nvPicPr>
          <p:cNvPr id="2767" name="Google Shape;2767;p449"/>
          <p:cNvPicPr preferRelativeResize="0"/>
          <p:nvPr/>
        </p:nvPicPr>
        <p:blipFill>
          <a:blip r:embed="rId3">
            <a:alphaModFix/>
          </a:blip>
          <a:stretch>
            <a:fillRect/>
          </a:stretch>
        </p:blipFill>
        <p:spPr>
          <a:xfrm>
            <a:off x="5359800" y="152400"/>
            <a:ext cx="4799475" cy="6553201"/>
          </a:xfrm>
          <a:prstGeom prst="rect">
            <a:avLst/>
          </a:prstGeom>
          <a:noFill/>
          <a:ln>
            <a:noFill/>
          </a:ln>
        </p:spPr>
      </p:pic>
    </p:spTree>
  </p:cSld>
  <p:clrMapOvr>
    <a:masterClrMapping/>
  </p:clrMapOvr>
</p:sld>
</file>

<file path=ppt/slides/slide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1" name="Shape 2771"/>
        <p:cNvGrpSpPr/>
        <p:nvPr/>
      </p:nvGrpSpPr>
      <p:grpSpPr>
        <a:xfrm>
          <a:off x="0" y="0"/>
          <a:ext cx="0" cy="0"/>
          <a:chOff x="0" y="0"/>
          <a:chExt cx="0" cy="0"/>
        </a:xfrm>
      </p:grpSpPr>
      <p:sp>
        <p:nvSpPr>
          <p:cNvPr id="2772" name="Google Shape;2772;p450"/>
          <p:cNvSpPr txBox="1"/>
          <p:nvPr>
            <p:ph type="title"/>
          </p:nvPr>
        </p:nvSpPr>
        <p:spPr>
          <a:xfrm>
            <a:off x="838200" y="365125"/>
            <a:ext cx="3936900" cy="2366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67. (3840) (Refer to Figure 52.) What is the recommended communications procedure for landing at Lincoln Municipal during the hours when the tower is not in operation?</a:t>
            </a:r>
            <a:endParaRPr/>
          </a:p>
        </p:txBody>
      </p:sp>
      <p:sp>
        <p:nvSpPr>
          <p:cNvPr id="2773" name="Google Shape;2773;p450"/>
          <p:cNvSpPr txBox="1"/>
          <p:nvPr>
            <p:ph idx="1" type="body"/>
          </p:nvPr>
        </p:nvSpPr>
        <p:spPr>
          <a:xfrm>
            <a:off x="838200" y="3144073"/>
            <a:ext cx="3936900" cy="3484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Monitor airport traffic and announce your position and intentions on 118.5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UNICOM on 122.95 MHz for traffic advisories.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Monitor ATIS for airport conditions, then announce your position on 122.95 MHz.</a:t>
            </a:r>
            <a:endParaRPr/>
          </a:p>
        </p:txBody>
      </p:sp>
      <p:pic>
        <p:nvPicPr>
          <p:cNvPr id="2774" name="Google Shape;2774;p450"/>
          <p:cNvPicPr preferRelativeResize="0"/>
          <p:nvPr/>
        </p:nvPicPr>
        <p:blipFill>
          <a:blip r:embed="rId3">
            <a:alphaModFix/>
          </a:blip>
          <a:stretch>
            <a:fillRect/>
          </a:stretch>
        </p:blipFill>
        <p:spPr>
          <a:xfrm>
            <a:off x="5222250" y="152400"/>
            <a:ext cx="5054925" cy="6553201"/>
          </a:xfrm>
          <a:prstGeom prst="rect">
            <a:avLst/>
          </a:prstGeom>
          <a:noFill/>
          <a:ln>
            <a:noFill/>
          </a:ln>
        </p:spPr>
      </p:pic>
    </p:spTree>
  </p:cSld>
  <p:clrMapOvr>
    <a:masterClrMapping/>
  </p:clrMapOvr>
</p:sld>
</file>

<file path=ppt/slides/slide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p451"/>
          <p:cNvSpPr txBox="1"/>
          <p:nvPr>
            <p:ph type="title"/>
          </p:nvPr>
        </p:nvSpPr>
        <p:spPr>
          <a:xfrm>
            <a:off x="838200" y="365125"/>
            <a:ext cx="3936900" cy="2366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67. (3840) (Refer to Figure 52.) What is the recommended communications procedure for landing at Lincoln Municipal during the hours when the tower is not in operation?</a:t>
            </a:r>
            <a:endParaRPr/>
          </a:p>
        </p:txBody>
      </p:sp>
      <p:sp>
        <p:nvSpPr>
          <p:cNvPr id="2780" name="Google Shape;2780;p451"/>
          <p:cNvSpPr txBox="1"/>
          <p:nvPr>
            <p:ph idx="1" type="body"/>
          </p:nvPr>
        </p:nvSpPr>
        <p:spPr>
          <a:xfrm>
            <a:off x="838200" y="3144073"/>
            <a:ext cx="3936900" cy="34848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Monitor airport traffic and announce your position and intentions on 118.5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UNICOM on 122.95 MHz for traffic advisories.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Monitor ATIS for airport conditions, then announce your position on 122.95 MHz.</a:t>
            </a:r>
            <a:endParaRPr b="0" i="0" u="none" strike="noStrike">
              <a:solidFill>
                <a:srgbClr val="073763"/>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At an airport where the tower is operated on a part-time basis, a pilot should self-announce on the CTAF.</a:t>
            </a:r>
            <a:endParaRPr/>
          </a:p>
        </p:txBody>
      </p:sp>
      <p:pic>
        <p:nvPicPr>
          <p:cNvPr id="2781" name="Google Shape;2781;p451"/>
          <p:cNvPicPr preferRelativeResize="0"/>
          <p:nvPr/>
        </p:nvPicPr>
        <p:blipFill>
          <a:blip r:embed="rId3">
            <a:alphaModFix/>
          </a:blip>
          <a:stretch>
            <a:fillRect/>
          </a:stretch>
        </p:blipFill>
        <p:spPr>
          <a:xfrm>
            <a:off x="5222250" y="152400"/>
            <a:ext cx="5054925" cy="6553201"/>
          </a:xfrm>
          <a:prstGeom prst="rect">
            <a:avLst/>
          </a:prstGeom>
          <a:noFill/>
          <a:ln>
            <a:noFill/>
          </a:ln>
        </p:spPr>
      </p:pic>
    </p:spTree>
  </p:cSld>
  <p:clrMapOvr>
    <a:masterClrMapping/>
  </p:clrMapOvr>
</p:sld>
</file>

<file path=ppt/slides/slide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sp>
        <p:nvSpPr>
          <p:cNvPr id="2786" name="Google Shape;2786;p452"/>
          <p:cNvSpPr txBox="1"/>
          <p:nvPr>
            <p:ph type="title"/>
          </p:nvPr>
        </p:nvSpPr>
        <p:spPr>
          <a:xfrm>
            <a:off x="838200" y="365125"/>
            <a:ext cx="3838500" cy="2228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(3841) (Refer to Figure 52.) Where is Loup City Municipal located in relation to the city?</a:t>
            </a:r>
            <a:endParaRPr/>
          </a:p>
        </p:txBody>
      </p:sp>
      <p:sp>
        <p:nvSpPr>
          <p:cNvPr id="2787" name="Google Shape;2787;p452"/>
          <p:cNvSpPr txBox="1"/>
          <p:nvPr>
            <p:ph idx="1" type="body"/>
          </p:nvPr>
        </p:nvSpPr>
        <p:spPr>
          <a:xfrm>
            <a:off x="838200" y="3104773"/>
            <a:ext cx="3936900" cy="3524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Northeast approximately 3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Northwest approximately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East approximately 7 miles.</a:t>
            </a:r>
            <a:endParaRPr b="0" i="0" u="none" strike="noStrike">
              <a:solidFill>
                <a:srgbClr val="274E13"/>
              </a:solidFill>
              <a:latin typeface="Courier New"/>
              <a:ea typeface="Courier New"/>
              <a:cs typeface="Courier New"/>
              <a:sym typeface="Courier New"/>
            </a:endParaRPr>
          </a:p>
        </p:txBody>
      </p:sp>
      <p:pic>
        <p:nvPicPr>
          <p:cNvPr id="2788" name="Google Shape;2788;p452"/>
          <p:cNvPicPr preferRelativeResize="0"/>
          <p:nvPr/>
        </p:nvPicPr>
        <p:blipFill>
          <a:blip r:embed="rId3">
            <a:alphaModFix/>
          </a:blip>
          <a:stretch>
            <a:fillRect/>
          </a:stretch>
        </p:blipFill>
        <p:spPr>
          <a:xfrm>
            <a:off x="5477725" y="152400"/>
            <a:ext cx="4116753" cy="65531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(3023.2) For private pilot operations under BasicMed, the pilot-in-command is allowed to fly with no more than</a:t>
            </a:r>
            <a:endParaRPr/>
          </a:p>
        </p:txBody>
      </p:sp>
      <p:sp>
        <p:nvSpPr>
          <p:cNvPr id="349" name="Google Shape;349;p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six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five passengers.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five occupants.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As PIC during private pilot operations under BasicMed, the aircraft is restricted to fly with no more than five passengers and authorized to carry no more than six total occupants. Answer (A) is incorrect because six passengers plus the PIC would equal seven total occupants.  Answer (C) is incorrect because BasicMed allows for aircraft authorized to carry no more than six total occupants.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2" name="Shape 2792"/>
        <p:cNvGrpSpPr/>
        <p:nvPr/>
      </p:nvGrpSpPr>
      <p:grpSpPr>
        <a:xfrm>
          <a:off x="0" y="0"/>
          <a:ext cx="0" cy="0"/>
          <a:chOff x="0" y="0"/>
          <a:chExt cx="0" cy="0"/>
        </a:xfrm>
      </p:grpSpPr>
      <p:sp>
        <p:nvSpPr>
          <p:cNvPr id="2793" name="Google Shape;2793;p453"/>
          <p:cNvSpPr txBox="1"/>
          <p:nvPr>
            <p:ph type="title"/>
          </p:nvPr>
        </p:nvSpPr>
        <p:spPr>
          <a:xfrm>
            <a:off x="838200" y="365125"/>
            <a:ext cx="3838500" cy="2228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(3841) (Refer to Figure 52.) Where is Loup City Municipal located in relation to the city?</a:t>
            </a:r>
            <a:endParaRPr/>
          </a:p>
        </p:txBody>
      </p:sp>
      <p:sp>
        <p:nvSpPr>
          <p:cNvPr id="2794" name="Google Shape;2794;p453"/>
          <p:cNvSpPr txBox="1"/>
          <p:nvPr>
            <p:ph idx="1" type="body"/>
          </p:nvPr>
        </p:nvSpPr>
        <p:spPr>
          <a:xfrm>
            <a:off x="838200" y="3104773"/>
            <a:ext cx="3936900" cy="35241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Northeast approximately 3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Northwest approximately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East approximately 7 miles.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Airport location is expressed as distance and direction from the center of the associated city in NM and cardinal points. The first item in parentheses is the airport identifier and the second item is the relation from the city. In this case, '1 NW.'</a:t>
            </a:r>
            <a:endParaRPr b="0" i="0" u="none" strike="noStrike">
              <a:solidFill>
                <a:srgbClr val="274E13"/>
              </a:solidFill>
              <a:latin typeface="Courier New"/>
              <a:ea typeface="Courier New"/>
              <a:cs typeface="Courier New"/>
              <a:sym typeface="Courier New"/>
            </a:endParaRPr>
          </a:p>
        </p:txBody>
      </p:sp>
      <p:pic>
        <p:nvPicPr>
          <p:cNvPr id="2795" name="Google Shape;2795;p453"/>
          <p:cNvPicPr preferRelativeResize="0"/>
          <p:nvPr/>
        </p:nvPicPr>
        <p:blipFill>
          <a:blip r:embed="rId3">
            <a:alphaModFix/>
          </a:blip>
          <a:stretch>
            <a:fillRect/>
          </a:stretch>
        </p:blipFill>
        <p:spPr>
          <a:xfrm>
            <a:off x="5477725" y="152400"/>
            <a:ext cx="4116753" cy="6553198"/>
          </a:xfrm>
          <a:prstGeom prst="rect">
            <a:avLst/>
          </a:prstGeom>
          <a:noFill/>
          <a:ln>
            <a:noFill/>
          </a:ln>
        </p:spPr>
      </p:pic>
    </p:spTree>
  </p:cSld>
  <p:clrMapOvr>
    <a:masterClrMapping/>
  </p:clrMapOvr>
</p:sld>
</file>

<file path=ppt/slides/slide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9" name="Shape 2799"/>
        <p:cNvGrpSpPr/>
        <p:nvPr/>
      </p:nvGrpSpPr>
      <p:grpSpPr>
        <a:xfrm>
          <a:off x="0" y="0"/>
          <a:ext cx="0" cy="0"/>
          <a:chOff x="0" y="0"/>
          <a:chExt cx="0" cy="0"/>
        </a:xfrm>
      </p:grpSpPr>
      <p:sp>
        <p:nvSpPr>
          <p:cNvPr id="2800" name="Google Shape;2800;p454"/>
          <p:cNvSpPr txBox="1"/>
          <p:nvPr>
            <p:ph type="title"/>
          </p:nvPr>
        </p:nvSpPr>
        <p:spPr>
          <a:xfrm>
            <a:off x="838200" y="365125"/>
            <a:ext cx="4251300" cy="256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(3841.1) (Refer to Figure 78, 79 and Legend 3.) Where in relation to the airfield is the airport beacon located for Sioux City (SUX) airport?</a:t>
            </a:r>
            <a:endParaRPr/>
          </a:p>
        </p:txBody>
      </p:sp>
      <p:sp>
        <p:nvSpPr>
          <p:cNvPr id="2801" name="Google Shape;2801;p454"/>
          <p:cNvSpPr txBox="1"/>
          <p:nvPr>
            <p:ph idx="1" type="body"/>
          </p:nvPr>
        </p:nvSpPr>
        <p:spPr>
          <a:xfrm>
            <a:off x="838200" y="3340575"/>
            <a:ext cx="3976200" cy="324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West of runway 17-35.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East of runway 17-35.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Approach end of runway 31.</a:t>
            </a:r>
            <a:endParaRPr b="0" i="0" u="none" strike="noStrike">
              <a:solidFill>
                <a:srgbClr val="274E13"/>
              </a:solidFill>
              <a:latin typeface="Courier New"/>
              <a:ea typeface="Courier New"/>
              <a:cs typeface="Courier New"/>
              <a:sym typeface="Courier New"/>
            </a:endParaRPr>
          </a:p>
        </p:txBody>
      </p:sp>
      <p:pic>
        <p:nvPicPr>
          <p:cNvPr id="2802" name="Google Shape;2802;p454"/>
          <p:cNvPicPr preferRelativeResize="0"/>
          <p:nvPr/>
        </p:nvPicPr>
        <p:blipFill>
          <a:blip r:embed="rId3">
            <a:alphaModFix/>
          </a:blip>
          <a:stretch>
            <a:fillRect/>
          </a:stretch>
        </p:blipFill>
        <p:spPr>
          <a:xfrm>
            <a:off x="5241900" y="152400"/>
            <a:ext cx="4373925" cy="6122459"/>
          </a:xfrm>
          <a:prstGeom prst="rect">
            <a:avLst/>
          </a:prstGeom>
          <a:noFill/>
          <a:ln>
            <a:noFill/>
          </a:ln>
        </p:spPr>
      </p:pic>
      <p:pic>
        <p:nvPicPr>
          <p:cNvPr id="2803" name="Google Shape;2803;p454"/>
          <p:cNvPicPr preferRelativeResize="0"/>
          <p:nvPr/>
        </p:nvPicPr>
        <p:blipFill>
          <a:blip r:embed="rId4">
            <a:alphaModFix/>
          </a:blip>
          <a:stretch>
            <a:fillRect/>
          </a:stretch>
        </p:blipFill>
        <p:spPr>
          <a:xfrm>
            <a:off x="9768225" y="152400"/>
            <a:ext cx="2271374" cy="3544739"/>
          </a:xfrm>
          <a:prstGeom prst="rect">
            <a:avLst/>
          </a:prstGeom>
          <a:noFill/>
          <a:ln>
            <a:noFill/>
          </a:ln>
        </p:spPr>
      </p:pic>
    </p:spTree>
  </p:cSld>
  <p:clrMapOvr>
    <a:masterClrMapping/>
  </p:clrMapOvr>
</p:sld>
</file>

<file path=ppt/slides/slide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7" name="Shape 2807"/>
        <p:cNvGrpSpPr/>
        <p:nvPr/>
      </p:nvGrpSpPr>
      <p:grpSpPr>
        <a:xfrm>
          <a:off x="0" y="0"/>
          <a:ext cx="0" cy="0"/>
          <a:chOff x="0" y="0"/>
          <a:chExt cx="0" cy="0"/>
        </a:xfrm>
      </p:grpSpPr>
      <p:sp>
        <p:nvSpPr>
          <p:cNvPr id="2808" name="Google Shape;2808;p455"/>
          <p:cNvSpPr txBox="1"/>
          <p:nvPr>
            <p:ph type="title"/>
          </p:nvPr>
        </p:nvSpPr>
        <p:spPr>
          <a:xfrm>
            <a:off x="838200" y="365125"/>
            <a:ext cx="4251300" cy="256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(3841.1) (Refer to Figure 78, 79 and Legend 3.) Where in relation to the airfield is the airport beacon located for Sioux City (SUX) airport?</a:t>
            </a:r>
            <a:endParaRPr/>
          </a:p>
        </p:txBody>
      </p:sp>
      <p:sp>
        <p:nvSpPr>
          <p:cNvPr id="2809" name="Google Shape;2809;p455"/>
          <p:cNvSpPr txBox="1"/>
          <p:nvPr>
            <p:ph idx="1" type="body"/>
          </p:nvPr>
        </p:nvSpPr>
        <p:spPr>
          <a:xfrm>
            <a:off x="838200" y="3340575"/>
            <a:ext cx="3976200" cy="324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West of runway 17-35.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East of runway 17-35.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Approach end of runway 31.</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Using Legend 3 you can determine that an airport beacon is depicted by a star feature. In both Figure 78 and on the airport diagram of Figure 79, locate the star feature on the east side of the airport or east of runway 17-35.</a:t>
            </a:r>
            <a:endParaRPr b="0" i="0" u="none" strike="noStrike">
              <a:solidFill>
                <a:srgbClr val="274E13"/>
              </a:solidFill>
              <a:latin typeface="Courier New"/>
              <a:ea typeface="Courier New"/>
              <a:cs typeface="Courier New"/>
              <a:sym typeface="Courier New"/>
            </a:endParaRPr>
          </a:p>
        </p:txBody>
      </p:sp>
      <p:pic>
        <p:nvPicPr>
          <p:cNvPr id="2810" name="Google Shape;2810;p455"/>
          <p:cNvPicPr preferRelativeResize="0"/>
          <p:nvPr/>
        </p:nvPicPr>
        <p:blipFill>
          <a:blip r:embed="rId3">
            <a:alphaModFix/>
          </a:blip>
          <a:stretch>
            <a:fillRect/>
          </a:stretch>
        </p:blipFill>
        <p:spPr>
          <a:xfrm>
            <a:off x="5241900" y="152400"/>
            <a:ext cx="4373925" cy="6122459"/>
          </a:xfrm>
          <a:prstGeom prst="rect">
            <a:avLst/>
          </a:prstGeom>
          <a:noFill/>
          <a:ln>
            <a:noFill/>
          </a:ln>
        </p:spPr>
      </p:pic>
      <p:pic>
        <p:nvPicPr>
          <p:cNvPr id="2811" name="Google Shape;2811;p455"/>
          <p:cNvPicPr preferRelativeResize="0"/>
          <p:nvPr/>
        </p:nvPicPr>
        <p:blipFill>
          <a:blip r:embed="rId4">
            <a:alphaModFix/>
          </a:blip>
          <a:stretch>
            <a:fillRect/>
          </a:stretch>
        </p:blipFill>
        <p:spPr>
          <a:xfrm>
            <a:off x="9768225" y="152400"/>
            <a:ext cx="2271374" cy="3544739"/>
          </a:xfrm>
          <a:prstGeom prst="rect">
            <a:avLst/>
          </a:prstGeom>
          <a:noFill/>
          <a:ln>
            <a:noFill/>
          </a:ln>
        </p:spPr>
      </p:pic>
    </p:spTree>
  </p:cSld>
  <p:clrMapOvr>
    <a:masterClrMapping/>
  </p:clrMapOvr>
</p:sld>
</file>

<file path=ppt/slides/slide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5" name="Shape 2815"/>
        <p:cNvGrpSpPr/>
        <p:nvPr/>
      </p:nvGrpSpPr>
      <p:grpSpPr>
        <a:xfrm>
          <a:off x="0" y="0"/>
          <a:ext cx="0" cy="0"/>
          <a:chOff x="0" y="0"/>
          <a:chExt cx="0" cy="0"/>
        </a:xfrm>
      </p:grpSpPr>
      <p:sp>
        <p:nvSpPr>
          <p:cNvPr id="2816" name="Google Shape;2816;p456"/>
          <p:cNvSpPr txBox="1"/>
          <p:nvPr>
            <p:ph type="title"/>
          </p:nvPr>
        </p:nvSpPr>
        <p:spPr>
          <a:xfrm>
            <a:off x="838200" y="247225"/>
            <a:ext cx="3229500" cy="2955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(3842) (Refer to Figure 52.) Traffic patterns in effect at Lincoln Municipal are</a:t>
            </a:r>
            <a:endParaRPr/>
          </a:p>
        </p:txBody>
      </p:sp>
      <p:sp>
        <p:nvSpPr>
          <p:cNvPr id="2817" name="Google Shape;2817;p456"/>
          <p:cNvSpPr txBox="1"/>
          <p:nvPr>
            <p:ph idx="1" type="body"/>
          </p:nvPr>
        </p:nvSpPr>
        <p:spPr>
          <a:xfrm>
            <a:off x="936450" y="3203132"/>
            <a:ext cx="4152900" cy="3406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to the right on Runway 18 and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the right on Runway 18 and Runway 35; to the left on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to the right on Runways 14 - 32.</a:t>
            </a:r>
            <a:endParaRPr b="0" i="0" u="none" strike="noStrike">
              <a:solidFill>
                <a:srgbClr val="274E13"/>
              </a:solidFill>
              <a:latin typeface="Courier New"/>
              <a:ea typeface="Courier New"/>
              <a:cs typeface="Courier New"/>
              <a:sym typeface="Courier New"/>
            </a:endParaRPr>
          </a:p>
        </p:txBody>
      </p:sp>
      <p:pic>
        <p:nvPicPr>
          <p:cNvPr id="2818" name="Google Shape;2818;p456"/>
          <p:cNvPicPr preferRelativeResize="0"/>
          <p:nvPr/>
        </p:nvPicPr>
        <p:blipFill>
          <a:blip r:embed="rId3">
            <a:alphaModFix/>
          </a:blip>
          <a:stretch>
            <a:fillRect/>
          </a:stretch>
        </p:blipFill>
        <p:spPr>
          <a:xfrm>
            <a:off x="6491225" y="247225"/>
            <a:ext cx="3996701" cy="6362102"/>
          </a:xfrm>
          <a:prstGeom prst="rect">
            <a:avLst/>
          </a:prstGeom>
          <a:noFill/>
          <a:ln>
            <a:noFill/>
          </a:ln>
        </p:spPr>
      </p:pic>
    </p:spTree>
  </p:cSld>
  <p:clrMapOvr>
    <a:masterClrMapping/>
  </p:clrMapOvr>
</p:sld>
</file>

<file path=ppt/slides/slide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2" name="Shape 2822"/>
        <p:cNvGrpSpPr/>
        <p:nvPr/>
      </p:nvGrpSpPr>
      <p:grpSpPr>
        <a:xfrm>
          <a:off x="0" y="0"/>
          <a:ext cx="0" cy="0"/>
          <a:chOff x="0" y="0"/>
          <a:chExt cx="0" cy="0"/>
        </a:xfrm>
      </p:grpSpPr>
      <p:sp>
        <p:nvSpPr>
          <p:cNvPr id="2823" name="Google Shape;2823;p457"/>
          <p:cNvSpPr txBox="1"/>
          <p:nvPr>
            <p:ph type="title"/>
          </p:nvPr>
        </p:nvSpPr>
        <p:spPr>
          <a:xfrm>
            <a:off x="838200" y="247225"/>
            <a:ext cx="3229500" cy="2955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(3842) (Refer to Figure 52.) Traffic patterns in effect at Lincoln Municipal are</a:t>
            </a:r>
            <a:endParaRPr/>
          </a:p>
        </p:txBody>
      </p:sp>
      <p:sp>
        <p:nvSpPr>
          <p:cNvPr id="2824" name="Google Shape;2824;p457"/>
          <p:cNvSpPr txBox="1"/>
          <p:nvPr>
            <p:ph idx="1" type="body"/>
          </p:nvPr>
        </p:nvSpPr>
        <p:spPr>
          <a:xfrm>
            <a:off x="936450" y="3203132"/>
            <a:ext cx="4152900" cy="3406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to the right on Runway 18 and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the right on Runway 18 and Runway 35; to the left on Runway 36.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to the right on Runways 14 - 32.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Traffic is to the left unless otherwise stated in the Chart Supplements U.S. as 'Rgt tfc.'</a:t>
            </a:r>
            <a:endParaRPr b="0" i="0" u="none" strike="noStrike">
              <a:solidFill>
                <a:srgbClr val="274E13"/>
              </a:solidFill>
              <a:latin typeface="Courier New"/>
              <a:ea typeface="Courier New"/>
              <a:cs typeface="Courier New"/>
              <a:sym typeface="Courier New"/>
            </a:endParaRPr>
          </a:p>
        </p:txBody>
      </p:sp>
      <p:pic>
        <p:nvPicPr>
          <p:cNvPr id="2825" name="Google Shape;2825;p457"/>
          <p:cNvPicPr preferRelativeResize="0"/>
          <p:nvPr/>
        </p:nvPicPr>
        <p:blipFill>
          <a:blip r:embed="rId3">
            <a:alphaModFix/>
          </a:blip>
          <a:stretch>
            <a:fillRect/>
          </a:stretch>
        </p:blipFill>
        <p:spPr>
          <a:xfrm>
            <a:off x="6491225" y="247225"/>
            <a:ext cx="3996701" cy="6362102"/>
          </a:xfrm>
          <a:prstGeom prst="rect">
            <a:avLst/>
          </a:prstGeom>
          <a:noFill/>
          <a:ln>
            <a:noFill/>
          </a:ln>
        </p:spPr>
      </p:pic>
    </p:spTree>
  </p:cSld>
  <p:clrMapOvr>
    <a:masterClrMapping/>
  </p:clrMapOvr>
</p:sld>
</file>

<file path=ppt/slides/slide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9" name="Shape 2829"/>
        <p:cNvGrpSpPr/>
        <p:nvPr/>
      </p:nvGrpSpPr>
      <p:grpSpPr>
        <a:xfrm>
          <a:off x="0" y="0"/>
          <a:ext cx="0" cy="0"/>
          <a:chOff x="0" y="0"/>
          <a:chExt cx="0" cy="0"/>
        </a:xfrm>
      </p:grpSpPr>
      <p:sp>
        <p:nvSpPr>
          <p:cNvPr id="2830" name="Google Shape;2830;p4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71. (3844) Which statement best defines hypoxia?</a:t>
            </a:r>
            <a:endParaRPr/>
          </a:p>
        </p:txBody>
      </p:sp>
      <p:sp>
        <p:nvSpPr>
          <p:cNvPr id="2831" name="Google Shape;2831;p4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 state of oxygen deficiency in the body.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An abnormal increase in the volume of air breathed.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 condition of gas bubble formation around the joints or muscles.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5" name="Shape 2835"/>
        <p:cNvGrpSpPr/>
        <p:nvPr/>
      </p:nvGrpSpPr>
      <p:grpSpPr>
        <a:xfrm>
          <a:off x="0" y="0"/>
          <a:ext cx="0" cy="0"/>
          <a:chOff x="0" y="0"/>
          <a:chExt cx="0" cy="0"/>
        </a:xfrm>
      </p:grpSpPr>
      <p:sp>
        <p:nvSpPr>
          <p:cNvPr id="2836" name="Google Shape;2836;p4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71. (3844) Which statement best defines hypoxia?</a:t>
            </a:r>
            <a:endParaRPr/>
          </a:p>
        </p:txBody>
      </p:sp>
      <p:sp>
        <p:nvSpPr>
          <p:cNvPr id="2837" name="Google Shape;2837;p4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 state of oxygen deficiency in the body.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An abnormal increase in the volume of air breathed.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 condition of gas bubble formation around the joints or muscles.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Hypoxia is an oxygen deficiency in the body usually caused by flight at higher altitudes. For optimum protection from hypoxia, pilots are encouraged to use supplemental oxygen above 10,000 feet during the day, and above 5,000 feet at night. Answer (B) is incorrect because it describes hyperventilation. Answer (C) is incorrect because it describes the bends.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1" name="Shape 2841"/>
        <p:cNvGrpSpPr/>
        <p:nvPr/>
      </p:nvGrpSpPr>
      <p:grpSpPr>
        <a:xfrm>
          <a:off x="0" y="0"/>
          <a:ext cx="0" cy="0"/>
          <a:chOff x="0" y="0"/>
          <a:chExt cx="0" cy="0"/>
        </a:xfrm>
      </p:grpSpPr>
      <p:sp>
        <p:nvSpPr>
          <p:cNvPr id="2842" name="Google Shape;2842;p4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72. (3845) When a stressful situation is encountered in flight, an abnormal increase in the volume of air breathed in and out can cause a condition known as</a:t>
            </a:r>
            <a:endParaRPr/>
          </a:p>
        </p:txBody>
      </p:sp>
      <p:sp>
        <p:nvSpPr>
          <p:cNvPr id="2843" name="Google Shape;2843;p4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hyperventilation.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aerosinusitis.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aerotitis.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7" name="Shape 2847"/>
        <p:cNvGrpSpPr/>
        <p:nvPr/>
      </p:nvGrpSpPr>
      <p:grpSpPr>
        <a:xfrm>
          <a:off x="0" y="0"/>
          <a:ext cx="0" cy="0"/>
          <a:chOff x="0" y="0"/>
          <a:chExt cx="0" cy="0"/>
        </a:xfrm>
      </p:grpSpPr>
      <p:sp>
        <p:nvSpPr>
          <p:cNvPr id="2848" name="Google Shape;2848;p4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72. (3845) When a stressful situation is encountered in flight, an abnormal increase in the volume of air breathed in and out can cause a condition known as</a:t>
            </a:r>
            <a:endParaRPr/>
          </a:p>
        </p:txBody>
      </p:sp>
      <p:sp>
        <p:nvSpPr>
          <p:cNvPr id="2849" name="Google Shape;2849;p4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hyperventilation.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aerosinusitis.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aerotitis.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abnormal increase in the volume of air breathed in and out of the lungs flushes an excessive amount of carbon dioxide from the lungs and blood, causing hyperventilation.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3" name="Shape 2853"/>
        <p:cNvGrpSpPr/>
        <p:nvPr/>
      </p:nvGrpSpPr>
      <p:grpSpPr>
        <a:xfrm>
          <a:off x="0" y="0"/>
          <a:ext cx="0" cy="0"/>
          <a:chOff x="0" y="0"/>
          <a:chExt cx="0" cy="0"/>
        </a:xfrm>
      </p:grpSpPr>
      <p:sp>
        <p:nvSpPr>
          <p:cNvPr id="2854" name="Google Shape;2854;p4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(3846) Which would most likely result in hyperventilation?</a:t>
            </a:r>
            <a:endParaRPr/>
          </a:p>
        </p:txBody>
      </p:sp>
      <p:sp>
        <p:nvSpPr>
          <p:cNvPr id="2855" name="Google Shape;2855;p4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Emotional tension, anxiety, or fear.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excessive consumption of alcohol.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extremely slow rate of breathing and insufficient oxygen.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(3023.3) To maintain BasicMed privileges you are required to complete the comprehensive medical examination checklist (CMEC) every</a:t>
            </a:r>
            <a:endParaRPr/>
          </a:p>
        </p:txBody>
      </p:sp>
      <p:sp>
        <p:nvSpPr>
          <p:cNvPr id="355" name="Google Shape;355;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48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24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12 months.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9" name="Shape 2859"/>
        <p:cNvGrpSpPr/>
        <p:nvPr/>
      </p:nvGrpSpPr>
      <p:grpSpPr>
        <a:xfrm>
          <a:off x="0" y="0"/>
          <a:ext cx="0" cy="0"/>
          <a:chOff x="0" y="0"/>
          <a:chExt cx="0" cy="0"/>
        </a:xfrm>
      </p:grpSpPr>
      <p:sp>
        <p:nvSpPr>
          <p:cNvPr id="2860" name="Google Shape;2860;p4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(3846) Which would most likely result in hyperventilation?</a:t>
            </a:r>
            <a:endParaRPr/>
          </a:p>
        </p:txBody>
      </p:sp>
      <p:sp>
        <p:nvSpPr>
          <p:cNvPr id="2861" name="Google Shape;2861;p4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Emotional tension, anxiety, or fear.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excessive consumption of alcohol.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extremely slow rate of breathing and insufficient oxygen.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Hyperventilation is most likely to occur during periods of stress or anxiety.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5" name="Shape 2865"/>
        <p:cNvGrpSpPr/>
        <p:nvPr/>
      </p:nvGrpSpPr>
      <p:grpSpPr>
        <a:xfrm>
          <a:off x="0" y="0"/>
          <a:ext cx="0" cy="0"/>
          <a:chOff x="0" y="0"/>
          <a:chExt cx="0" cy="0"/>
        </a:xfrm>
      </p:grpSpPr>
      <p:sp>
        <p:nvSpPr>
          <p:cNvPr id="2866" name="Google Shape;2866;p4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74. (3847) A pilot experiencing the effects of hyperventilation should be able to restore the proper carbon dioxide level in the body by</a:t>
            </a:r>
            <a:endParaRPr/>
          </a:p>
        </p:txBody>
      </p:sp>
      <p:sp>
        <p:nvSpPr>
          <p:cNvPr id="2867" name="Google Shape;2867;p4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slowing the breathing rate, breathing into a paper bag, or talking aloud.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breathing spontaneously and deeply or gaining mental control of the situation.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increasing the breathing rate in order to increase lung ventilation.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1" name="Shape 2871"/>
        <p:cNvGrpSpPr/>
        <p:nvPr/>
      </p:nvGrpSpPr>
      <p:grpSpPr>
        <a:xfrm>
          <a:off x="0" y="0"/>
          <a:ext cx="0" cy="0"/>
          <a:chOff x="0" y="0"/>
          <a:chExt cx="0" cy="0"/>
        </a:xfrm>
      </p:grpSpPr>
      <p:sp>
        <p:nvSpPr>
          <p:cNvPr id="2872" name="Google Shape;2872;p4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74. (3847) A pilot experiencing the effects of hyperventilation should be able to restore the proper carbon dioxide level in the body by</a:t>
            </a:r>
            <a:endParaRPr/>
          </a:p>
        </p:txBody>
      </p:sp>
      <p:sp>
        <p:nvSpPr>
          <p:cNvPr id="2873" name="Google Shape;2873;p4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slowing the breathing rate, breathing into a paper bag, or talking aloud.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breathing spontaneously and deeply or gaining mental control of the situation.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increasing the breathing rate in order to increase lung ventilation.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symptoms of hyperventilation subside within a few minutes after the rate and depth of breathing are consciously brought back under control. The buildup of carbon dioxide in the body can be hastened by controlled breathing in and out of a paper bag held over the nose and mouth. Talking aloud often helps, while normally-paced breathing at all times prevents hyperventilation.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4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(3848) Susceptibility to carbon monoxide poisoning increases as</a:t>
            </a:r>
            <a:endParaRPr/>
          </a:p>
        </p:txBody>
      </p:sp>
      <p:sp>
        <p:nvSpPr>
          <p:cNvPr id="2879" name="Google Shape;2879;p4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altitude increases.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altitude decreases.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 pressure increases.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3" name="Shape 2883"/>
        <p:cNvGrpSpPr/>
        <p:nvPr/>
      </p:nvGrpSpPr>
      <p:grpSpPr>
        <a:xfrm>
          <a:off x="0" y="0"/>
          <a:ext cx="0" cy="0"/>
          <a:chOff x="0" y="0"/>
          <a:chExt cx="0" cy="0"/>
        </a:xfrm>
      </p:grpSpPr>
      <p:sp>
        <p:nvSpPr>
          <p:cNvPr id="2884" name="Google Shape;2884;p4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(3848) Susceptibility to carbon monoxide poisoning increases as</a:t>
            </a:r>
            <a:endParaRPr/>
          </a:p>
        </p:txBody>
      </p:sp>
      <p:sp>
        <p:nvSpPr>
          <p:cNvPr id="2885" name="Google Shape;2885;p4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altitude increases.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altitude decreases.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 pressure increases.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Susceptibility to carbon monoxide poisoning increases with altitude. As altitude increases, air pressure decreases and the body has difficulty getting oxygen. Add carbon monoxide, which further deprives the body of oxygen, and the situation can become critical.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9" name="Shape 2889"/>
        <p:cNvGrpSpPr/>
        <p:nvPr/>
      </p:nvGrpSpPr>
      <p:grpSpPr>
        <a:xfrm>
          <a:off x="0" y="0"/>
          <a:ext cx="0" cy="0"/>
          <a:chOff x="0" y="0"/>
          <a:chExt cx="0" cy="0"/>
        </a:xfrm>
      </p:grpSpPr>
      <p:sp>
        <p:nvSpPr>
          <p:cNvPr id="2890" name="Google Shape;2890;p4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76. (3849) What preparation should a pilot make to adapt the eyes for night flying?</a:t>
            </a:r>
            <a:endParaRPr/>
          </a:p>
        </p:txBody>
      </p:sp>
      <p:sp>
        <p:nvSpPr>
          <p:cNvPr id="2891" name="Google Shape;2891;p4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Wear sunglasses after sunset until ready for flight.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Avoid red lights at least 30 minutes before the flight.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Avoid bright white lights at least 30 minutes before the flight.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5" name="Shape 2895"/>
        <p:cNvGrpSpPr/>
        <p:nvPr/>
      </p:nvGrpSpPr>
      <p:grpSpPr>
        <a:xfrm>
          <a:off x="0" y="0"/>
          <a:ext cx="0" cy="0"/>
          <a:chOff x="0" y="0"/>
          <a:chExt cx="0" cy="0"/>
        </a:xfrm>
      </p:grpSpPr>
      <p:sp>
        <p:nvSpPr>
          <p:cNvPr id="2896" name="Google Shape;2896;p4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76. (3849) What preparation should a pilot make to adapt the eyes for night flying?</a:t>
            </a:r>
            <a:endParaRPr/>
          </a:p>
        </p:txBody>
      </p:sp>
      <p:sp>
        <p:nvSpPr>
          <p:cNvPr id="2897" name="Google Shape;2897;p4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Wear sunglasses after sunset until ready for flight.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Avoid red lights at least 30 minutes before the flight.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Avoid bright white lights at least 30 minutes before the flight.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Exposure to total darkness for at least 30 minutes is required for complete dark adaptation. Any degree of dark adaptation is lost within a few seconds of viewing a bright light. Red lights do not affect night vision.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1" name="Shape 2901"/>
        <p:cNvGrpSpPr/>
        <p:nvPr/>
      </p:nvGrpSpPr>
      <p:grpSpPr>
        <a:xfrm>
          <a:off x="0" y="0"/>
          <a:ext cx="0" cy="0"/>
          <a:chOff x="0" y="0"/>
          <a:chExt cx="0" cy="0"/>
        </a:xfrm>
      </p:grpSpPr>
      <p:sp>
        <p:nvSpPr>
          <p:cNvPr id="2902" name="Google Shape;2902;p4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(3850) The danger of spatial disorientation during flight in poor visual conditions may be reduced by</a:t>
            </a:r>
            <a:endParaRPr/>
          </a:p>
        </p:txBody>
      </p:sp>
      <p:sp>
        <p:nvSpPr>
          <p:cNvPr id="2903" name="Google Shape;2903;p4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shifting the eyes quickly between the exterior visual field and the instrument panel.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having faith in the instruments rather than taking a chance on the sensory organs.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leaning the body in the opposite direction of the motion of the aircraft.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7" name="Shape 2907"/>
        <p:cNvGrpSpPr/>
        <p:nvPr/>
      </p:nvGrpSpPr>
      <p:grpSpPr>
        <a:xfrm>
          <a:off x="0" y="0"/>
          <a:ext cx="0" cy="0"/>
          <a:chOff x="0" y="0"/>
          <a:chExt cx="0" cy="0"/>
        </a:xfrm>
      </p:grpSpPr>
      <p:sp>
        <p:nvSpPr>
          <p:cNvPr id="2908" name="Google Shape;2908;p4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(3850) The danger of spatial disorientation during flight in poor visual conditions may be reduced by</a:t>
            </a:r>
            <a:endParaRPr/>
          </a:p>
        </p:txBody>
      </p:sp>
      <p:sp>
        <p:nvSpPr>
          <p:cNvPr id="2909" name="Google Shape;2909;p4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shifting the eyes quickly between the exterior visual field and the instrument panel.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having faith in the instruments rather than taking a chance on the sensory organs.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leaning the body in the opposite direction of the motion of the aircraft.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Even if the natural horizon or surface reference is clearly visible, rely on instrument indications to overcome the effects of spatial disorientation. Shifting the eyes quickly from outside to inside, and leaning, will only compound the problem.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3" name="Shape 2913"/>
        <p:cNvGrpSpPr/>
        <p:nvPr/>
      </p:nvGrpSpPr>
      <p:grpSpPr>
        <a:xfrm>
          <a:off x="0" y="0"/>
          <a:ext cx="0" cy="0"/>
          <a:chOff x="0" y="0"/>
          <a:chExt cx="0" cy="0"/>
        </a:xfrm>
      </p:grpSpPr>
      <p:sp>
        <p:nvSpPr>
          <p:cNvPr id="2914" name="Google Shape;2914;p4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(3851) A lack of orientation with regard to the position, attitude, or movement of the aircraft in space is defined as</a:t>
            </a:r>
            <a:endParaRPr/>
          </a:p>
        </p:txBody>
      </p:sp>
      <p:sp>
        <p:nvSpPr>
          <p:cNvPr id="2915" name="Google Shape;2915;p4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spatial disorientation.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hyperventilation.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hypoxia.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(3023.3) To maintain BasicMed privileges you are required to complete the comprehensive medical examination checklist (CMEC) every</a:t>
            </a:r>
            <a:endParaRPr/>
          </a:p>
        </p:txBody>
      </p:sp>
      <p:sp>
        <p:nvSpPr>
          <p:cNvPr id="361" name="Google Shape;361;p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48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24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12 months.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BasicMed regulations require you to complete a medical education course every 24 months and a medical examination checklist and physical examination with a state-licensed physician every 48 months.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9" name="Shape 2919"/>
        <p:cNvGrpSpPr/>
        <p:nvPr/>
      </p:nvGrpSpPr>
      <p:grpSpPr>
        <a:xfrm>
          <a:off x="0" y="0"/>
          <a:ext cx="0" cy="0"/>
          <a:chOff x="0" y="0"/>
          <a:chExt cx="0" cy="0"/>
        </a:xfrm>
      </p:grpSpPr>
      <p:sp>
        <p:nvSpPr>
          <p:cNvPr id="2920" name="Google Shape;2920;p4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(3851) A lack of orientation with regard to the position, attitude, or movement of the aircraft in space is defined as</a:t>
            </a:r>
            <a:endParaRPr/>
          </a:p>
        </p:txBody>
      </p:sp>
      <p:sp>
        <p:nvSpPr>
          <p:cNvPr id="2921" name="Google Shape;2921;p4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spatial disorientation.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hyperventilation.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hypoxia.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Spatial disorientation is the state of confusion due to misleading information being sent to the brain from various sensory organs, resulting in a lack of awareness of the aircraft position in relation to a specific reference point.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5" name="Shape 2925"/>
        <p:cNvGrpSpPr/>
        <p:nvPr/>
      </p:nvGrpSpPr>
      <p:grpSpPr>
        <a:xfrm>
          <a:off x="0" y="0"/>
          <a:ext cx="0" cy="0"/>
          <a:chOff x="0" y="0"/>
          <a:chExt cx="0" cy="0"/>
        </a:xfrm>
      </p:grpSpPr>
      <p:sp>
        <p:nvSpPr>
          <p:cNvPr id="2926" name="Google Shape;2926;p4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(3852) Pilots are more subject to spatial disorientation if</a:t>
            </a:r>
            <a:endParaRPr/>
          </a:p>
        </p:txBody>
      </p:sp>
      <p:sp>
        <p:nvSpPr>
          <p:cNvPr id="2927" name="Google Shape;2927;p4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they ignore the sensations of muscles and inner 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visual cues are taken away, as they are in instrument meteorological conditions (IMC).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eyes are moved often in the process of cross-checking the flight instruments.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1" name="Shape 2931"/>
        <p:cNvGrpSpPr/>
        <p:nvPr/>
      </p:nvGrpSpPr>
      <p:grpSpPr>
        <a:xfrm>
          <a:off x="0" y="0"/>
          <a:ext cx="0" cy="0"/>
          <a:chOff x="0" y="0"/>
          <a:chExt cx="0" cy="0"/>
        </a:xfrm>
      </p:grpSpPr>
      <p:sp>
        <p:nvSpPr>
          <p:cNvPr id="2932" name="Google Shape;2932;p4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(3852) Pilots are more subject to spatial disorientation if</a:t>
            </a:r>
            <a:endParaRPr/>
          </a:p>
        </p:txBody>
      </p:sp>
      <p:sp>
        <p:nvSpPr>
          <p:cNvPr id="2933" name="Google Shape;2933;p4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they ignore the sensations of muscles and inner 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visual cues are taken away, as they are in instrument meteorological conditions (IMC).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eyes are moved often in the process of cross-checking the flight instruments.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Sight, supported by other senses, allows the pilot to maintain orientation. However, during periods of low visibility, the supporting senses sometimes conflict with what is seen. When this happens, a pilot is particularly vulnerable to disorientation and must rely more on flight instruments.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7" name="Shape 2937"/>
        <p:cNvGrpSpPr/>
        <p:nvPr/>
      </p:nvGrpSpPr>
      <p:grpSpPr>
        <a:xfrm>
          <a:off x="0" y="0"/>
          <a:ext cx="0" cy="0"/>
          <a:chOff x="0" y="0"/>
          <a:chExt cx="0" cy="0"/>
        </a:xfrm>
      </p:grpSpPr>
      <p:sp>
        <p:nvSpPr>
          <p:cNvPr id="2938" name="Google Shape;2938;p4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(3853) If a pilot experiences spatial disorientation during flight in a restricted visibility condition, the best way to overcome the effect is to</a:t>
            </a:r>
            <a:endParaRPr/>
          </a:p>
        </p:txBody>
      </p:sp>
      <p:sp>
        <p:nvSpPr>
          <p:cNvPr id="2939" name="Google Shape;2939;p4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rely upon the aircraft instrument indications.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concentrate on yaw, pitch, and roll sensations.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consciously slow the breathing rate until symptoms clear and then resume normal breathing rate.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3" name="Shape 2943"/>
        <p:cNvGrpSpPr/>
        <p:nvPr/>
      </p:nvGrpSpPr>
      <p:grpSpPr>
        <a:xfrm>
          <a:off x="0" y="0"/>
          <a:ext cx="0" cy="0"/>
          <a:chOff x="0" y="0"/>
          <a:chExt cx="0" cy="0"/>
        </a:xfrm>
      </p:grpSpPr>
      <p:sp>
        <p:nvSpPr>
          <p:cNvPr id="2944" name="Google Shape;2944;p4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(3853) If a pilot experiences spatial disorientation during flight in a restricted visibility condition, the best way to overcome the effect is to</a:t>
            </a:r>
            <a:endParaRPr/>
          </a:p>
        </p:txBody>
      </p:sp>
      <p:sp>
        <p:nvSpPr>
          <p:cNvPr id="2945" name="Google Shape;2945;p4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rely upon the aircraft instrument indications.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concentrate on yaw, pitch, and roll sensations.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consciously slow the breathing rate until symptoms clear and then resume normal breathing rate.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Even if the natural horizon or surface reference is clearly visible, rely on instrument indications to overcome the effects of spatial disorientation. Shifting the eyes quickly from outside to inside and leaning will only compound the problem.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9" name="Shape 2949"/>
        <p:cNvGrpSpPr/>
        <p:nvPr/>
      </p:nvGrpSpPr>
      <p:grpSpPr>
        <a:xfrm>
          <a:off x="0" y="0"/>
          <a:ext cx="0" cy="0"/>
          <a:chOff x="0" y="0"/>
          <a:chExt cx="0" cy="0"/>
        </a:xfrm>
      </p:grpSpPr>
      <p:sp>
        <p:nvSpPr>
          <p:cNvPr id="2950" name="Google Shape;2950;p4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(3916) Pilots are encouraged to turn on their landing lights when operating below 10,000 feet, day or night, and when operating within</a:t>
            </a:r>
            <a:endParaRPr/>
          </a:p>
        </p:txBody>
      </p:sp>
      <p:sp>
        <p:nvSpPr>
          <p:cNvPr id="2951" name="Google Shape;2951;p4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 miles of any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within 15 miles of a towered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5" name="Shape 2955"/>
        <p:cNvGrpSpPr/>
        <p:nvPr/>
      </p:nvGrpSpPr>
      <p:grpSpPr>
        <a:xfrm>
          <a:off x="0" y="0"/>
          <a:ext cx="0" cy="0"/>
          <a:chOff x="0" y="0"/>
          <a:chExt cx="0" cy="0"/>
        </a:xfrm>
      </p:grpSpPr>
      <p:sp>
        <p:nvSpPr>
          <p:cNvPr id="2956" name="Google Shape;2956;p4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(3916) Pilots are encouraged to turn on their landing lights when operating below 10,000 feet, day or night, and when operating within</a:t>
            </a:r>
            <a:endParaRPr/>
          </a:p>
        </p:txBody>
      </p:sp>
      <p:sp>
        <p:nvSpPr>
          <p:cNvPr id="2957" name="Google Shape;2957;p4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 miles of any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within 15 miles of a towered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are encouraged to turn on their landing lights when operating below 10,000 feet, day or night, especially when operating within 10 miles of any airport or in conditions of reduced visibility and in areas where flocks of birds may be expected.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1" name="Shape 2961"/>
        <p:cNvGrpSpPr/>
        <p:nvPr/>
      </p:nvGrpSpPr>
      <p:grpSpPr>
        <a:xfrm>
          <a:off x="0" y="0"/>
          <a:ext cx="0" cy="0"/>
          <a:chOff x="0" y="0"/>
          <a:chExt cx="0" cy="0"/>
        </a:xfrm>
      </p:grpSpPr>
      <p:sp>
        <p:nvSpPr>
          <p:cNvPr id="2962" name="Google Shape;2962;p4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82. (3916.1) The Aeronautical Information Manual (AIM) specifically encourages pilots to turn on their landing lights when operating below 10,000 feet, day or night, and especially when operating</a:t>
            </a:r>
            <a:endParaRPr/>
          </a:p>
        </p:txBody>
      </p:sp>
      <p:sp>
        <p:nvSpPr>
          <p:cNvPr id="2963" name="Google Shape;2963;p4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 Class B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 conditions of reduced visibility.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within 15 miles of a towered airport.</a:t>
            </a:r>
            <a:endParaRPr/>
          </a:p>
        </p:txBody>
      </p:sp>
    </p:spTree>
  </p:cSld>
  <p:clrMapOvr>
    <a:masterClrMapping/>
  </p:clrMapOvr>
</p:sld>
</file>

<file path=ppt/slides/slide4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7" name="Shape 2967"/>
        <p:cNvGrpSpPr/>
        <p:nvPr/>
      </p:nvGrpSpPr>
      <p:grpSpPr>
        <a:xfrm>
          <a:off x="0" y="0"/>
          <a:ext cx="0" cy="0"/>
          <a:chOff x="0" y="0"/>
          <a:chExt cx="0" cy="0"/>
        </a:xfrm>
      </p:grpSpPr>
      <p:sp>
        <p:nvSpPr>
          <p:cNvPr id="2968" name="Google Shape;2968;p4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82. (3916.1) The Aeronautical Information Manual (AIM) specifically encourages pilots to turn on their landing lights when operating below 10,000 feet, day or night, and especially when operating</a:t>
            </a:r>
            <a:endParaRPr/>
          </a:p>
        </p:txBody>
      </p:sp>
      <p:sp>
        <p:nvSpPr>
          <p:cNvPr id="2969" name="Google Shape;2969;p4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 Class B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 conditions of reduced visibility.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within 15 miles of a towered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are encouraged to turn on their landing lights when operating below 10,000 feet, day or night, especially when operating within 10 miles of any airport or in conditions of reduced visibility and in areas where flocks of birds may be expected.</a:t>
            </a:r>
            <a:endParaRPr/>
          </a:p>
        </p:txBody>
      </p:sp>
    </p:spTree>
  </p:cSld>
  <p:clrMapOvr>
    <a:masterClrMapping/>
  </p:clrMapOvr>
</p:sld>
</file>

<file path=ppt/slides/slide4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3" name="Shape 2973"/>
        <p:cNvGrpSpPr/>
        <p:nvPr/>
      </p:nvGrpSpPr>
      <p:grpSpPr>
        <a:xfrm>
          <a:off x="0" y="0"/>
          <a:ext cx="0" cy="0"/>
          <a:chOff x="0" y="0"/>
          <a:chExt cx="0" cy="0"/>
        </a:xfrm>
      </p:grpSpPr>
      <p:sp>
        <p:nvSpPr>
          <p:cNvPr id="2974" name="Google Shape;2974;p4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83. (3931) What is it often called when a pilot pushes his or her capabilities and the aircraft's limits by trying to maintain visual contact with the terrain in low visibility and ceiling?</a:t>
            </a:r>
            <a:endParaRPr/>
          </a:p>
        </p:txBody>
      </p:sp>
      <p:sp>
        <p:nvSpPr>
          <p:cNvPr id="2975" name="Google Shape;2975;p4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Scud running.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Mind set.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Peer pressure.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(3024) The pilot-in-command is required to hold a type rating in which aircraft?</a:t>
            </a:r>
            <a:endParaRPr/>
          </a:p>
        </p:txBody>
      </p:sp>
      <p:sp>
        <p:nvSpPr>
          <p:cNvPr id="367" name="Google Shape;367;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operated under an authorization issued by the Administrator.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Aircraft having a gross weight of more than 12,500 pounds.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involved in ferry flights, training flights, or test flights.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9" name="Shape 2979"/>
        <p:cNvGrpSpPr/>
        <p:nvPr/>
      </p:nvGrpSpPr>
      <p:grpSpPr>
        <a:xfrm>
          <a:off x="0" y="0"/>
          <a:ext cx="0" cy="0"/>
          <a:chOff x="0" y="0"/>
          <a:chExt cx="0" cy="0"/>
        </a:xfrm>
      </p:grpSpPr>
      <p:sp>
        <p:nvSpPr>
          <p:cNvPr id="2980" name="Google Shape;2980;p4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83. (3931) What is it often called when a pilot pushes his or her capabilities and the aircraft's limits by trying to maintain visual contact with the terrain in low visibility and ceiling?</a:t>
            </a:r>
            <a:endParaRPr/>
          </a:p>
        </p:txBody>
      </p:sp>
      <p:sp>
        <p:nvSpPr>
          <p:cNvPr id="2981" name="Google Shape;2981;p4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Scud running.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Mind set.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Peer pressure.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Scud running is pushing the capabilities of the pilot and the aircraft to the limits by trying to maintain visual contact with the terrain while trying to avoid physical contact with it.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5" name="Shape 2985"/>
        <p:cNvGrpSpPr/>
        <p:nvPr/>
      </p:nvGrpSpPr>
      <p:grpSpPr>
        <a:xfrm>
          <a:off x="0" y="0"/>
          <a:ext cx="0" cy="0"/>
          <a:chOff x="0" y="0"/>
          <a:chExt cx="0" cy="0"/>
        </a:xfrm>
      </p:grpSpPr>
      <p:sp>
        <p:nvSpPr>
          <p:cNvPr id="2986" name="Google Shape;2986;p4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(3931.1) Hazardous attitudes occur to every pilot to some degree at some time. What are some of these hazardous attitudes?</a:t>
            </a:r>
            <a:endParaRPr b="0" i="0" u="none" strike="noStrike">
              <a:solidFill>
                <a:srgbClr val="000000"/>
              </a:solidFill>
              <a:latin typeface="Courier New"/>
              <a:ea typeface="Courier New"/>
              <a:cs typeface="Courier New"/>
              <a:sym typeface="Courier New"/>
            </a:endParaRPr>
          </a:p>
        </p:txBody>
      </p:sp>
      <p:sp>
        <p:nvSpPr>
          <p:cNvPr id="2987" name="Google Shape;2987;p4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Poor risk management and lack of stress management.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Anti-authority, impulsivity, macho, resignation, and invulnerability.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Poor situational awareness, snap judgments, and lack of a decision making process.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1" name="Shape 2991"/>
        <p:cNvGrpSpPr/>
        <p:nvPr/>
      </p:nvGrpSpPr>
      <p:grpSpPr>
        <a:xfrm>
          <a:off x="0" y="0"/>
          <a:ext cx="0" cy="0"/>
          <a:chOff x="0" y="0"/>
          <a:chExt cx="0" cy="0"/>
        </a:xfrm>
      </p:grpSpPr>
      <p:sp>
        <p:nvSpPr>
          <p:cNvPr id="2992" name="Google Shape;2992;p4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(3931.1) Hazardous attitudes occur to every pilot to some degree at some time. What are some of these hazardous attitudes?</a:t>
            </a:r>
            <a:endParaRPr b="0" i="0" u="none" strike="noStrike">
              <a:solidFill>
                <a:srgbClr val="000000"/>
              </a:solidFill>
              <a:latin typeface="Courier New"/>
              <a:ea typeface="Courier New"/>
              <a:cs typeface="Courier New"/>
              <a:sym typeface="Courier New"/>
            </a:endParaRPr>
          </a:p>
        </p:txBody>
      </p:sp>
      <p:sp>
        <p:nvSpPr>
          <p:cNvPr id="2993" name="Google Shape;2993;p4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Poor risk management and lack of stress management.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Anti-authority, impulsivity, macho, resignation, and invulnerability.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Poor situational awareness, snap judgments, and lack of a decision making process.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ADM addresses the following five hazardous attitudes: anti-authority (don't tell me!), impulsivity (do something quickly!), invulnerability (it won't happen to me!), macho (I can do it!), resignation (what's the use?).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7" name="Shape 2997"/>
        <p:cNvGrpSpPr/>
        <p:nvPr/>
      </p:nvGrpSpPr>
      <p:grpSpPr>
        <a:xfrm>
          <a:off x="0" y="0"/>
          <a:ext cx="0" cy="0"/>
          <a:chOff x="0" y="0"/>
          <a:chExt cx="0" cy="0"/>
        </a:xfrm>
      </p:grpSpPr>
      <p:sp>
        <p:nvSpPr>
          <p:cNvPr id="2998" name="Google Shape;2998;p4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85. (3931.2) In the aeronautical decision making (ADM) process, what is the first step in neutralizing a hazardous attitude?</a:t>
            </a:r>
            <a:endParaRPr/>
          </a:p>
        </p:txBody>
      </p:sp>
      <p:sp>
        <p:nvSpPr>
          <p:cNvPr id="2999" name="Google Shape;2999;p4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Making a rational judgement.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Recognizing hazardous thoughts.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Recognizing the invulnerability of the situation.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4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85. (3931.2) In the aeronautical decision making (ADM) process, what is the first step in neutralizing a hazardous attitude?</a:t>
            </a:r>
            <a:endParaRPr/>
          </a:p>
        </p:txBody>
      </p:sp>
      <p:sp>
        <p:nvSpPr>
          <p:cNvPr id="3005" name="Google Shape;3005;p4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Making a rational judgement.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Recognizing hazardous thoughts.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Recognizing the invulnerability of the situation.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Hazardous attitudes which contribute to poor pilot judgment can be effectively counteracted by redirecting that hazardous attitude so that appropriate action can be taken. Recognition of hazardous thoughts is the first step in neutralizing them in the ADM process.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9" name="Shape 3009"/>
        <p:cNvGrpSpPr/>
        <p:nvPr/>
      </p:nvGrpSpPr>
      <p:grpSpPr>
        <a:xfrm>
          <a:off x="0" y="0"/>
          <a:ext cx="0" cy="0"/>
          <a:chOff x="0" y="0"/>
          <a:chExt cx="0" cy="0"/>
        </a:xfrm>
      </p:grpSpPr>
      <p:sp>
        <p:nvSpPr>
          <p:cNvPr id="3010" name="Google Shape;3010;p4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(3931.3) Risk management, as part of the aeronautical decision making (ADM) process, relies on which features to reduce the risks associated with each flight?</a:t>
            </a:r>
            <a:endParaRPr/>
          </a:p>
        </p:txBody>
      </p:sp>
      <p:sp>
        <p:nvSpPr>
          <p:cNvPr id="3011" name="Google Shape;3011;p4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Application of stress management and risk element procedures.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Situational awareness, problem recognition, and good judgment.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mental process of analyzing all information in a particular situation and making a timely decision on what action to take.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5" name="Shape 3015"/>
        <p:cNvGrpSpPr/>
        <p:nvPr/>
      </p:nvGrpSpPr>
      <p:grpSpPr>
        <a:xfrm>
          <a:off x="0" y="0"/>
          <a:ext cx="0" cy="0"/>
          <a:chOff x="0" y="0"/>
          <a:chExt cx="0" cy="0"/>
        </a:xfrm>
      </p:grpSpPr>
      <p:sp>
        <p:nvSpPr>
          <p:cNvPr id="3016" name="Google Shape;3016;p4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(3931.3) Risk management, as part of the aeronautical decision making (ADM) process, relies on which features to reduce the risks associated with each flight?</a:t>
            </a:r>
            <a:endParaRPr/>
          </a:p>
        </p:txBody>
      </p:sp>
      <p:sp>
        <p:nvSpPr>
          <p:cNvPr id="3017" name="Google Shape;3017;p4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Application of stress management and risk element procedures.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Situational awareness, problem recognition, and good judgment.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mental process of analyzing all information in a particular situation and making a timely decision on what action to take.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Risk management is the part of the ADM which relies on situational awareness, problem recognition, and good judgment to reduce risks associated with each flight.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1" name="Shape 3021"/>
        <p:cNvGrpSpPr/>
        <p:nvPr/>
      </p:nvGrpSpPr>
      <p:grpSpPr>
        <a:xfrm>
          <a:off x="0" y="0"/>
          <a:ext cx="0" cy="0"/>
          <a:chOff x="0" y="0"/>
          <a:chExt cx="0" cy="0"/>
        </a:xfrm>
      </p:grpSpPr>
      <p:sp>
        <p:nvSpPr>
          <p:cNvPr id="3022" name="Google Shape;3022;p4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(3932) What antidotal phrase can help reverse the hazardous attitude of anti-authority?</a:t>
            </a:r>
            <a:endParaRPr/>
          </a:p>
        </p:txBody>
      </p:sp>
      <p:sp>
        <p:nvSpPr>
          <p:cNvPr id="3023" name="Google Shape;3023;p4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Rules do not apply in this situation.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 know what I am doing.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Follow the rules.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7" name="Shape 3027"/>
        <p:cNvGrpSpPr/>
        <p:nvPr/>
      </p:nvGrpSpPr>
      <p:grpSpPr>
        <a:xfrm>
          <a:off x="0" y="0"/>
          <a:ext cx="0" cy="0"/>
          <a:chOff x="0" y="0"/>
          <a:chExt cx="0" cy="0"/>
        </a:xfrm>
      </p:grpSpPr>
      <p:sp>
        <p:nvSpPr>
          <p:cNvPr id="3028" name="Google Shape;3028;p4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(3932) What antidotal phrase can help reverse the hazardous attitude of anti-authority?</a:t>
            </a:r>
            <a:endParaRPr/>
          </a:p>
        </p:txBody>
      </p:sp>
      <p:sp>
        <p:nvSpPr>
          <p:cNvPr id="3029" name="Google Shape;3029;p4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Rules do not apply in this situation.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 know what I am doing.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Follow the rules.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anti-authority (don't tell me!) attitude is found in people who do not like anyone telling them what to do. The antidote for this attitude is: follow the rules, they are usually right.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3" name="Shape 3033"/>
        <p:cNvGrpSpPr/>
        <p:nvPr/>
      </p:nvGrpSpPr>
      <p:grpSpPr>
        <a:xfrm>
          <a:off x="0" y="0"/>
          <a:ext cx="0" cy="0"/>
          <a:chOff x="0" y="0"/>
          <a:chExt cx="0" cy="0"/>
        </a:xfrm>
      </p:grpSpPr>
      <p:sp>
        <p:nvSpPr>
          <p:cNvPr id="3034" name="Google Shape;3034;p4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(3933) What antidotal phrase can help reverse the hazardous attitude of impulsivity?</a:t>
            </a:r>
            <a:endParaRPr/>
          </a:p>
        </p:txBody>
      </p:sp>
      <p:sp>
        <p:nvSpPr>
          <p:cNvPr id="3035" name="Google Shape;3035;p4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It could happen to 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Do it quickly to get it over with.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 so fast, think first.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(3024) The pilot-in-command is required to hold a type rating in which aircraft?</a:t>
            </a:r>
            <a:endParaRPr/>
          </a:p>
        </p:txBody>
      </p:sp>
      <p:sp>
        <p:nvSpPr>
          <p:cNvPr id="373" name="Google Shape;373;p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Aircraft operated under an authorization issued by the Administrator.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Aircraft having a gross weight of more than 12,500 pounds.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involved in ferry flights, training flights, or test flights.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type rating is required in order for a pilot to act as PIC of a large aircraft (except lighter-than-air) which is further defined as more than 12,500 pounds maximum certificated takeoff weight or a turbojet-powered aircraft. Answer (A) is incorrect because they don't address the weight or type of propulsion. Answer (C) is incorrect because they don't address the weight or type of propulsion.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4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(3933) What antidotal phrase can help reverse the hazardous attitude of impulsivity?</a:t>
            </a:r>
            <a:endParaRPr/>
          </a:p>
        </p:txBody>
      </p:sp>
      <p:sp>
        <p:nvSpPr>
          <p:cNvPr id="3041" name="Google Shape;3041;p4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It could happen to 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Do it quickly to get it over with.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 so fast, think first.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Impulsivity (do something quickly!) is the attitude of people who frequently feel the need to do something, anything, immediately. They do not stop to think about what they are about to do, they do not select the best alternative, and they do the first thing that comes to mind. The antidote for this attitude is: Not so fast. Think first.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5" name="Shape 3045"/>
        <p:cNvGrpSpPr/>
        <p:nvPr/>
      </p:nvGrpSpPr>
      <p:grpSpPr>
        <a:xfrm>
          <a:off x="0" y="0"/>
          <a:ext cx="0" cy="0"/>
          <a:chOff x="0" y="0"/>
          <a:chExt cx="0" cy="0"/>
        </a:xfrm>
      </p:grpSpPr>
      <p:sp>
        <p:nvSpPr>
          <p:cNvPr id="3046" name="Google Shape;3046;p4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89. (3934) What antidotal phrase can help reverse the hazardous attitude of invulnerability?</a:t>
            </a:r>
            <a:endParaRPr/>
          </a:p>
        </p:txBody>
      </p:sp>
      <p:sp>
        <p:nvSpPr>
          <p:cNvPr id="3047" name="Google Shape;3047;p4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It will not happen to 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It can not be that bad.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It could happen to me.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1" name="Shape 3051"/>
        <p:cNvGrpSpPr/>
        <p:nvPr/>
      </p:nvGrpSpPr>
      <p:grpSpPr>
        <a:xfrm>
          <a:off x="0" y="0"/>
          <a:ext cx="0" cy="0"/>
          <a:chOff x="0" y="0"/>
          <a:chExt cx="0" cy="0"/>
        </a:xfrm>
      </p:grpSpPr>
      <p:sp>
        <p:nvSpPr>
          <p:cNvPr id="3052" name="Google Shape;3052;p4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89. (3934) What antidotal phrase can help reverse the hazardous attitude of invulnerability?</a:t>
            </a:r>
            <a:endParaRPr/>
          </a:p>
        </p:txBody>
      </p:sp>
      <p:sp>
        <p:nvSpPr>
          <p:cNvPr id="3053" name="Google Shape;3053;p4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It will not happen to 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It can not be that bad.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It could happen to me.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Invulnerability (it won't happen to me) is found in people who think accidents happen to others, but never to them. Pilots who think this way are more likely to take chances and increase risk. The antidote for this attitude is: It could happen to me.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7" name="Shape 3057"/>
        <p:cNvGrpSpPr/>
        <p:nvPr/>
      </p:nvGrpSpPr>
      <p:grpSpPr>
        <a:xfrm>
          <a:off x="0" y="0"/>
          <a:ext cx="0" cy="0"/>
          <a:chOff x="0" y="0"/>
          <a:chExt cx="0" cy="0"/>
        </a:xfrm>
      </p:grpSpPr>
      <p:sp>
        <p:nvSpPr>
          <p:cNvPr id="3058" name="Google Shape;3058;p4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90. (3935) What antidotal phrase can help reverse the hazardous attitude of macho?</a:t>
            </a:r>
            <a:endParaRPr/>
          </a:p>
        </p:txBody>
      </p:sp>
      <p:sp>
        <p:nvSpPr>
          <p:cNvPr id="3059" name="Google Shape;3059;p4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 can do it.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Taking chances is foolish.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Nothing will happen.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3" name="Shape 3063"/>
        <p:cNvGrpSpPr/>
        <p:nvPr/>
      </p:nvGrpSpPr>
      <p:grpSpPr>
        <a:xfrm>
          <a:off x="0" y="0"/>
          <a:ext cx="0" cy="0"/>
          <a:chOff x="0" y="0"/>
          <a:chExt cx="0" cy="0"/>
        </a:xfrm>
      </p:grpSpPr>
      <p:sp>
        <p:nvSpPr>
          <p:cNvPr id="3064" name="Google Shape;3064;p4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90. (3935) What antidotal phrase can help reverse the hazardous attitude of macho?</a:t>
            </a:r>
            <a:endParaRPr/>
          </a:p>
        </p:txBody>
      </p:sp>
      <p:sp>
        <p:nvSpPr>
          <p:cNvPr id="3065" name="Google Shape;3065;p4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 can do it.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Taking chances is foolish.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Nothing will happen.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Macho (I can do it) is the attitude found in pilots who are always trying to prove they are better than anyone else. Pilots with this type of attitude will try to prove themselves by taking risks in order to impress others. The antidote for this attitude is: Taking chances is foolish.</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9" name="Shape 3069"/>
        <p:cNvGrpSpPr/>
        <p:nvPr/>
      </p:nvGrpSpPr>
      <p:grpSpPr>
        <a:xfrm>
          <a:off x="0" y="0"/>
          <a:ext cx="0" cy="0"/>
          <a:chOff x="0" y="0"/>
          <a:chExt cx="0" cy="0"/>
        </a:xfrm>
      </p:grpSpPr>
      <p:sp>
        <p:nvSpPr>
          <p:cNvPr id="3070" name="Google Shape;3070;p4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91. (3936) What antidotal phrase can help reverse the hazardous attitude of resignation?</a:t>
            </a:r>
            <a:endParaRPr/>
          </a:p>
        </p:txBody>
      </p:sp>
      <p:sp>
        <p:nvSpPr>
          <p:cNvPr id="3071" name="Google Shape;3071;p4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What is the use.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Someone else is responsible.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 am not helpless.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5" name="Shape 3075"/>
        <p:cNvGrpSpPr/>
        <p:nvPr/>
      </p:nvGrpSpPr>
      <p:grpSpPr>
        <a:xfrm>
          <a:off x="0" y="0"/>
          <a:ext cx="0" cy="0"/>
          <a:chOff x="0" y="0"/>
          <a:chExt cx="0" cy="0"/>
        </a:xfrm>
      </p:grpSpPr>
      <p:sp>
        <p:nvSpPr>
          <p:cNvPr id="3076" name="Google Shape;3076;p4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91. (3936) What antidotal phrase can help reverse the hazardous attitude of resignation?</a:t>
            </a:r>
            <a:endParaRPr/>
          </a:p>
        </p:txBody>
      </p:sp>
      <p:sp>
        <p:nvSpPr>
          <p:cNvPr id="3077" name="Google Shape;3077;p4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What is the use.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Someone else is responsible.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 am not helpless.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Resignation (what's the use) is the attitude in pilots who do not see themselves as being able to make a great deal of difference in what happens to them. When things go well, the pilot is apt to think it's due to good luck. When things go badly, the pilot may feel that 'someone is out to get me,' or attribute it to bad luck. The antidote for this attitude is: I'm not helpless. I can make a difference.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1" name="Shape 3081"/>
        <p:cNvGrpSpPr/>
        <p:nvPr/>
      </p:nvGrpSpPr>
      <p:grpSpPr>
        <a:xfrm>
          <a:off x="0" y="0"/>
          <a:ext cx="0" cy="0"/>
          <a:chOff x="0" y="0"/>
          <a:chExt cx="0" cy="0"/>
        </a:xfrm>
      </p:grpSpPr>
      <p:sp>
        <p:nvSpPr>
          <p:cNvPr id="3082" name="Google Shape;3082;p5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92. (3937) Who is responsible for determining whether a pilot is fit to fly for a particular flight, even though he or she holds a current medical certificate?</a:t>
            </a:r>
            <a:endParaRPr/>
          </a:p>
        </p:txBody>
      </p:sp>
      <p:sp>
        <p:nvSpPr>
          <p:cNvPr id="3083" name="Google Shape;3083;p5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FAA.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medical examiner.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pilot.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7" name="Shape 3087"/>
        <p:cNvGrpSpPr/>
        <p:nvPr/>
      </p:nvGrpSpPr>
      <p:grpSpPr>
        <a:xfrm>
          <a:off x="0" y="0"/>
          <a:ext cx="0" cy="0"/>
          <a:chOff x="0" y="0"/>
          <a:chExt cx="0" cy="0"/>
        </a:xfrm>
      </p:grpSpPr>
      <p:sp>
        <p:nvSpPr>
          <p:cNvPr id="3088" name="Google Shape;3088;p5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92. (3937) Who is responsible for determining whether a pilot is fit to fly for a particular flight, even though he or she holds a current medical certificate?</a:t>
            </a:r>
            <a:endParaRPr/>
          </a:p>
        </p:txBody>
      </p:sp>
      <p:sp>
        <p:nvSpPr>
          <p:cNvPr id="3089" name="Google Shape;3089;p5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FAA.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medical examiner.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pilot.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pilot is responsible for determining if they are fit to fly for a particular flight.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p5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93. (3938) What is the one common factor which affects most preventable accidents?</a:t>
            </a:r>
            <a:endParaRPr/>
          </a:p>
        </p:txBody>
      </p:sp>
      <p:sp>
        <p:nvSpPr>
          <p:cNvPr id="3095" name="Google Shape;3095;p5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Structural failure.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Mechanical malfunction.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Human error.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(3025) What is the definition of a high-performance airplane?</a:t>
            </a:r>
            <a:endParaRPr b="0" i="0" u="none" strike="noStrike">
              <a:solidFill>
                <a:srgbClr val="000000"/>
              </a:solidFill>
              <a:latin typeface="Courier New"/>
              <a:ea typeface="Courier New"/>
              <a:cs typeface="Courier New"/>
              <a:sym typeface="Courier New"/>
            </a:endParaRPr>
          </a:p>
        </p:txBody>
      </p:sp>
      <p:sp>
        <p:nvSpPr>
          <p:cNvPr id="379" name="Google Shape;379;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airplane with an engine of more than 200 horsepower.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airplane with 180 horsepower, or retractable landing gear, flaps, and a fixed-pitch propeller.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airplane with a normal cruise speed in excess of 200 knots.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9" name="Shape 3099"/>
        <p:cNvGrpSpPr/>
        <p:nvPr/>
      </p:nvGrpSpPr>
      <p:grpSpPr>
        <a:xfrm>
          <a:off x="0" y="0"/>
          <a:ext cx="0" cy="0"/>
          <a:chOff x="0" y="0"/>
          <a:chExt cx="0" cy="0"/>
        </a:xfrm>
      </p:grpSpPr>
      <p:sp>
        <p:nvSpPr>
          <p:cNvPr id="3100" name="Google Shape;3100;p5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93. (3938) What is the one common factor which affects most preventable accidents?</a:t>
            </a:r>
            <a:endParaRPr/>
          </a:p>
        </p:txBody>
      </p:sp>
      <p:sp>
        <p:nvSpPr>
          <p:cNvPr id="3101" name="Google Shape;3101;p5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Structural failure.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Mechanical malfunction.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Human error.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Most preventable accidents have one common factor: human error, rather than a mechanical malfunction.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5" name="Shape 3105"/>
        <p:cNvGrpSpPr/>
        <p:nvPr/>
      </p:nvGrpSpPr>
      <p:grpSpPr>
        <a:xfrm>
          <a:off x="0" y="0"/>
          <a:ext cx="0" cy="0"/>
          <a:chOff x="0" y="0"/>
          <a:chExt cx="0" cy="0"/>
        </a:xfrm>
      </p:grpSpPr>
      <p:sp>
        <p:nvSpPr>
          <p:cNvPr id="3106" name="Google Shape;3106;p5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94. (3939) What often leads to spatial disorientation or collision with ground/obstacles when flying under Visual Flight Rules (VFR)?</a:t>
            </a:r>
            <a:endParaRPr/>
          </a:p>
        </p:txBody>
      </p:sp>
      <p:sp>
        <p:nvSpPr>
          <p:cNvPr id="3107" name="Google Shape;3107;p5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Continual flight into instrument conditions.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Getting behind the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Duck-under syndrome.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1" name="Shape 3111"/>
        <p:cNvGrpSpPr/>
        <p:nvPr/>
      </p:nvGrpSpPr>
      <p:grpSpPr>
        <a:xfrm>
          <a:off x="0" y="0"/>
          <a:ext cx="0" cy="0"/>
          <a:chOff x="0" y="0"/>
          <a:chExt cx="0" cy="0"/>
        </a:xfrm>
      </p:grpSpPr>
      <p:sp>
        <p:nvSpPr>
          <p:cNvPr id="3112" name="Google Shape;3112;p5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94. (3939) What often leads to spatial disorientation or collision with ground/obstacles when flying under Visual Flight Rules (VFR)?</a:t>
            </a:r>
            <a:endParaRPr/>
          </a:p>
        </p:txBody>
      </p:sp>
      <p:sp>
        <p:nvSpPr>
          <p:cNvPr id="3113" name="Google Shape;3113;p5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Continual flight into instrument conditions.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Getting behind the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Duck-under syndrome.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Continuing VFR flight into IMC often leads to spatial disorientation or collision with ground/obstacles. It is even more dangerous if the pilot is not instrument qualified or current.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7" name="Shape 3117"/>
        <p:cNvGrpSpPr/>
        <p:nvPr/>
      </p:nvGrpSpPr>
      <p:grpSpPr>
        <a:xfrm>
          <a:off x="0" y="0"/>
          <a:ext cx="0" cy="0"/>
          <a:chOff x="0" y="0"/>
          <a:chExt cx="0" cy="0"/>
        </a:xfrm>
      </p:grpSpPr>
      <p:sp>
        <p:nvSpPr>
          <p:cNvPr id="3118" name="Google Shape;3118;p5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95. (3940) What is one of the neglected items when a pilot relies on short and long term memory for repetitive tasks?</a:t>
            </a:r>
            <a:endParaRPr/>
          </a:p>
        </p:txBody>
      </p:sp>
      <p:sp>
        <p:nvSpPr>
          <p:cNvPr id="3119" name="Google Shape;3119;p5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Checklists.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Situation awareness.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Flying outside the envelope.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3" name="Shape 3123"/>
        <p:cNvGrpSpPr/>
        <p:nvPr/>
      </p:nvGrpSpPr>
      <p:grpSpPr>
        <a:xfrm>
          <a:off x="0" y="0"/>
          <a:ext cx="0" cy="0"/>
          <a:chOff x="0" y="0"/>
          <a:chExt cx="0" cy="0"/>
        </a:xfrm>
      </p:grpSpPr>
      <p:sp>
        <p:nvSpPr>
          <p:cNvPr id="3124" name="Google Shape;3124;p5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95. (3940) What is one of the neglected items when a pilot relies on short and long term memory for repetitive tasks?</a:t>
            </a:r>
            <a:endParaRPr/>
          </a:p>
        </p:txBody>
      </p:sp>
      <p:sp>
        <p:nvSpPr>
          <p:cNvPr id="3125" name="Google Shape;3125;p5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Checklists.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Situation awareness.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Flying outside the envelope.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Unjustified reliance on the pilot's short and long term memory, regular flying skills, repetitive and familiar routes usually results in neglect of flight planning, preflight inspections, and checklists.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9" name="Shape 3129"/>
        <p:cNvGrpSpPr/>
        <p:nvPr/>
      </p:nvGrpSpPr>
      <p:grpSpPr>
        <a:xfrm>
          <a:off x="0" y="0"/>
          <a:ext cx="0" cy="0"/>
          <a:chOff x="0" y="0"/>
          <a:chExt cx="0" cy="0"/>
        </a:xfrm>
      </p:grpSpPr>
      <p:sp>
        <p:nvSpPr>
          <p:cNvPr id="3130" name="Google Shape;3130;p5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96. (3940.1) A pilot and two passengers landed on a 2,100 foot east-west gravel strip with an elevation of 1,800 feet. The temperature is warmer than expected and after computing the density altitude it is determined the takeoff distance over a 50 foot obstacle is 1,980 feet. The airplane is 75 pounds under gross weight. What would be the best choice?</a:t>
            </a:r>
            <a:endParaRPr/>
          </a:p>
        </p:txBody>
      </p:sp>
      <p:sp>
        <p:nvSpPr>
          <p:cNvPr id="3131" name="Google Shape;3131;p5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Taking off into the headwind will give the extra climb-out time needed.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Try a takeoff without the passengers to make sure the climb is adequate.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Wait until the temperature decreases, and recalculate the takeoff performance.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5" name="Shape 3135"/>
        <p:cNvGrpSpPr/>
        <p:nvPr/>
      </p:nvGrpSpPr>
      <p:grpSpPr>
        <a:xfrm>
          <a:off x="0" y="0"/>
          <a:ext cx="0" cy="0"/>
          <a:chOff x="0" y="0"/>
          <a:chExt cx="0" cy="0"/>
        </a:xfrm>
      </p:grpSpPr>
      <p:sp>
        <p:nvSpPr>
          <p:cNvPr id="3136" name="Google Shape;3136;p5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96. (3940.1) A pilot and two passengers landed on a 2,100 foot east-west gravel strip with an elevation of 1,800 feet. The temperature is warmer than expected and after computing the density altitude it is determined the takeoff distance over a 50 foot obstacle is 1,980 feet. The airplane is 75 pounds under gross weight. What would be the best choice?</a:t>
            </a:r>
            <a:endParaRPr/>
          </a:p>
        </p:txBody>
      </p:sp>
      <p:sp>
        <p:nvSpPr>
          <p:cNvPr id="3137" name="Google Shape;3137;p5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Taking off into the headwind will give the extra climb-out time needed.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Try a takeoff without the passengers to make sure the climb is adequate.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Wait until the temperature decreases, and recalculate the takeoff performance.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conditions described provide only 120 feet for a margin of error between required takeoff distance and available runway. This is too risky; the pilot should wait until conditions improve and there is a larger margin of safety between available and needed runway distance.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1" name="Shape 3141"/>
        <p:cNvGrpSpPr/>
        <p:nvPr/>
      </p:nvGrpSpPr>
      <p:grpSpPr>
        <a:xfrm>
          <a:off x="0" y="0"/>
          <a:ext cx="0" cy="0"/>
          <a:chOff x="0" y="0"/>
          <a:chExt cx="0" cy="0"/>
        </a:xfrm>
      </p:grpSpPr>
      <p:sp>
        <p:nvSpPr>
          <p:cNvPr id="3142" name="Google Shape;3142;p5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97. (3951) Who should not participate in the Land and Hold Short Operations (LAHSO) program?</a:t>
            </a:r>
            <a:endParaRPr/>
          </a:p>
        </p:txBody>
      </p:sp>
      <p:sp>
        <p:nvSpPr>
          <p:cNvPr id="3143" name="Google Shape;3143;p5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Recreational pilots only.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Military pilots.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Student pilots.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7" name="Shape 3147"/>
        <p:cNvGrpSpPr/>
        <p:nvPr/>
      </p:nvGrpSpPr>
      <p:grpSpPr>
        <a:xfrm>
          <a:off x="0" y="0"/>
          <a:ext cx="0" cy="0"/>
          <a:chOff x="0" y="0"/>
          <a:chExt cx="0" cy="0"/>
        </a:xfrm>
      </p:grpSpPr>
      <p:sp>
        <p:nvSpPr>
          <p:cNvPr id="3148" name="Google Shape;3148;p5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97. (3951) Who should not participate in the Land and Hold Short Operations (LAHSO) program?</a:t>
            </a:r>
            <a:endParaRPr/>
          </a:p>
        </p:txBody>
      </p:sp>
      <p:sp>
        <p:nvSpPr>
          <p:cNvPr id="3149" name="Google Shape;3149;p5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Recreational pilots only.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Military pilots.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Student pilots.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Student pilots or pilots not familiar with LAHSO should not participate in the program.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3" name="Shape 3153"/>
        <p:cNvGrpSpPr/>
        <p:nvPr/>
      </p:nvGrpSpPr>
      <p:grpSpPr>
        <a:xfrm>
          <a:off x="0" y="0"/>
          <a:ext cx="0" cy="0"/>
          <a:chOff x="0" y="0"/>
          <a:chExt cx="0" cy="0"/>
        </a:xfrm>
      </p:grpSpPr>
      <p:sp>
        <p:nvSpPr>
          <p:cNvPr id="3154" name="Google Shape;3154;p5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98. (3952) Who has final authority to accept or decline any land and hold short (LAHSO) clearance?</a:t>
            </a:r>
            <a:endParaRPr/>
          </a:p>
        </p:txBody>
      </p:sp>
      <p:sp>
        <p:nvSpPr>
          <p:cNvPr id="3155" name="Google Shape;3155;p5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Pilot-in-command.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 traffic controller.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Second-in-command.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(3002) With respect to the certification of airmen, which are classes of aircraft?</a:t>
            </a:r>
            <a:endParaRPr/>
          </a:p>
        </p:txBody>
      </p:sp>
      <p:sp>
        <p:nvSpPr>
          <p:cNvPr id="115" name="Google Shape;11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Airplane, rotorcraft, glider, lighter-than-air.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Single-engine land and sea, multiengine land and sea.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Lighter-than-air, airship, hot air balloon, gas balloon.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(3025) What is the definition of a high-performance airplane?</a:t>
            </a:r>
            <a:endParaRPr b="0" i="0" u="none" strike="noStrike">
              <a:solidFill>
                <a:srgbClr val="000000"/>
              </a:solidFill>
              <a:latin typeface="Courier New"/>
              <a:ea typeface="Courier New"/>
              <a:cs typeface="Courier New"/>
              <a:sym typeface="Courier New"/>
            </a:endParaRPr>
          </a:p>
        </p:txBody>
      </p:sp>
      <p:sp>
        <p:nvSpPr>
          <p:cNvPr id="385" name="Google Shape;385;p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An airplane with an engine of more than 200 horsepower.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airplane with 180 horsepower, or retractable landing gear, flaps, and a fixed-pitch propeller.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 airplane with a normal cruise speed in excess of 200 knots.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high-performance airplane is one with an engine of more than 200 horsepower.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9" name="Shape 3159"/>
        <p:cNvGrpSpPr/>
        <p:nvPr/>
      </p:nvGrpSpPr>
      <p:grpSpPr>
        <a:xfrm>
          <a:off x="0" y="0"/>
          <a:ext cx="0" cy="0"/>
          <a:chOff x="0" y="0"/>
          <a:chExt cx="0" cy="0"/>
        </a:xfrm>
      </p:grpSpPr>
      <p:sp>
        <p:nvSpPr>
          <p:cNvPr id="3160" name="Google Shape;3160;p5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98. (3952) Who has final authority to accept or decline any land and hold short (LAHSO) clearance?</a:t>
            </a:r>
            <a:endParaRPr/>
          </a:p>
        </p:txBody>
      </p:sp>
      <p:sp>
        <p:nvSpPr>
          <p:cNvPr id="3161" name="Google Shape;3161;p5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Pilot-in-command.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 traffic controller.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Second-in-command.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PIC has the final authority to accept or decline any land and hold short clearance. The safety and operation of the aircraft remain the responsibility of the pilot.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5" name="Shape 3165"/>
        <p:cNvGrpSpPr/>
        <p:nvPr/>
      </p:nvGrpSpPr>
      <p:grpSpPr>
        <a:xfrm>
          <a:off x="0" y="0"/>
          <a:ext cx="0" cy="0"/>
          <a:chOff x="0" y="0"/>
          <a:chExt cx="0" cy="0"/>
        </a:xfrm>
      </p:grpSpPr>
      <p:sp>
        <p:nvSpPr>
          <p:cNvPr id="3166" name="Google Shape;3166;p5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99. (3953) When should pilots decline a land and hold short (LAHSO) clearance?</a:t>
            </a:r>
            <a:endParaRPr/>
          </a:p>
        </p:txBody>
      </p:sp>
      <p:sp>
        <p:nvSpPr>
          <p:cNvPr id="3167" name="Google Shape;3167;p5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it will compromise safety.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Only when the tower operator concurs.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Pilots can not decline clearance.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p5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99. (3953) When should pilots decline a land and hold short (LAHSO) clearance?</a:t>
            </a:r>
            <a:endParaRPr/>
          </a:p>
        </p:txBody>
      </p:sp>
      <p:sp>
        <p:nvSpPr>
          <p:cNvPr id="3173" name="Google Shape;3173;p5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it will compromise safety.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Only when the tower operator concurs.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Pilots can not decline clearance.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are expected to decline a LAHSO clearance if they determine it will compromise safety.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7" name="Shape 3177"/>
        <p:cNvGrpSpPr/>
        <p:nvPr/>
      </p:nvGrpSpPr>
      <p:grpSpPr>
        <a:xfrm>
          <a:off x="0" y="0"/>
          <a:ext cx="0" cy="0"/>
          <a:chOff x="0" y="0"/>
          <a:chExt cx="0" cy="0"/>
        </a:xfrm>
      </p:grpSpPr>
      <p:sp>
        <p:nvSpPr>
          <p:cNvPr id="3178" name="Google Shape;3178;p5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100. (3954) Where is the Available Landing Distance (ALD) data published for an airport that utilizes Land and Hold Short Operations (LAHSO)?</a:t>
            </a:r>
            <a:endParaRPr/>
          </a:p>
        </p:txBody>
      </p:sp>
      <p:sp>
        <p:nvSpPr>
          <p:cNvPr id="3179" name="Google Shape;3179;p5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Special Notices section of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 CFR Part 91, General Operating and Flight Rules.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Aeronautical Information Manual (AIM).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3" name="Shape 3183"/>
        <p:cNvGrpSpPr/>
        <p:nvPr/>
      </p:nvGrpSpPr>
      <p:grpSpPr>
        <a:xfrm>
          <a:off x="0" y="0"/>
          <a:ext cx="0" cy="0"/>
          <a:chOff x="0" y="0"/>
          <a:chExt cx="0" cy="0"/>
        </a:xfrm>
      </p:grpSpPr>
      <p:sp>
        <p:nvSpPr>
          <p:cNvPr id="3184" name="Google Shape;3184;p5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100. (3954) Where is the Available Landing Distance (ALD) data published for an airport that utilizes Land and Hold Short Operations (LAHSO)?</a:t>
            </a:r>
            <a:endParaRPr/>
          </a:p>
        </p:txBody>
      </p:sp>
      <p:sp>
        <p:nvSpPr>
          <p:cNvPr id="3185" name="Google Shape;3185;p5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Special Notices section of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 CFR Part 91, General Operating and Flight Rules.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Aeronautical Information Manual (AIM).</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ALD data is published in the special notices section of the Chart Supplements U.S. and in the U.S. Terminal Procedures Publications.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sp>
        <p:nvSpPr>
          <p:cNvPr id="3190" name="Google Shape;3190;p5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101. (3955) What is the minimum visibility for a pilot to receive a land and hold short (LAHSO) clearance?</a:t>
            </a:r>
            <a:endParaRPr/>
          </a:p>
        </p:txBody>
      </p:sp>
      <p:sp>
        <p:nvSpPr>
          <p:cNvPr id="3191" name="Google Shape;3191;p5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3 nautical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 statute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 statute mile.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5" name="Shape 3195"/>
        <p:cNvGrpSpPr/>
        <p:nvPr/>
      </p:nvGrpSpPr>
      <p:grpSpPr>
        <a:xfrm>
          <a:off x="0" y="0"/>
          <a:ext cx="0" cy="0"/>
          <a:chOff x="0" y="0"/>
          <a:chExt cx="0" cy="0"/>
        </a:xfrm>
      </p:grpSpPr>
      <p:sp>
        <p:nvSpPr>
          <p:cNvPr id="3196" name="Google Shape;3196;p5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101. (3955) What is the minimum visibility for a pilot to receive a land and hold short (LAHSO) clearance?</a:t>
            </a:r>
            <a:endParaRPr/>
          </a:p>
        </p:txBody>
      </p:sp>
      <p:sp>
        <p:nvSpPr>
          <p:cNvPr id="3197" name="Google Shape;3197;p5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3 nautical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 statute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 statute mile.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should only receive a LAHSO clearance when there is a minimum ceiling of 1,000 feet and 3 statute miles visibility. The intent of having basic VFR weather conditions is to allow pilots to maintain visual contact with other aircraft and ground vehicle operations.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1" name="Shape 3201"/>
        <p:cNvGrpSpPr/>
        <p:nvPr/>
      </p:nvGrpSpPr>
      <p:grpSpPr>
        <a:xfrm>
          <a:off x="0" y="0"/>
          <a:ext cx="0" cy="0"/>
          <a:chOff x="0" y="0"/>
          <a:chExt cx="0" cy="0"/>
        </a:xfrm>
      </p:grpSpPr>
      <p:sp>
        <p:nvSpPr>
          <p:cNvPr id="3202" name="Google Shape;3202;p5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102. (3955.1) When approaching taxiway holding lines from the side with the continuous lines, the pilot</a:t>
            </a:r>
            <a:endParaRPr/>
          </a:p>
        </p:txBody>
      </p:sp>
      <p:sp>
        <p:nvSpPr>
          <p:cNvPr id="3203" name="Google Shape;3203;p5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may continue taxiing.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should not cross the lines without ATC clearance.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should continue taxiing until all parts of the aircraft have crossed the lines.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7" name="Shape 3207"/>
        <p:cNvGrpSpPr/>
        <p:nvPr/>
      </p:nvGrpSpPr>
      <p:grpSpPr>
        <a:xfrm>
          <a:off x="0" y="0"/>
          <a:ext cx="0" cy="0"/>
          <a:chOff x="0" y="0"/>
          <a:chExt cx="0" cy="0"/>
        </a:xfrm>
      </p:grpSpPr>
      <p:sp>
        <p:nvSpPr>
          <p:cNvPr id="3208" name="Google Shape;3208;p5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102. (3955.1) When approaching taxiway holding lines from the side with the continuous lines, the pilot</a:t>
            </a:r>
            <a:endParaRPr/>
          </a:p>
        </p:txBody>
      </p:sp>
      <p:sp>
        <p:nvSpPr>
          <p:cNvPr id="3209" name="Google Shape;3209;p5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may continue taxiing.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should not cross the lines without ATC clearance.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should continue taxiing until all parts of the aircraft have crossed the lines.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approaching the holding line from the side with the continuous lines, a pilot should not cross the holding line without ATC clearance at a controlled airport, or without making sure of adequate separation from other aircraft at uncontrolled airports. Answer (A) is incorrect because no part of the aircraft may cross the hold line without ATC clearance. Answer (C) is incorrect because no part of the aircraft may cross the hold line without ATC clearance.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3" name="Shape 3213"/>
        <p:cNvGrpSpPr/>
        <p:nvPr/>
      </p:nvGrpSpPr>
      <p:grpSpPr>
        <a:xfrm>
          <a:off x="0" y="0"/>
          <a:ext cx="0" cy="0"/>
          <a:chOff x="0" y="0"/>
          <a:chExt cx="0" cy="0"/>
        </a:xfrm>
      </p:grpSpPr>
      <p:sp>
        <p:nvSpPr>
          <p:cNvPr id="3214" name="Google Shape;3214;p5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103. (3955.2) What is the purpose of the runway/runway hold position sign?</a:t>
            </a:r>
            <a:endParaRPr/>
          </a:p>
        </p:txBody>
      </p:sp>
      <p:sp>
        <p:nvSpPr>
          <p:cNvPr id="3215" name="Google Shape;3215;p5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Denotes entrance to runway from a taxiway.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Denotes area protected for an aircraft approaching or departing a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Denotes intersecting runways.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(3026) Before a person holding a Private Pilot Certificate may act as pilot-in-command of a high-performance airplane, that person must have</a:t>
            </a:r>
            <a:endParaRPr/>
          </a:p>
        </p:txBody>
      </p:sp>
      <p:sp>
        <p:nvSpPr>
          <p:cNvPr id="391" name="Google Shape;391;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passed a flight test in that airplane from an FAA inspector.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endorsement in that person's logbook that he or she is competent to act as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received ground and flight instruction from an authorized flight instructor who then endorses that person's logbook.</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9" name="Shape 3219"/>
        <p:cNvGrpSpPr/>
        <p:nvPr/>
      </p:nvGrpSpPr>
      <p:grpSpPr>
        <a:xfrm>
          <a:off x="0" y="0"/>
          <a:ext cx="0" cy="0"/>
          <a:chOff x="0" y="0"/>
          <a:chExt cx="0" cy="0"/>
        </a:xfrm>
      </p:grpSpPr>
      <p:sp>
        <p:nvSpPr>
          <p:cNvPr id="3220" name="Google Shape;3220;p5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103. (3955.2) What is the purpose of the runway/runway hold position sign?</a:t>
            </a:r>
            <a:endParaRPr/>
          </a:p>
        </p:txBody>
      </p:sp>
      <p:sp>
        <p:nvSpPr>
          <p:cNvPr id="3221" name="Google Shape;3221;p5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Denotes entrance to runway from a taxiway.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Denotes area protected for an aircraft approaching or departing a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Denotes intersecting runways.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Mandatory instruction signs are used to denote an entrance to a runway or critical area and areas where an aircraft is prohibited from entering. The runway holding position sign is located at the holding position on taxiways that intersect a runway or on runways that intersect other runways.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5" name="Shape 3225"/>
        <p:cNvGrpSpPr/>
        <p:nvPr/>
      </p:nvGrpSpPr>
      <p:grpSpPr>
        <a:xfrm>
          <a:off x="0" y="0"/>
          <a:ext cx="0" cy="0"/>
          <a:chOff x="0" y="0"/>
          <a:chExt cx="0" cy="0"/>
        </a:xfrm>
      </p:grpSpPr>
      <p:sp>
        <p:nvSpPr>
          <p:cNvPr id="3226" name="Google Shape;3226;p5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104. (3955.3) What does the outbound destination sign identify?</a:t>
            </a:r>
            <a:endParaRPr/>
          </a:p>
        </p:txBody>
      </p:sp>
      <p:sp>
        <p:nvSpPr>
          <p:cNvPr id="3227" name="Google Shape;3227;p5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Identifies entrance to the runway from a taxiway.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Identifies direction to take-off runways.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Identifies runway on which an aircraft is located.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1" name="Shape 3231"/>
        <p:cNvGrpSpPr/>
        <p:nvPr/>
      </p:nvGrpSpPr>
      <p:grpSpPr>
        <a:xfrm>
          <a:off x="0" y="0"/>
          <a:ext cx="0" cy="0"/>
          <a:chOff x="0" y="0"/>
          <a:chExt cx="0" cy="0"/>
        </a:xfrm>
      </p:grpSpPr>
      <p:sp>
        <p:nvSpPr>
          <p:cNvPr id="3232" name="Google Shape;3232;p5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104. (3955.3) What does the outbound destination sign identify?</a:t>
            </a:r>
            <a:endParaRPr/>
          </a:p>
        </p:txBody>
      </p:sp>
      <p:sp>
        <p:nvSpPr>
          <p:cNvPr id="3233" name="Google Shape;3233;p5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Identifies entrance to the runway from a taxiway.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Identifies direction to take-off runways.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Identifies runway on which an aircraft is located.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Outbound destination signs provide information for locating the departure runway. Answer (A) is incorrect because this is a runway marking. Answer (C) is incorrect because this is a runway location sign.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7" name="Shape 3237"/>
        <p:cNvGrpSpPr/>
        <p:nvPr/>
      </p:nvGrpSpPr>
      <p:grpSpPr>
        <a:xfrm>
          <a:off x="0" y="0"/>
          <a:ext cx="0" cy="0"/>
          <a:chOff x="0" y="0"/>
          <a:chExt cx="0" cy="0"/>
        </a:xfrm>
      </p:grpSpPr>
      <p:sp>
        <p:nvSpPr>
          <p:cNvPr id="3238" name="Google Shape;3238;p5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105. (3955.4) What is the purpose of the no entry sign?</a:t>
            </a:r>
            <a:endParaRPr/>
          </a:p>
        </p:txBody>
      </p:sp>
      <p:sp>
        <p:nvSpPr>
          <p:cNvPr id="3239" name="Google Shape;3239;p5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Identifies a paved area where aircraft are prohibited from entering.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Identifies area that does not continue beyond intersection.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Identifies the exit boundary for the runway protected area.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3" name="Shape 3243"/>
        <p:cNvGrpSpPr/>
        <p:nvPr/>
      </p:nvGrpSpPr>
      <p:grpSpPr>
        <a:xfrm>
          <a:off x="0" y="0"/>
          <a:ext cx="0" cy="0"/>
          <a:chOff x="0" y="0"/>
          <a:chExt cx="0" cy="0"/>
        </a:xfrm>
      </p:grpSpPr>
      <p:sp>
        <p:nvSpPr>
          <p:cNvPr id="3244" name="Google Shape;3244;p5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105. (3955.4) What is the purpose of the no entry sign?</a:t>
            </a:r>
            <a:endParaRPr/>
          </a:p>
        </p:txBody>
      </p:sp>
      <p:sp>
        <p:nvSpPr>
          <p:cNvPr id="3245" name="Google Shape;3245;p5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Identifies a paved area where aircraft are prohibited from entering.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Identifies area that does not continue beyond intersection.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Identifies the exit boundary for the runway protected area.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no entry sign prohibits an aircraft from entering an area. Typically, this sign would be located on a taxiway intended to be used in only one direction or at the intersection of vehicle roadways with runways, taxiways or aprons where the roadway may be mistaken as a taxiway or other aircraft movement surface.Answer (B) is incorrect because this is the purpose of a hold position sign. Answer (C) is incorrect because this is the purpose of the runway boundary sign.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9" name="Shape 3249"/>
        <p:cNvGrpSpPr/>
        <p:nvPr/>
      </p:nvGrpSpPr>
      <p:grpSpPr>
        <a:xfrm>
          <a:off x="0" y="0"/>
          <a:ext cx="0" cy="0"/>
          <a:chOff x="0" y="0"/>
          <a:chExt cx="0" cy="0"/>
        </a:xfrm>
      </p:grpSpPr>
      <p:sp>
        <p:nvSpPr>
          <p:cNvPr id="3250" name="Google Shape;3250;p528"/>
          <p:cNvSpPr txBox="1"/>
          <p:nvPr>
            <p:ph type="title"/>
          </p:nvPr>
        </p:nvSpPr>
        <p:spPr>
          <a:xfrm>
            <a:off x="838200" y="365125"/>
            <a:ext cx="3897600" cy="3014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106. (3955.5) (Refer to Figure 65.) Which airport marking is a runway safety area/obstacle free zone boundary?</a:t>
            </a:r>
            <a:endParaRPr/>
          </a:p>
        </p:txBody>
      </p:sp>
      <p:sp>
        <p:nvSpPr>
          <p:cNvPr id="3251" name="Google Shape;3251;p528"/>
          <p:cNvSpPr txBox="1"/>
          <p:nvPr>
            <p:ph idx="1" type="body"/>
          </p:nvPr>
        </p:nvSpPr>
        <p:spPr>
          <a:xfrm>
            <a:off x="838200" y="4401694"/>
            <a:ext cx="10515600" cy="2266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a:t>
            </a:r>
            <a:endParaRPr b="0" i="0" u="none" strike="noStrike">
              <a:solidFill>
                <a:srgbClr val="274E13"/>
              </a:solidFill>
              <a:latin typeface="Courier New"/>
              <a:ea typeface="Courier New"/>
              <a:cs typeface="Courier New"/>
              <a:sym typeface="Courier New"/>
            </a:endParaRPr>
          </a:p>
        </p:txBody>
      </p:sp>
      <p:pic>
        <p:nvPicPr>
          <p:cNvPr id="3252" name="Google Shape;3252;p528"/>
          <p:cNvPicPr preferRelativeResize="0"/>
          <p:nvPr/>
        </p:nvPicPr>
        <p:blipFill>
          <a:blip r:embed="rId3">
            <a:alphaModFix/>
          </a:blip>
          <a:stretch>
            <a:fillRect/>
          </a:stretch>
        </p:blipFill>
        <p:spPr>
          <a:xfrm>
            <a:off x="6796875" y="365125"/>
            <a:ext cx="3897601" cy="4036576"/>
          </a:xfrm>
          <a:prstGeom prst="rect">
            <a:avLst/>
          </a:prstGeom>
          <a:noFill/>
          <a:ln>
            <a:noFill/>
          </a:ln>
        </p:spPr>
      </p:pic>
    </p:spTree>
  </p:cSld>
  <p:clrMapOvr>
    <a:masterClrMapping/>
  </p:clrMapOvr>
</p:sld>
</file>

<file path=ppt/slides/slide5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6" name="Shape 3256"/>
        <p:cNvGrpSpPr/>
        <p:nvPr/>
      </p:nvGrpSpPr>
      <p:grpSpPr>
        <a:xfrm>
          <a:off x="0" y="0"/>
          <a:ext cx="0" cy="0"/>
          <a:chOff x="0" y="0"/>
          <a:chExt cx="0" cy="0"/>
        </a:xfrm>
      </p:grpSpPr>
      <p:sp>
        <p:nvSpPr>
          <p:cNvPr id="3257" name="Google Shape;3257;p529"/>
          <p:cNvSpPr txBox="1"/>
          <p:nvPr>
            <p:ph type="title"/>
          </p:nvPr>
        </p:nvSpPr>
        <p:spPr>
          <a:xfrm>
            <a:off x="838200" y="365125"/>
            <a:ext cx="3897600" cy="3014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106. (3955.5) (Refer to Figure 65.) Which airport marking is a runway safety area/obstacle free zone boundary?</a:t>
            </a:r>
            <a:endParaRPr/>
          </a:p>
        </p:txBody>
      </p:sp>
      <p:sp>
        <p:nvSpPr>
          <p:cNvPr id="3258" name="Google Shape;3258;p529"/>
          <p:cNvSpPr txBox="1"/>
          <p:nvPr>
            <p:ph idx="1" type="body"/>
          </p:nvPr>
        </p:nvSpPr>
        <p:spPr>
          <a:xfrm>
            <a:off x="838200" y="4401694"/>
            <a:ext cx="10515600" cy="2266500"/>
          </a:xfrm>
          <a:prstGeom prst="rect">
            <a:avLst/>
          </a:prstGeom>
          <a:noFill/>
          <a:ln>
            <a:noFill/>
          </a:ln>
        </p:spPr>
        <p:txBody>
          <a:bodyPr anchorCtr="0" anchor="t" bIns="45700" lIns="91425" spcFirstLastPara="1" rIns="91425" wrap="square" tIns="45700">
            <a:normAutofit fontScale="9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The runway boundary sign has a yellow background and a black inscription, with a graphic that depicts the pavement holding position marking. This sign, which faces the runway and is visible to the pilot exiting the runway, is located adjacent to the holding-position marking on the pavement. The sign is intended to provide pilots with another visual cue they can use as a guide in deciding when they are clear of the runway. Answer (B) is incorrect because this is an ILS critical area boundary sign. Answer (C) is incorrect because this is a taxiway-ending marker. </a:t>
            </a:r>
            <a:endParaRPr b="0" i="0" u="none" strike="noStrike">
              <a:solidFill>
                <a:srgbClr val="274E13"/>
              </a:solidFill>
              <a:latin typeface="Courier New"/>
              <a:ea typeface="Courier New"/>
              <a:cs typeface="Courier New"/>
              <a:sym typeface="Courier New"/>
            </a:endParaRPr>
          </a:p>
        </p:txBody>
      </p:sp>
      <p:pic>
        <p:nvPicPr>
          <p:cNvPr id="3259" name="Google Shape;3259;p529"/>
          <p:cNvPicPr preferRelativeResize="0"/>
          <p:nvPr/>
        </p:nvPicPr>
        <p:blipFill>
          <a:blip r:embed="rId3">
            <a:alphaModFix/>
          </a:blip>
          <a:stretch>
            <a:fillRect/>
          </a:stretch>
        </p:blipFill>
        <p:spPr>
          <a:xfrm>
            <a:off x="6796875" y="365125"/>
            <a:ext cx="3897601" cy="4036576"/>
          </a:xfrm>
          <a:prstGeom prst="rect">
            <a:avLst/>
          </a:prstGeom>
          <a:noFill/>
          <a:ln>
            <a:noFill/>
          </a:ln>
        </p:spPr>
      </p:pic>
    </p:spTree>
  </p:cSld>
  <p:clrMapOvr>
    <a:masterClrMapping/>
  </p:clrMapOvr>
</p:sld>
</file>

<file path=ppt/slides/slide5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3" name="Shape 3263"/>
        <p:cNvGrpSpPr/>
        <p:nvPr/>
      </p:nvGrpSpPr>
      <p:grpSpPr>
        <a:xfrm>
          <a:off x="0" y="0"/>
          <a:ext cx="0" cy="0"/>
          <a:chOff x="0" y="0"/>
          <a:chExt cx="0" cy="0"/>
        </a:xfrm>
      </p:grpSpPr>
      <p:sp>
        <p:nvSpPr>
          <p:cNvPr id="3264" name="Google Shape;3264;p530"/>
          <p:cNvSpPr txBox="1"/>
          <p:nvPr>
            <p:ph type="title"/>
          </p:nvPr>
        </p:nvSpPr>
        <p:spPr>
          <a:xfrm>
            <a:off x="838200" y="129325"/>
            <a:ext cx="3858300" cy="397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107. (3955.6) (Refer to Figure 65.) From the cockpit, marking G confirms the aircraft to be</a:t>
            </a:r>
            <a:endParaRPr/>
          </a:p>
        </p:txBody>
      </p:sp>
      <p:sp>
        <p:nvSpPr>
          <p:cNvPr id="3265" name="Google Shape;3265;p530"/>
          <p:cNvSpPr txBox="1"/>
          <p:nvPr>
            <p:ph idx="1" type="body"/>
          </p:nvPr>
        </p:nvSpPr>
        <p:spPr>
          <a:xfrm>
            <a:off x="838200" y="4106950"/>
            <a:ext cx="10515600" cy="2580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on a taxiway, about to enter runway zone.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a runway, about to clear.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near an instrument approach clearance zone.</a:t>
            </a:r>
            <a:endParaRPr b="0" i="0" u="none" strike="noStrike">
              <a:solidFill>
                <a:srgbClr val="274E13"/>
              </a:solidFill>
              <a:latin typeface="Courier New"/>
              <a:ea typeface="Courier New"/>
              <a:cs typeface="Courier New"/>
              <a:sym typeface="Courier New"/>
            </a:endParaRPr>
          </a:p>
        </p:txBody>
      </p:sp>
      <p:pic>
        <p:nvPicPr>
          <p:cNvPr id="3266" name="Google Shape;3266;p530"/>
          <p:cNvPicPr preferRelativeResize="0"/>
          <p:nvPr/>
        </p:nvPicPr>
        <p:blipFill>
          <a:blip r:embed="rId3">
            <a:alphaModFix/>
          </a:blip>
          <a:stretch>
            <a:fillRect/>
          </a:stretch>
        </p:blipFill>
        <p:spPr>
          <a:xfrm>
            <a:off x="6504300" y="129250"/>
            <a:ext cx="4020350" cy="3977700"/>
          </a:xfrm>
          <a:prstGeom prst="rect">
            <a:avLst/>
          </a:prstGeom>
          <a:noFill/>
          <a:ln>
            <a:noFill/>
          </a:ln>
        </p:spPr>
      </p:pic>
    </p:spTree>
  </p:cSld>
  <p:clrMapOvr>
    <a:masterClrMapping/>
  </p:clrMapOvr>
</p:sld>
</file>

<file path=ppt/slides/slide5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0" name="Shape 3270"/>
        <p:cNvGrpSpPr/>
        <p:nvPr/>
      </p:nvGrpSpPr>
      <p:grpSpPr>
        <a:xfrm>
          <a:off x="0" y="0"/>
          <a:ext cx="0" cy="0"/>
          <a:chOff x="0" y="0"/>
          <a:chExt cx="0" cy="0"/>
        </a:xfrm>
      </p:grpSpPr>
      <p:sp>
        <p:nvSpPr>
          <p:cNvPr id="3271" name="Google Shape;3271;p531"/>
          <p:cNvSpPr txBox="1"/>
          <p:nvPr>
            <p:ph type="title"/>
          </p:nvPr>
        </p:nvSpPr>
        <p:spPr>
          <a:xfrm>
            <a:off x="838200" y="129325"/>
            <a:ext cx="3858300" cy="397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107. (3955.6) (Refer to Figure 65.) From the cockpit, marking G confirms the aircraft to be</a:t>
            </a:r>
            <a:endParaRPr/>
          </a:p>
        </p:txBody>
      </p:sp>
      <p:sp>
        <p:nvSpPr>
          <p:cNvPr id="3272" name="Google Shape;3272;p531"/>
          <p:cNvSpPr txBox="1"/>
          <p:nvPr>
            <p:ph idx="1" type="body"/>
          </p:nvPr>
        </p:nvSpPr>
        <p:spPr>
          <a:xfrm>
            <a:off x="838200" y="4106950"/>
            <a:ext cx="10515600" cy="2580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on a taxiway, about to enter runway zone.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on a runway, about to clear.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near an instrument approach clearance zone.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Illustration G is a runway boundary sign, which has a yellow background and a black inscription with a graphic that depicts the pavement holding position marking. This sign, which faces the runway and is visible to the pilot exiting the runway, is located adjacent to the holding position marking on the pavement. It is intended to provide pilots with another visual cue they can use in deciding if they are clear of the runway.</a:t>
            </a:r>
            <a:endParaRPr b="0" i="0" u="none" strike="noStrike">
              <a:solidFill>
                <a:srgbClr val="274E13"/>
              </a:solidFill>
              <a:latin typeface="Courier New"/>
              <a:ea typeface="Courier New"/>
              <a:cs typeface="Courier New"/>
              <a:sym typeface="Courier New"/>
            </a:endParaRPr>
          </a:p>
        </p:txBody>
      </p:sp>
      <p:pic>
        <p:nvPicPr>
          <p:cNvPr id="3273" name="Google Shape;3273;p531"/>
          <p:cNvPicPr preferRelativeResize="0"/>
          <p:nvPr/>
        </p:nvPicPr>
        <p:blipFill>
          <a:blip r:embed="rId3">
            <a:alphaModFix/>
          </a:blip>
          <a:stretch>
            <a:fillRect/>
          </a:stretch>
        </p:blipFill>
        <p:spPr>
          <a:xfrm>
            <a:off x="6504300" y="129250"/>
            <a:ext cx="4020350" cy="3977700"/>
          </a:xfrm>
          <a:prstGeom prst="rect">
            <a:avLst/>
          </a:prstGeom>
          <a:noFill/>
          <a:ln>
            <a:noFill/>
          </a:ln>
        </p:spPr>
      </p:pic>
    </p:spTree>
  </p:cSld>
  <p:clrMapOvr>
    <a:masterClrMapping/>
  </p:clrMapOvr>
</p:sld>
</file>

<file path=ppt/slides/slide5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7" name="Shape 3277"/>
        <p:cNvGrpSpPr/>
        <p:nvPr/>
      </p:nvGrpSpPr>
      <p:grpSpPr>
        <a:xfrm>
          <a:off x="0" y="0"/>
          <a:ext cx="0" cy="0"/>
          <a:chOff x="0" y="0"/>
          <a:chExt cx="0" cy="0"/>
        </a:xfrm>
      </p:grpSpPr>
      <p:sp>
        <p:nvSpPr>
          <p:cNvPr id="3278" name="Google Shape;3278;p532"/>
          <p:cNvSpPr txBox="1"/>
          <p:nvPr>
            <p:ph type="title"/>
          </p:nvPr>
        </p:nvSpPr>
        <p:spPr>
          <a:xfrm>
            <a:off x="229050" y="149350"/>
            <a:ext cx="5338800" cy="2307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108. (3957) (Refer to Figure Commercial 58.) You have requested taxi instructions for takeoff using Runway 16. The controller issues the following taxi instructions: "N123, Taxi to Runway 16." Where are you required to stop in order to be in compliance with the controller's instructions</a:t>
            </a:r>
            <a:endParaRPr/>
          </a:p>
        </p:txBody>
      </p:sp>
      <p:sp>
        <p:nvSpPr>
          <p:cNvPr id="3279" name="Google Shape;3279;p532"/>
          <p:cNvSpPr txBox="1"/>
          <p:nvPr>
            <p:ph idx="1" type="body"/>
          </p:nvPr>
        </p:nvSpPr>
        <p:spPr>
          <a:xfrm>
            <a:off x="229050" y="2456325"/>
            <a:ext cx="5233800" cy="4310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5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6 (Six).</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9 (Nine).</a:t>
            </a:r>
            <a:endParaRPr b="0" i="0" u="none" strike="noStrike">
              <a:solidFill>
                <a:srgbClr val="000000"/>
              </a:solidFill>
              <a:latin typeface="Courier New"/>
              <a:ea typeface="Courier New"/>
              <a:cs typeface="Courier New"/>
              <a:sym typeface="Courier New"/>
            </a:endParaRPr>
          </a:p>
        </p:txBody>
      </p:sp>
      <p:pic>
        <p:nvPicPr>
          <p:cNvPr id="3280" name="Google Shape;3280;p532"/>
          <p:cNvPicPr preferRelativeResize="0"/>
          <p:nvPr/>
        </p:nvPicPr>
        <p:blipFill>
          <a:blip r:embed="rId3">
            <a:alphaModFix/>
          </a:blip>
          <a:stretch>
            <a:fillRect/>
          </a:stretch>
        </p:blipFill>
        <p:spPr>
          <a:xfrm>
            <a:off x="5720250" y="152400"/>
            <a:ext cx="6319350" cy="43567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(3026) Before a person holding a Private Pilot Certificate may act as pilot-in-command of a high-performance airplane, that person must have</a:t>
            </a:r>
            <a:endParaRPr/>
          </a:p>
        </p:txBody>
      </p:sp>
      <p:sp>
        <p:nvSpPr>
          <p:cNvPr id="397" name="Google Shape;397;p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passed a flight test in that airplane from an FAA inspector.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endorsement in that person's logbook that he or she is competent to act as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received ground and flight instruction from an authorized flight instructor who then endorses that person's logbook.</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holding a Private or Commercial Pilot Certificate may pilot a high-performance aircraft unless they have received instruction and has been certified competent in their logbook. Answer (A) is incorrect because a flight test is not required. Answer (B) is incorrect because instruction is required.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4" name="Shape 3284"/>
        <p:cNvGrpSpPr/>
        <p:nvPr/>
      </p:nvGrpSpPr>
      <p:grpSpPr>
        <a:xfrm>
          <a:off x="0" y="0"/>
          <a:ext cx="0" cy="0"/>
          <a:chOff x="0" y="0"/>
          <a:chExt cx="0" cy="0"/>
        </a:xfrm>
      </p:grpSpPr>
      <p:sp>
        <p:nvSpPr>
          <p:cNvPr id="3285" name="Google Shape;3285;p533"/>
          <p:cNvSpPr txBox="1"/>
          <p:nvPr>
            <p:ph type="title"/>
          </p:nvPr>
        </p:nvSpPr>
        <p:spPr>
          <a:xfrm>
            <a:off x="229050" y="149350"/>
            <a:ext cx="5338800" cy="2307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108. (3957) (Refer to Figure Commercial 58.) You have requested taxi instructions for takeoff using Runway 16. The controller issues the following taxi instructions: "N123, Taxi to Runway 16." Where are you required to stop in order to be in compliance with the controller's instructions</a:t>
            </a:r>
            <a:endParaRPr/>
          </a:p>
        </p:txBody>
      </p:sp>
      <p:sp>
        <p:nvSpPr>
          <p:cNvPr id="3286" name="Google Shape;3286;p533"/>
          <p:cNvSpPr txBox="1"/>
          <p:nvPr>
            <p:ph idx="1" type="body"/>
          </p:nvPr>
        </p:nvSpPr>
        <p:spPr>
          <a:xfrm>
            <a:off x="229050" y="2456325"/>
            <a:ext cx="5233800" cy="43101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5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6 (Six).</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9 (Nine).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ATC clears an aircraft to "taxi to" an assigned takeoff runway, the absence of holding instructions does not authorize the aircraft to "cross" all runways which the taxi route intersects except the assigned takeoff runway. A clearance must be obtained prior to crossing any runway. It does not include authorization to "taxi onto" or "cross" the assigned takeoff runway at any point. You should taxi and hold short of Runway 16, which is position 5. Answer (B) is incorrect because "taxi to" does not authorize the aircraft to "taxi onto" the assigned takeoff runway. Answer (C) is incorrect because the airplane should taxi the most direct route to the assigned runway unless instructed otherwise; position 9 would not be encountered for the airplane at the west ramp to taxi to Runway 16. </a:t>
            </a:r>
            <a:endParaRPr b="0" i="0" u="none" strike="noStrike">
              <a:solidFill>
                <a:srgbClr val="000000"/>
              </a:solidFill>
              <a:latin typeface="Courier New"/>
              <a:ea typeface="Courier New"/>
              <a:cs typeface="Courier New"/>
              <a:sym typeface="Courier New"/>
            </a:endParaRPr>
          </a:p>
        </p:txBody>
      </p:sp>
      <p:pic>
        <p:nvPicPr>
          <p:cNvPr id="3287" name="Google Shape;3287;p533"/>
          <p:cNvPicPr preferRelativeResize="0"/>
          <p:nvPr/>
        </p:nvPicPr>
        <p:blipFill>
          <a:blip r:embed="rId3">
            <a:alphaModFix/>
          </a:blip>
          <a:stretch>
            <a:fillRect/>
          </a:stretch>
        </p:blipFill>
        <p:spPr>
          <a:xfrm>
            <a:off x="5720250" y="152400"/>
            <a:ext cx="6319350" cy="435678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(3027) In order to act as pilot-in-command of a high-performance airplane, a pilot must have</a:t>
            </a:r>
            <a:endParaRPr/>
          </a:p>
        </p:txBody>
      </p:sp>
      <p:sp>
        <p:nvSpPr>
          <p:cNvPr id="403" name="Google Shape;403;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made and logged three solo takeoffs and landings in a high-performance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passed a flight test in a high-performance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received and logged ground and flight instruction in an airplane that has more than 200 horsepower.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(3027) In order to act as pilot-in-command of a high-performance airplane, a pilot must have</a:t>
            </a:r>
            <a:endParaRPr/>
          </a:p>
        </p:txBody>
      </p:sp>
      <p:sp>
        <p:nvSpPr>
          <p:cNvPr id="409" name="Google Shape;409;p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made and logged three solo takeoffs and landings in a high-performance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passed a flight test in a high-performance airplane.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received and logged ground and flight instruction in an airplane that has more than 200 horsepower.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high-performance airplane is one with more than 200 horsepower. No person holding a Private or Commercial Pilot Certificate may pilot a high-performance aircraft unless they have received ground and flight instruction and has been certified proficient in their logbook.Answer (A) is incorrect because landings are only required in order to carry passengers, and they don't need to be solo. Answer (B) is incorrect because a flight test is not required.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28. (3028) To act as pilot-in-command of an aircraft carrying passengers, a pilot must show by logbook endorsement the satisfactory completion of a flight review or completion of a pilot proficiency check within the preceding</a:t>
            </a:r>
            <a:endParaRPr/>
          </a:p>
        </p:txBody>
      </p:sp>
      <p:sp>
        <p:nvSpPr>
          <p:cNvPr id="415" name="Google Shape;415;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calendar months.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28. (3028) To act as pilot-in-command of an aircraft carrying passengers, a pilot must show by logbook endorsement the satisfactory completion of a flight review or completion of a pilot proficiency check within the preceding</a:t>
            </a:r>
            <a:endParaRPr/>
          </a:p>
        </p:txBody>
      </p:sp>
      <p:sp>
        <p:nvSpPr>
          <p:cNvPr id="421" name="Google Shape;421;p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6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calendar months.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pilot must complete a flight review every 24 calendar months.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(3029) If recency of experience requirements for night flight are not met and official sunset is 1830, the latest time passengers may be carried is</a:t>
            </a:r>
            <a:endParaRPr/>
          </a:p>
        </p:txBody>
      </p:sp>
      <p:sp>
        <p:nvSpPr>
          <p:cNvPr id="427" name="Google Shape;427;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1829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1859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1929</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(3029) If recency of experience requirements for night flight are not met and official sunset is 1830, the latest time passengers may be carried is</a:t>
            </a:r>
            <a:endParaRPr/>
          </a:p>
        </p:txBody>
      </p:sp>
      <p:sp>
        <p:nvSpPr>
          <p:cNvPr id="433" name="Google Shape;433;p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1829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1859</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1929</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during the period beginning one hour after sunset and ending one hour before sunrise (as published in the American Air Almanac) unless, within the preceding 90 days, they have made at least three takeoffs and three landings to a full stop during that period in the category and class of aircraft to be used. 1830 + 59 minutes = 1929</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30. (3030) To act as pilot-in-command of an aircraft carrying passengers, the pilot must have made at least three takeoffs and three landings in an aircraft of the same category, class, and if a type rating is required, of the same type, within the preceding</a:t>
            </a:r>
            <a:endParaRPr/>
          </a:p>
        </p:txBody>
      </p:sp>
      <p:sp>
        <p:nvSpPr>
          <p:cNvPr id="439" name="Google Shape;439;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calendar months.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(3002) With respect to the certification of airmen, which are classes of aircraft?</a:t>
            </a:r>
            <a:endParaRPr/>
          </a:p>
        </p:txBody>
      </p:sp>
      <p:sp>
        <p:nvSpPr>
          <p:cNvPr id="121" name="Google Shape;121;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Airplane, rotorcraft, glider, lighter-than-air.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Single-engine land and sea, multiengine land and sea.</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Lighter-than-air, airship, hot air balloon, gas balloon.</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respect to the certification of airmen, a class refers to aircraft with similar operating characteristics such as single-engine land/sea and multiengine land/sea, gyroplane, helicopter, airship, and free balloon. Answer (A) is incorrect because it refers to categories of aircraft. Answer (C) is incorrect because it refers to lighter-than-air category. Airship and free balloon are lighter-than-air class ratings, but hot air balloon and gas balloon are not.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30. (3030) To act as pilot-in-command of an aircraft carrying passengers, the pilot must have made at least three takeoffs and three landings in an aircraft of the same category, class, and if a type rating is required, of the same type, within the preceding</a:t>
            </a:r>
            <a:endParaRPr/>
          </a:p>
        </p:txBody>
      </p:sp>
      <p:sp>
        <p:nvSpPr>
          <p:cNvPr id="445" name="Google Shape;445;p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12 calendar months.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24 calendar months.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unless, within the preceding 90 days, they have made three takeoffs and three landings as the sole manipulator of the flight controls in an aircraft of the same category and class and, if a type rating is required, of the same type. If the aircraft is a tailwheel airplane, the landings must have been made to a full stop.</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(3030.1) Your cousin wants you to take him flying. You must have made at least three takeoffs and three landings in your aircraft within the preceding</a:t>
            </a:r>
            <a:endParaRPr/>
          </a:p>
        </p:txBody>
      </p:sp>
      <p:sp>
        <p:nvSpPr>
          <p:cNvPr id="451" name="Google Shape;451;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60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30 days.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(3030.1) Your cousin wants you to take him flying. You must have made at least three takeoffs and three landings in your aircraft within the preceding</a:t>
            </a:r>
            <a:endParaRPr/>
          </a:p>
        </p:txBody>
      </p:sp>
      <p:sp>
        <p:nvSpPr>
          <p:cNvPr id="457" name="Google Shape;457;p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60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30 days.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unless, within the preceding 90 days, they have made three takeoffs and three landings as the sole manipulator of the flight controls in an aircraft of the same category and class and, if a type rating is required, of the same type. If the aircraft is a tailwheel airplane, the landings must have been made to a full stop.</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32. (3031) To act as pilot-in-command of an aircraft carrying passengers, the pilot must have made three takeoffs and three landings within the preceding 90 days in an aircraft of the same</a:t>
            </a:r>
            <a:endParaRPr/>
          </a:p>
        </p:txBody>
      </p:sp>
      <p:sp>
        <p:nvSpPr>
          <p:cNvPr id="463" name="Google Shape;463;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make and model.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category and class, but not type.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category, class, and type, if a type rating is required.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32. (3031) To act as pilot-in-command of an aircraft carrying passengers, the pilot must have made three takeoffs and three landings within the preceding 90 days in an aircraft of the same</a:t>
            </a:r>
            <a:endParaRPr/>
          </a:p>
        </p:txBody>
      </p:sp>
      <p:sp>
        <p:nvSpPr>
          <p:cNvPr id="469" name="Google Shape;469;p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make and model.</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category and class, but not type.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category, class, and type, if a type rating is required.</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unless, within the preceding 90 days, they have made three takeoffs and three landings as the sole manipulator of the flight controls in an aircraft of the same category and class and, if a type rating is required, of the same type. If the aircraft is a tailwheel airplane, the landings must have been made to a full stop.</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33. (3032) The takeoffs and landings required to meet the recency of experience requirements for carrying passengers in a tailwheel airplane</a:t>
            </a:r>
            <a:endParaRPr/>
          </a:p>
        </p:txBody>
      </p:sp>
      <p:sp>
        <p:nvSpPr>
          <p:cNvPr id="475" name="Google Shape;475;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rtl="0" algn="l">
              <a:spcBef>
                <a:spcPts val="1000"/>
              </a:spcBef>
              <a:spcAft>
                <a:spcPts val="0"/>
              </a:spcAft>
              <a:buSzPts val="1800"/>
              <a:buNone/>
            </a:pPr>
            <a:r>
              <a:rPr lang="en-US" sz="2000">
                <a:solidFill>
                  <a:srgbClr val="073763"/>
                </a:solidFill>
              </a:rPr>
              <a:t>a. may be touch and go or full stop.</a:t>
            </a:r>
            <a:br>
              <a:rPr lang="en-US" sz="2000">
                <a:solidFill>
                  <a:srgbClr val="073763"/>
                </a:solidFill>
              </a:rPr>
            </a:br>
            <a:r>
              <a:rPr lang="en-US" sz="2000">
                <a:solidFill>
                  <a:srgbClr val="073763"/>
                </a:solidFill>
              </a:rPr>
              <a:t>b. must be touch and go.</a:t>
            </a:r>
            <a:br>
              <a:rPr lang="en-US" sz="2000">
                <a:solidFill>
                  <a:srgbClr val="073763"/>
                </a:solidFill>
              </a:rPr>
            </a:br>
            <a:r>
              <a:rPr lang="en-US" sz="2000">
                <a:solidFill>
                  <a:srgbClr val="073763"/>
                </a:solidFill>
              </a:rPr>
              <a:t>c. must be to a full stop.</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33. (3032) The takeoffs and landings required to meet the recency of experience requirements for carrying passengers in a tailwheel airplane</a:t>
            </a:r>
            <a:endParaRPr/>
          </a:p>
        </p:txBody>
      </p:sp>
      <p:sp>
        <p:nvSpPr>
          <p:cNvPr id="481" name="Google Shape;481;p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rtl="0" algn="l">
              <a:spcBef>
                <a:spcPts val="1000"/>
              </a:spcBef>
              <a:spcAft>
                <a:spcPts val="0"/>
              </a:spcAft>
              <a:buSzPts val="1800"/>
              <a:buNone/>
            </a:pPr>
            <a:r>
              <a:rPr lang="en-US" sz="2000">
                <a:solidFill>
                  <a:srgbClr val="073763"/>
                </a:solidFill>
              </a:rPr>
              <a:t>a. may be touch and go or full stop.</a:t>
            </a:r>
            <a:br>
              <a:rPr lang="en-US" sz="2000">
                <a:solidFill>
                  <a:srgbClr val="073763"/>
                </a:solidFill>
              </a:rPr>
            </a:br>
            <a:r>
              <a:rPr lang="en-US" sz="2000">
                <a:solidFill>
                  <a:srgbClr val="073763"/>
                </a:solidFill>
              </a:rPr>
              <a:t>b. must be touch and go.</a:t>
            </a:r>
            <a:br>
              <a:rPr lang="en-US" sz="2000">
                <a:solidFill>
                  <a:srgbClr val="073763"/>
                </a:solidFill>
              </a:rPr>
            </a:br>
            <a:r>
              <a:rPr lang="en-US" sz="2000">
                <a:solidFill>
                  <a:srgbClr val="073763"/>
                </a:solidFill>
              </a:rPr>
              <a:t>*c. must be to a full stop.</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unless, within the preceding 90 days, they have made three takeoffs and three landings as the sole manipulator of the flight controls in an aircraft of the same category and class and, if a type rating is required, of the same type. If the aircraft is a tailwheel airplane, the landings must have been made to a full stop.</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34. (3033) The three takeoffs and landings that are required to act as pilot-in-command at night must be done during the time period from</a:t>
            </a:r>
            <a:endParaRPr/>
          </a:p>
        </p:txBody>
      </p:sp>
      <p:sp>
        <p:nvSpPr>
          <p:cNvPr id="487" name="Google Shape;487;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sunset to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hour after sunset to 1 hour before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end of evening civil twilight to the beginning of morning civil twilight.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34. (3033) The three takeoffs and landings that are required to act as pilot-in-command at night must be done during the time period from</a:t>
            </a:r>
            <a:endParaRPr/>
          </a:p>
        </p:txBody>
      </p:sp>
      <p:sp>
        <p:nvSpPr>
          <p:cNvPr id="493" name="Google Shape;493;p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sunset to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 hour after sunset to 1 hour before sunrise.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end of evening civil twilight to the beginning of morning civil twilight.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during the period beginning one hour after sunset and ending one hour before sunrise (as published in the American Air Almanac) unless, within the preceding 90 days, they have made at least three takeoffs and three landings to a full stop during that period in the category and class of aircraft to be used. Answer (A) is incorrect because this is the requirement for position lights. Answer (C) is incorrect because it refers to the time which may be logged as night flight. </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35. (3034) To meet the recency of experience requirements to act as pilot-in-command carrying passengers at night, a pilot must have made at least three takeoffs and three landings to a full stop within the preceding 90 days in</a:t>
            </a:r>
            <a:endParaRPr/>
          </a:p>
        </p:txBody>
      </p:sp>
      <p:sp>
        <p:nvSpPr>
          <p:cNvPr id="499" name="Google Shape;499;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same category and class of aircraft to be used.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same type of aircraft to be used.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any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(3003) With respect to the certification of aircraft, which is a category of aircraft?</a:t>
            </a:r>
            <a:endParaRPr/>
          </a:p>
        </p:txBody>
      </p:sp>
      <p:sp>
        <p:nvSpPr>
          <p:cNvPr id="127" name="Google Shape;1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Normal, utility, acrobatic.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rotorcraft,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Landplane, seaplane.</a:t>
            </a:r>
            <a:endParaRPr b="0" i="0" sz="20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35. (3034) To meet the recency of experience requirements to act as pilot-in-command carrying passengers at night, a pilot must have made at least three takeoffs and three landings to a full stop within the preceding 90 days in</a:t>
            </a:r>
            <a:endParaRPr/>
          </a:p>
        </p:txBody>
      </p:sp>
      <p:sp>
        <p:nvSpPr>
          <p:cNvPr id="505" name="Google Shape;505;p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the same category and class of aircraft to be used.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same type of aircraft to be used.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any aircraft.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carrying passengers during the period beginning one hour after sunset and ending one hour before sunrise (as published in the American Air Almanac) unless, within the preceding 90 days, they have made at least three takeoffs and three landings to a full stop during that period in the category and class of aircraft to be used.</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36. (3035) If a certificated pilot changes permanent mailing address and fails to notify the FAA Airmen Certification Branch of the new address, the pilot is entitled to exercise the privileges of the pilot certificate for a period of only</a:t>
            </a:r>
            <a:endParaRPr/>
          </a:p>
        </p:txBody>
      </p:sp>
      <p:sp>
        <p:nvSpPr>
          <p:cNvPr id="511" name="Google Shape;511;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30 days after the date of the move.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60 days after the date of the move.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 days after the date of the move.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36. (3035) If a certificated pilot changes permanent mailing address and fails to notify the FAA Airmen Certification Branch of the new address, the pilot is entitled to exercise the privileges of the pilot certificate for a period of only</a:t>
            </a:r>
            <a:endParaRPr/>
          </a:p>
        </p:txBody>
      </p:sp>
      <p:sp>
        <p:nvSpPr>
          <p:cNvPr id="517" name="Google Shape;517;p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30 days after the date of the move.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60 days after the date of the move.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90 days after the date of the move.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holder of a Pilot or Flight Instructor Certificate who has made a change in their permanent mailing address may not, after 30 days from the date moved, exercise the privileges of their certificate unless they have notified the FAA in writing.</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(3036) A certificated private pilot may not act as pilot-in-command of an aircraft towing a glider unless there is entered in the pilot's logbook a minimum of</a:t>
            </a:r>
            <a:endParaRPr/>
          </a:p>
        </p:txBody>
      </p:sp>
      <p:sp>
        <p:nvSpPr>
          <p:cNvPr id="523" name="Google Shape;523;p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 hours of pilot flight time in any aircraft, that the pilot is using to tow 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 hours of pilot-in-command time in the aircraft category, class, and type, if required, that the pilot is using to tow 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200 hours of pilot-in-command time in the aircraft category, class, and type, if required, that the pilot is using to tow a glider.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(3036) A certificated private pilot may not act as pilot-in-command of an aircraft towing a glider unless there is entered in the pilot's logbook a minimum of</a:t>
            </a:r>
            <a:endParaRPr/>
          </a:p>
        </p:txBody>
      </p:sp>
      <p:sp>
        <p:nvSpPr>
          <p:cNvPr id="529" name="Google Shape;529;p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100 hours of pilot flight time in any aircraft, that the pilot is using to tow 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100 hours of pilot-in-command time in the aircraft category, class, and type, if required, that the pilot is using to tow a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200 hours of pilot-in-command time in the aircraft category, class, and type, if required, that the pilot is using to tow a glider.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a Private Pilot Certificate, no person may act as PIC of an aircraft towing a glider unless they have had, and entered in their logbook, at least: 1. 100 hours of PIC time in the aircraft category, class, and type (if required), or 2. 200 hours of PIC time in powered or other aircraft.Answer (A) is incorrect because the 100 hours must be as PIC and in the proper category, class and type, if required. Answer (C) is incorrect because the 200 hours of flight time can be in a combination of powered and other-than-powered.</a:t>
            </a:r>
            <a:r>
              <a:rPr b="0" i="0" lang="en-US" u="none" strike="noStrike">
                <a:solidFill>
                  <a:srgbClr val="274E13"/>
                </a:solidFill>
                <a:latin typeface="Times New Roman"/>
                <a:ea typeface="Times New Roman"/>
                <a:cs typeface="Times New Roman"/>
                <a:sym typeface="Times New Roman"/>
              </a:rPr>
              <a:t>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(3037) To act as pilot-in-command of an aircraft towing a glider, a pilot is required to have made within the preceding 24 months</a:t>
            </a:r>
            <a:endParaRPr/>
          </a:p>
        </p:txBody>
      </p:sp>
      <p:sp>
        <p:nvSpPr>
          <p:cNvPr id="535" name="Google Shape;535;p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at least three flights as observer in a glider being towed by an aircraft.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at least three flights in a powered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least three actual or simulated glider tows while accompanied by a qualified pilot.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(3037) To act as pilot-in-command of an aircraft towing a glider, a pilot is required to have made within the preceding 24 months</a:t>
            </a:r>
            <a:endParaRPr/>
          </a:p>
        </p:txBody>
      </p:sp>
      <p:sp>
        <p:nvSpPr>
          <p:cNvPr id="541" name="Google Shape;541;p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at least three flights as observer in a glider being towed by an aircraft.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at least three flights in a powered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at least three actual or simulated glider tows while accompanied by a qualified pilot.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No person may act as PIC of an aircraft towing a glider unless within the preceding 24 months they have: 1. Made at least three actual or simulated glider tows while accompanied by a qualified pilot who meets the requirements of 14 CFR 61.69; or 2. Made at least three flights as PIC of a glider towed by an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39. (3039) A Third Class Medical Certificate was issued to a 19-year-old pilot on August 10, this year. To exercise the privileges of a Recreational or Private Pilot Certificate, the medical certificate will expire at midnight on</a:t>
            </a:r>
            <a:endParaRPr/>
          </a:p>
        </p:txBody>
      </p:sp>
      <p:sp>
        <p:nvSpPr>
          <p:cNvPr id="547" name="Google Shape;547;p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10,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5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2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39. (3039) A Third Class Medical Certificate was issued to a 19-year-old pilot on August 10, this year. To exercise the privileges of a Recreational or Private Pilot Certificate, the medical certificate will expire at midnight on</a:t>
            </a:r>
            <a:endParaRPr/>
          </a:p>
        </p:txBody>
      </p:sp>
      <p:sp>
        <p:nvSpPr>
          <p:cNvPr id="553" name="Google Shape;553;p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10,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5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2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Third Class Medical Certificate expires at the end of the last day of the 60th month after the month of the date of the examination shown on the certificate if the person has not reached his or her 40th birthday on or before the date of examination, for operations requiring a Recreational or Private Pilot Certificate.</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(3040) If a recreational or private pilot had a flight review on August 8, this year, when is the next flight review required?</a:t>
            </a:r>
            <a:endParaRPr/>
          </a:p>
        </p:txBody>
      </p:sp>
      <p:sp>
        <p:nvSpPr>
          <p:cNvPr id="559" name="Google Shape;559;p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8,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2 years later.</a:t>
            </a:r>
            <a:endParaRPr b="0" i="0" sz="19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(3003) With respect to the certification of aircraft, which is a category of aircraft?</a:t>
            </a:r>
            <a:endParaRPr/>
          </a:p>
        </p:txBody>
      </p:sp>
      <p:sp>
        <p:nvSpPr>
          <p:cNvPr id="133" name="Google Shape;133;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Normal, utility, acrobatic.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Airplane, rotorcraft, glider.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Landplane, seaplane.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With respect to the certification of aircraft, a category of aircraft means a grouping of aircraft based upon intended use or operating limitations. Examples include normal, utility, acrobatic, transport, limited, restricted, and provisional. Answer (B) is incorrect because it refers to the certification of airmen, not aircraft. Answer (C) is incorrect because it is not any kind of category.</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(3040) If a recreational or private pilot had a flight review on August 8, this year, when is the next flight review required?</a:t>
            </a:r>
            <a:endParaRPr/>
          </a:p>
        </p:txBody>
      </p:sp>
      <p:sp>
        <p:nvSpPr>
          <p:cNvPr id="565" name="Google Shape;565;p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August 8, 2 years later.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August 31, next year.</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August 31, 2 years later.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pilot must have completed a biennial flight review since the beginning of the 24th calendar month before the month in which that pilot acts as PIC. A calendar month always ends at midnight of the last day of the month. If a pilot had a flight review on August 8, the next flight review would be due on August 31, two years later.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(3041) Each recreational or private pilot is required to have</a:t>
            </a:r>
            <a:endParaRPr/>
          </a:p>
        </p:txBody>
      </p:sp>
      <p:sp>
        <p:nvSpPr>
          <p:cNvPr id="571" name="Google Shape;571;p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biennial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annual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 semiannual flight review.</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(3041) Each recreational or private pilot is required to have</a:t>
            </a:r>
            <a:endParaRPr/>
          </a:p>
        </p:txBody>
      </p:sp>
      <p:sp>
        <p:nvSpPr>
          <p:cNvPr id="577" name="Google Shape;577;p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biennial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an annual flight review.</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 semiannual flight review.</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pilot must have completed a biennial flight review since the beginning of the 24th calendar month before the month in which that pilot acts as PIC.</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(3064) In regard to privileges and limitations, a private pilot may</a:t>
            </a:r>
            <a:endParaRPr/>
          </a:p>
        </p:txBody>
      </p:sp>
      <p:sp>
        <p:nvSpPr>
          <p:cNvPr id="583" name="Google Shape;583;p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not pay less than the pro rata share of the operating expenses of a flight with passengers provided the expenses involve only fuel, oil, airport expenditures, or rental fees.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act as pilot-in-command of an aircraft carrying a passenger for compensation if the flight is in connection with a business or employment.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be paid in any manner for the operating expenses of a flight.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(3064) In regard to privileges and limitations, a private pilot may</a:t>
            </a:r>
            <a:endParaRPr/>
          </a:p>
        </p:txBody>
      </p:sp>
      <p:sp>
        <p:nvSpPr>
          <p:cNvPr id="589" name="Google Shape;589;p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not pay less than the pro rata share of the operating expenses of a flight with passengers provided the expenses involve only fuel, oil, airport expenditures, or rental fees.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act as pilot-in-command of an aircraft carrying a passenger for compensation if the flight is in connection with a business or employment.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be paid in any manner for the operating expenses of a flight.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private pilot may not pay less than the pro rata share of the operating expenses of a flight with passengers, provided the expenses involve only fuel, oil, airport expenditures, or rental fees.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(3065) According to regulations pertaining to privileges and limitations, a private pilot may</a:t>
            </a:r>
            <a:endParaRPr/>
          </a:p>
        </p:txBody>
      </p:sp>
      <p:sp>
        <p:nvSpPr>
          <p:cNvPr id="595" name="Google Shape;595;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be paid for the operating expenses of a flight if at least three takeoffs and three landings were made by the pilot within the preceding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not be paid in any manner for the operating expenses of a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pay less than the pro rata share of the operating expenses of a flight with passengers provided the expenses involve only fuel, oil, airport expenditures, or rental fees.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(3065) According to regulations pertaining to privileges and limitations, a private pilot may</a:t>
            </a:r>
            <a:endParaRPr/>
          </a:p>
        </p:txBody>
      </p:sp>
      <p:sp>
        <p:nvSpPr>
          <p:cNvPr id="601" name="Google Shape;601;p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be paid for the operating expenses of a flight if at least three takeoffs and three landings were made by the pilot within the preceding 90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not be paid in any manner for the operating expenses of a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pay less than the pro rata share of the operating expenses of a flight with passengers provided the expenses involve only fuel, oil, airport expenditures, or rental fees.</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private pilot may not pay less than the pro rata share of the operating expenses of a flight with passengers, provided the expenses involve only fuel, oil, airport expenditures, or rental fees.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(3066) What exception, if any, permits a private pilot to act as pilot-in-command of an aircraft carrying passengers who pay for the flight?</a:t>
            </a:r>
            <a:endParaRPr/>
          </a:p>
        </p:txBody>
      </p:sp>
      <p:sp>
        <p:nvSpPr>
          <p:cNvPr id="607" name="Google Shape;607;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If the passengers pay all the operating expenses.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a donation is made to a charitable organization for the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There is no exception.</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(3066) What exception, if any, permits a private pilot to act as pilot-in-command of an aircraft carrying passengers who pay for the flight?</a:t>
            </a:r>
            <a:endParaRPr/>
          </a:p>
        </p:txBody>
      </p:sp>
      <p:sp>
        <p:nvSpPr>
          <p:cNvPr id="613" name="Google Shape;613;p1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If the passengers pay all the operating expenses.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If a donation is made to a charitable organization for the flight.</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There is no exception.</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A private pilot may act as PIC of an aircraft used in a passenger-carrying airlift sponsored by a charitable organization, and for which the passengers make a donation to the organization. This can be done if the sponsor of the airlift notifies the FSDO having jurisdiction over the area concerned, at least 7 days before the flight, and furnishes any essential information that the office requests.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02"/>
          <p:cNvSpPr txBox="1"/>
          <p:nvPr>
            <p:ph type="title"/>
          </p:nvPr>
        </p:nvSpPr>
        <p:spPr>
          <a:xfrm>
            <a:off x="838200" y="365125"/>
            <a:ext cx="4204500" cy="3339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45. (3067) (Refer to Figure 74.) What minimum pilot certificate is required for a flight departing out of Hayward Executive (area 6)?</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619" name="Google Shape;619;p102"/>
          <p:cNvSpPr txBox="1"/>
          <p:nvPr>
            <p:ph idx="1" type="body"/>
          </p:nvPr>
        </p:nvSpPr>
        <p:spPr>
          <a:xfrm>
            <a:off x="838200" y="5343525"/>
            <a:ext cx="10515600" cy="14316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Student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Sport Pilot Certificate.</a:t>
            </a:r>
            <a:r>
              <a:rPr b="0" i="0" lang="en-US" sz="1800" u="none" strike="noStrike">
                <a:solidFill>
                  <a:srgbClr val="274E13"/>
                </a:solidFill>
                <a:latin typeface="Times New Roman"/>
                <a:ea typeface="Times New Roman"/>
                <a:cs typeface="Times New Roman"/>
                <a:sym typeface="Times New Roman"/>
              </a:rPr>
              <a:t> </a:t>
            </a:r>
            <a:endParaRPr b="0" i="0" sz="1800" u="none" strike="noStrike">
              <a:solidFill>
                <a:srgbClr val="274E13"/>
              </a:solidFill>
              <a:latin typeface="Courier New"/>
              <a:ea typeface="Courier New"/>
              <a:cs typeface="Courier New"/>
              <a:sym typeface="Courier New"/>
            </a:endParaRPr>
          </a:p>
        </p:txBody>
      </p:sp>
      <p:pic>
        <p:nvPicPr>
          <p:cNvPr id="620" name="Google Shape;620;p102"/>
          <p:cNvPicPr preferRelativeResize="0"/>
          <p:nvPr/>
        </p:nvPicPr>
        <p:blipFill>
          <a:blip r:embed="rId3">
            <a:alphaModFix/>
          </a:blip>
          <a:stretch>
            <a:fillRect/>
          </a:stretch>
        </p:blipFill>
        <p:spPr>
          <a:xfrm>
            <a:off x="6601300" y="173175"/>
            <a:ext cx="3636801" cy="5090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(3004) With respect to the certification of aircraft, which is a class of aircraft?</a:t>
            </a:r>
            <a:endParaRPr/>
          </a:p>
        </p:txBody>
      </p:sp>
      <p:sp>
        <p:nvSpPr>
          <p:cNvPr id="139" name="Google Shape;13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Airplane, rotorcraft, glider, balloon.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Normal, utility, acrobatic, limited.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Transport, restricted, provisional.</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03"/>
          <p:cNvSpPr txBox="1"/>
          <p:nvPr>
            <p:ph type="title"/>
          </p:nvPr>
        </p:nvSpPr>
        <p:spPr>
          <a:xfrm>
            <a:off x="838200" y="365125"/>
            <a:ext cx="4204500" cy="3339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45. (3067) (Refer to Figure 74.) What minimum pilot certificate is required for a flight departing out of Hayward Executive (area 6)?</a:t>
            </a:r>
            <a:br>
              <a:rPr b="0" i="0" lang="en-US" u="none" strike="noStrike">
                <a:latin typeface="Times New Roman"/>
                <a:ea typeface="Times New Roman"/>
                <a:cs typeface="Times New Roman"/>
                <a:sym typeface="Times New Roman"/>
              </a:rPr>
            </a:br>
            <a:endParaRPr b="0" i="0" u="none" strike="noStrike">
              <a:latin typeface="Times New Roman"/>
              <a:ea typeface="Times New Roman"/>
              <a:cs typeface="Times New Roman"/>
              <a:sym typeface="Times New Roman"/>
            </a:endParaRPr>
          </a:p>
        </p:txBody>
      </p:sp>
      <p:sp>
        <p:nvSpPr>
          <p:cNvPr id="626" name="Google Shape;626;p103"/>
          <p:cNvSpPr txBox="1"/>
          <p:nvPr>
            <p:ph idx="1" type="body"/>
          </p:nvPr>
        </p:nvSpPr>
        <p:spPr>
          <a:xfrm>
            <a:off x="838200" y="4235150"/>
            <a:ext cx="10515600" cy="25401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Student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Private Pilot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Sport Pilot Certificate.</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Hayward Executive is located in Class D airspace up to but not including 1,500 feet MSL as depicted by the blue segmented line surrounding it. No specific pilot certification is required for flight within Class D airspace. A student pilot may operate within Class D airspace with appropriate solo endorsements.Answer (B) is incorrect because no minimum pilot certificate is specified for operations in Class D airspace. Answer (C) is incorrect because no minimum pilot certificate is specified for operations in Class D airspace. </a:t>
            </a:r>
            <a:endParaRPr b="0" i="0" sz="1800" u="none" strike="noStrike">
              <a:solidFill>
                <a:srgbClr val="274E13"/>
              </a:solidFill>
              <a:latin typeface="Courier New"/>
              <a:ea typeface="Courier New"/>
              <a:cs typeface="Courier New"/>
              <a:sym typeface="Courier New"/>
            </a:endParaRPr>
          </a:p>
        </p:txBody>
      </p:sp>
      <p:pic>
        <p:nvPicPr>
          <p:cNvPr id="627" name="Google Shape;627;p103"/>
          <p:cNvPicPr preferRelativeResize="0"/>
          <p:nvPr/>
        </p:nvPicPr>
        <p:blipFill>
          <a:blip r:embed="rId3">
            <a:alphaModFix/>
          </a:blip>
          <a:stretch>
            <a:fillRect/>
          </a:stretch>
        </p:blipFill>
        <p:spPr>
          <a:xfrm>
            <a:off x="7406575" y="173175"/>
            <a:ext cx="2831525" cy="39634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(3070) The final authority as to the operation of an aircraft is the</a:t>
            </a:r>
            <a:endParaRPr/>
          </a:p>
        </p:txBody>
      </p:sp>
      <p:sp>
        <p:nvSpPr>
          <p:cNvPr id="633" name="Google Shape;633;p1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Federal Aviation Administration.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manufacturer.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(3070) The final authority as to the operation of an aircraft is the</a:t>
            </a:r>
            <a:endParaRPr/>
          </a:p>
        </p:txBody>
      </p:sp>
      <p:sp>
        <p:nvSpPr>
          <p:cNvPr id="639" name="Google Shape;639;p1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Federal Aviation Administration.</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aircraft manufacturer.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PIC of an aircraft is directly responsible for and is the final authority as to the operation of that aircraft.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(3072) If an in-flight emergency requires immediate action, the pilot-in-command may</a:t>
            </a:r>
            <a:endParaRPr/>
          </a:p>
        </p:txBody>
      </p:sp>
      <p:sp>
        <p:nvSpPr>
          <p:cNvPr id="645" name="Google Shape;645;p1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deviate from any rule of 14 CFR Part 91 to the extent required to meet the emergency, but must submit a written report to the Administrator within 24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deviate from any rule of 14 CFR Part 91 to the extent required to meet that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deviate from any rule of 14 CFR Part 91 unless prior to the deviation approval is granted by the Administrator.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(3072) If an in-flight emergency requires immediate action, the pilot-in-command may</a:t>
            </a:r>
            <a:endParaRPr/>
          </a:p>
        </p:txBody>
      </p:sp>
      <p:sp>
        <p:nvSpPr>
          <p:cNvPr id="651" name="Google Shape;651;p1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deviate from any rule of 14 CFR Part 91 to the extent required to meet the emergency, but must submit a written report to the Administrator within 24 hours.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deviate from any rule of 14 CFR Part 91 to the extent required to meet that emergency.</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not deviate from any rule of 14 CFR Part 91 unless prior to the deviation approval is granted by the Administrator.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If an emergency requires immediate action, the PIC may deviate from the operating rules of Part 91 to the extent necessary to meet that emergency. No report of such deviation is required unless the FAA requests one</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(3073) When must a pilot who deviates from a regulation during an emergency send a written report of that deviation to the Administrator?</a:t>
            </a:r>
            <a:endParaRPr/>
          </a:p>
        </p:txBody>
      </p:sp>
      <p:sp>
        <p:nvSpPr>
          <p:cNvPr id="657" name="Google Shape;657;p1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7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10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Upon request.</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(3073) When must a pilot who deviates from a regulation during an emergency send a written report of that deviation to the Administrator?</a:t>
            </a:r>
            <a:endParaRPr/>
          </a:p>
        </p:txBody>
      </p:sp>
      <p:sp>
        <p:nvSpPr>
          <p:cNvPr id="663" name="Google Shape;663;p1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Within 7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Within 10 days.</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Upon request.</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Each PIC who deviates from a rule in an emergency shall, upon request, send a written report of that deviation to the Administrator.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(3074) Who is responsible for determining if an aircraft is in condition for safe flight?</a:t>
            </a:r>
            <a:endParaRPr/>
          </a:p>
        </p:txBody>
      </p:sp>
      <p:sp>
        <p:nvSpPr>
          <p:cNvPr id="669" name="Google Shape;669;p1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certificated aircraft mechanic.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owner or operator.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(3074) Who is responsible for determining if an aircraft is in condition for safe flight?</a:t>
            </a:r>
            <a:endParaRPr/>
          </a:p>
        </p:txBody>
      </p:sp>
      <p:sp>
        <p:nvSpPr>
          <p:cNvPr id="675" name="Google Shape;675;p1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A certificated aircraft mechanic.</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The pilot-in-command.</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The owner or operator.</a:t>
            </a:r>
            <a:endParaRPr sz="2000"/>
          </a:p>
          <a:p>
            <a:pPr indent="0" lvl="1" marL="0" marR="0" rtl="0" algn="l">
              <a:lnSpc>
                <a:spcPct val="100000"/>
              </a:lnSpc>
              <a:spcBef>
                <a:spcPts val="500"/>
              </a:spcBef>
              <a:spcAft>
                <a:spcPts val="0"/>
              </a:spcAft>
              <a:buSzPts val="2000"/>
              <a:buNone/>
            </a:pPr>
            <a:r>
              <a:rPr b="0" i="0" lang="en-US" sz="1800" u="none" strike="noStrike">
                <a:solidFill>
                  <a:srgbClr val="274E13"/>
                </a:solidFill>
                <a:latin typeface="Times New Roman"/>
                <a:ea typeface="Times New Roman"/>
                <a:cs typeface="Times New Roman"/>
                <a:sym typeface="Times New Roman"/>
              </a:rPr>
              <a:t>The PIC of an aircraft is responsible for determining whether that aircraft is in condition for safe flight. The pilot shall discontinue the flight when unairworthy mechanical, electrical, or structural conditions occur.</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(3075) Where may an aircraft's operating limitations be found?</a:t>
            </a:r>
            <a:endParaRPr/>
          </a:p>
        </p:txBody>
      </p:sp>
      <p:sp>
        <p:nvSpPr>
          <p:cNvPr id="681" name="Google Shape;681;p1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628650" marR="0" rtl="0" algn="l">
              <a:lnSpc>
                <a:spcPct val="100000"/>
              </a:lnSpc>
              <a:spcBef>
                <a:spcPts val="1000"/>
              </a:spcBef>
              <a:spcAft>
                <a:spcPts val="0"/>
              </a:spcAft>
              <a:buSzPts val="1800"/>
              <a:buNone/>
            </a:pPr>
            <a:r>
              <a:rPr b="0" i="0" lang="en-US" sz="2000" u="none" strike="noStrike">
                <a:solidFill>
                  <a:srgbClr val="073763"/>
                </a:solidFill>
                <a:latin typeface="Times New Roman"/>
                <a:ea typeface="Times New Roman"/>
                <a:cs typeface="Times New Roman"/>
                <a:sym typeface="Times New Roman"/>
              </a:rPr>
              <a:t>a. On the airworthiness certificate.</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b. In the current, FAA-approved flight manual, approved manual material, markings, and placards, or any combination thereof.</a:t>
            </a:r>
            <a:br>
              <a:rPr b="0" i="0" lang="en-US" sz="2000" u="none" strike="noStrike">
                <a:solidFill>
                  <a:srgbClr val="073763"/>
                </a:solidFill>
                <a:latin typeface="Times New Roman"/>
                <a:ea typeface="Times New Roman"/>
                <a:cs typeface="Times New Roman"/>
                <a:sym typeface="Times New Roman"/>
              </a:rPr>
            </a:br>
            <a:r>
              <a:rPr b="0" i="0" lang="en-US" sz="2000" u="none" strike="noStrike">
                <a:solidFill>
                  <a:srgbClr val="073763"/>
                </a:solidFill>
                <a:latin typeface="Times New Roman"/>
                <a:ea typeface="Times New Roman"/>
                <a:cs typeface="Times New Roman"/>
                <a:sym typeface="Times New Roman"/>
              </a:rPr>
              <a:t>c. In the aircraft airframe and engine logbooks.</a:t>
            </a:r>
            <a:endParaRPr b="0" i="0" sz="1800" u="none" strike="noStrike">
              <a:solidFill>
                <a:srgbClr val="274E13"/>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