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9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88.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84" Type="http://schemas.openxmlformats.org/officeDocument/2006/relationships/slide" Target="slides/slide80.xml"/><Relationship Id="rId83" Type="http://schemas.openxmlformats.org/officeDocument/2006/relationships/slide" Target="slides/slide79.xml"/><Relationship Id="rId42" Type="http://schemas.openxmlformats.org/officeDocument/2006/relationships/slide" Target="slides/slide38.xml"/><Relationship Id="rId86" Type="http://schemas.openxmlformats.org/officeDocument/2006/relationships/slide" Target="slides/slide82.xml"/><Relationship Id="rId41" Type="http://schemas.openxmlformats.org/officeDocument/2006/relationships/slide" Target="slides/slide37.xml"/><Relationship Id="rId85" Type="http://schemas.openxmlformats.org/officeDocument/2006/relationships/slide" Target="slides/slide81.xml"/><Relationship Id="rId44" Type="http://schemas.openxmlformats.org/officeDocument/2006/relationships/slide" Target="slides/slide40.xml"/><Relationship Id="rId88" Type="http://schemas.openxmlformats.org/officeDocument/2006/relationships/slide" Target="slides/slide84.xml"/><Relationship Id="rId43" Type="http://schemas.openxmlformats.org/officeDocument/2006/relationships/slide" Target="slides/slide39.xml"/><Relationship Id="rId87" Type="http://schemas.openxmlformats.org/officeDocument/2006/relationships/slide" Target="slides/slide83.xml"/><Relationship Id="rId46" Type="http://schemas.openxmlformats.org/officeDocument/2006/relationships/slide" Target="slides/slide42.xml"/><Relationship Id="rId45" Type="http://schemas.openxmlformats.org/officeDocument/2006/relationships/slide" Target="slides/slide41.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31" Type="http://schemas.openxmlformats.org/officeDocument/2006/relationships/slide" Target="slides/slide27.xml"/><Relationship Id="rId75" Type="http://schemas.openxmlformats.org/officeDocument/2006/relationships/slide" Target="slides/slide71.xml"/><Relationship Id="rId30" Type="http://schemas.openxmlformats.org/officeDocument/2006/relationships/slide" Target="slides/slide26.xml"/><Relationship Id="rId74" Type="http://schemas.openxmlformats.org/officeDocument/2006/relationships/slide" Target="slides/slide70.xml"/><Relationship Id="rId33" Type="http://schemas.openxmlformats.org/officeDocument/2006/relationships/slide" Target="slides/slide29.xml"/><Relationship Id="rId77" Type="http://schemas.openxmlformats.org/officeDocument/2006/relationships/slide" Target="slides/slide73.xml"/><Relationship Id="rId32" Type="http://schemas.openxmlformats.org/officeDocument/2006/relationships/slide" Target="slides/slide28.xml"/><Relationship Id="rId76" Type="http://schemas.openxmlformats.org/officeDocument/2006/relationships/slide" Target="slides/slide72.xml"/><Relationship Id="rId35" Type="http://schemas.openxmlformats.org/officeDocument/2006/relationships/slide" Target="slides/slide31.xml"/><Relationship Id="rId79" Type="http://schemas.openxmlformats.org/officeDocument/2006/relationships/slide" Target="slides/slide75.xml"/><Relationship Id="rId34" Type="http://schemas.openxmlformats.org/officeDocument/2006/relationships/slide" Target="slides/slide30.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slide" Target="slides/slide65.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95" Type="http://schemas.openxmlformats.org/officeDocument/2006/relationships/slide" Target="slides/slide91.xml"/><Relationship Id="rId50" Type="http://schemas.openxmlformats.org/officeDocument/2006/relationships/slide" Target="slides/slide46.xml"/><Relationship Id="rId94" Type="http://schemas.openxmlformats.org/officeDocument/2006/relationships/slide" Target="slides/slide90.xml"/><Relationship Id="rId53" Type="http://schemas.openxmlformats.org/officeDocument/2006/relationships/slide" Target="slides/slide49.xml"/><Relationship Id="rId52" Type="http://schemas.openxmlformats.org/officeDocument/2006/relationships/slide" Target="slides/slide48.xml"/><Relationship Id="rId96" Type="http://schemas.openxmlformats.org/officeDocument/2006/relationships/slide" Target="slides/slide92.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01866de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901866dea2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80a4b5772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1080a4b5772_2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80a4b5772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1080a4b5772_2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901866dea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901866dea2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80a4b5772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1080a4b5772_2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80a4b5772_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1080a4b5772_2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903dfd5a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903dfd5a31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080a4b5772_2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1080a4b5772_2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80a4b57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1080a4b577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080a4b5772_2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1080a4b5772_2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902c78025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g902c780252_0_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080a4b5772_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1080a4b5772_2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080a4b5772_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1080a4b5772_2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903dfd5a3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903dfd5a31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080a4b5772_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1080a4b5772_2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080a4b5772_2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1080a4b5772_2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903dfd5a3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g903dfd5a31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080a4b5772_2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1080a4b5772_2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080a4b5772_2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g1080a4b5772_2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903dfd5a3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g903dfd5a31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080a4b5772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1080a4b5772_2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91897db5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91897db5c3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080a4b5772_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1080a4b5772_2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903dfd5a3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903dfd5a31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1080a4b5772_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g1080a4b5772_2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80a4b5772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1080a4b5772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080a4b5772_2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1080a4b5772_2_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903dfd5a3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g903dfd5a31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1080a4b5772_2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g1080a4b5772_2_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080a4b5772_2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1080a4b5772_2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903dfd5a3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g903dfd5a31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080a4b5772_2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1080a4b5772_2_1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1080a4b5772_2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g1080a4b5772_2_1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903dfd5a3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g903dfd5a31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01866dea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g901866dea2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1080a4b5772_2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g1080a4b5772_2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080a4b5772_2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g1080a4b5772_2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90aa07a5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g90aa07a5bf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1080a4b5772_2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g1080a4b5772_2_1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080a4b5772_2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g1080a4b5772_2_1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90aa07a5b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g90aa07a5bf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080a4b5772_2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1080a4b5772_2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80a4b5772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1080a4b5772_2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1080a4b5772_2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g1080a4b5772_2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90aa07a5b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g90aa07a5bf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1080a4b5772_2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g1080a4b5772_2_1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1080a4b5772_2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1080a4b5772_2_1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90aa07a5b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g90aa07a5bf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1080a4b5772_2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g1080a4b5772_2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1080a4b5772_2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g1080a4b5772_2_1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90aa07a5b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g90aa07a5bf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1080a4b5772_2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g1080a4b5772_2_1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1080a4b5772_2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g1080a4b5772_2_1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90aa07a5b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g90aa07a5bf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1080a4b5772_2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g1080a4b5772_2_1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1080a4b5772_2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g1080a4b5772_2_1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g90aa07a5b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g90aa07a5bf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g1080a4b5772_2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g1080a4b5772_2_1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080a4b5772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080a4b5772_2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1080a4b5772_2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g1080a4b5772_2_1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g90aa07a5b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g90aa07a5bf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1080a4b5772_2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g1080a4b5772_2_1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g1080a4b5772_2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g1080a4b5772_2_2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90aa07a5b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g90aa07a5bf_0_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g1080a4b5772_2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g1080a4b5772_2_2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1080a4b5772_2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g1080a4b5772_2_2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4" name="Shape 614"/>
        <p:cNvGrpSpPr/>
        <p:nvPr/>
      </p:nvGrpSpPr>
      <p:grpSpPr>
        <a:xfrm>
          <a:off x="0" y="0"/>
          <a:ext cx="0" cy="0"/>
          <a:chOff x="0" y="0"/>
          <a:chExt cx="0" cy="0"/>
        </a:xfrm>
      </p:grpSpPr>
      <p:sp>
        <p:nvSpPr>
          <p:cNvPr id="615" name="Google Shape;615;g90aa07a5b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g90aa07a5bf_0_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01866dea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901866dea2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1080a4b5772_2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g1080a4b5772_2_2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1080a4b5772_2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1080a4b5772_2_2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12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10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p:nvPr>
            <p:ph idx="2" type="pic"/>
          </p:nvPr>
        </p:nvSpPr>
        <p:spPr>
          <a:xfrm>
            <a:off x="5183188" y="987425"/>
            <a:ext cx="6172200" cy="4873625"/>
          </a:xfrm>
          <a:prstGeom prst="rect">
            <a:avLst/>
          </a:prstGeom>
          <a:noFill/>
          <a:ln>
            <a:noFill/>
          </a:ln>
        </p:spPr>
      </p:sp>
      <p:sp>
        <p:nvSpPr>
          <p:cNvPr id="70" name="Google Shape;7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1_Title and Tex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9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F0FF"/>
            </a:gs>
            <a:gs pos="100000">
              <a:srgbClr val="C1D6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1200"/>
              </a:spcAft>
              <a:buClr>
                <a:schemeClr val="dk1"/>
              </a:buClr>
              <a:buSzPts val="2400"/>
              <a:buFont typeface="Times New Roman"/>
              <a:buNone/>
            </a:pPr>
            <a:r>
              <a:rPr lang="en-US"/>
              <a:t>1. (3207) In what flight condition are torque effects more pronounced in a single-engine airplane?</a:t>
            </a:r>
            <a:endParaRPr/>
          </a:p>
        </p:txBody>
      </p:sp>
      <p:sp>
        <p:nvSpPr>
          <p:cNvPr id="91" name="Google Shape;9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lang="en-US"/>
              <a:t>a. Low airspeed, high power, high angle of attack.</a:t>
            </a:r>
            <a:br>
              <a:rPr lang="en-US"/>
            </a:br>
            <a:r>
              <a:rPr lang="en-US"/>
              <a:t>b. Low airspeed, low power, low angle of attack.</a:t>
            </a:r>
            <a:br>
              <a:rPr lang="en-US"/>
            </a:br>
            <a:r>
              <a:rPr lang="en-US"/>
              <a:t>c. High airspeed, high power, high angle of attack.</a:t>
            </a:r>
            <a:endParaRPr/>
          </a:p>
          <a:p>
            <a:pPr indent="0" lvl="0" marL="0" rtl="0" algn="l">
              <a:lnSpc>
                <a:spcPct val="100000"/>
              </a:lnSpc>
              <a:spcBef>
                <a:spcPts val="1000"/>
              </a:spcBef>
              <a:spcAft>
                <a:spcPts val="0"/>
              </a:spcAft>
              <a:buSzPts val="18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(3221.1) Excessively high engine temperatures, either in the air or on the ground, will</a:t>
            </a:r>
            <a:endParaRPr/>
          </a:p>
        </p:txBody>
      </p:sp>
      <p:sp>
        <p:nvSpPr>
          <p:cNvPr id="145" name="Google Shape;145;p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increase fuel consumption and may increase power due to the increased heat.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result in damage to heat-conducting hoses and warping of cylinder cooling fans.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cause loss of power, excessive oil consumption, and possible permanent internal engine damage.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High engine temperatures can lead to loss of power, excessive oil consumption, detonation, and serious engine damage.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(3222) If the engine oil temperature and cylinder head temperature gauges have exceeded their normal operating range, the pilot may have been operating with</a:t>
            </a:r>
            <a:endParaRPr b="0" i="0" u="none" strike="noStrike">
              <a:solidFill>
                <a:srgbClr val="000000"/>
              </a:solidFill>
              <a:latin typeface="Courier New"/>
              <a:ea typeface="Courier New"/>
              <a:cs typeface="Courier New"/>
              <a:sym typeface="Courier New"/>
            </a:endParaRPr>
          </a:p>
        </p:txBody>
      </p:sp>
      <p:sp>
        <p:nvSpPr>
          <p:cNvPr id="151" name="Google Shape;15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mixture set too rich.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higher-than-normal oil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too much power and with the mixture set too lean.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(3222) If the engine oil temperature and cylinder head temperature gauges have exceeded their normal operating range, the pilot may have been operating with</a:t>
            </a:r>
            <a:endParaRPr b="0" i="0" u="none" strike="noStrike">
              <a:solidFill>
                <a:srgbClr val="000000"/>
              </a:solidFill>
              <a:latin typeface="Courier New"/>
              <a:ea typeface="Courier New"/>
              <a:cs typeface="Courier New"/>
              <a:sym typeface="Courier New"/>
            </a:endParaRPr>
          </a:p>
        </p:txBody>
      </p:sp>
      <p:sp>
        <p:nvSpPr>
          <p:cNvPr id="157" name="Google Shape;157;p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mixture set too rich.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higher-than-normal oil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too much power and with the mixture set too lean.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Excessively high engine temperatures can result from insufficient cooling caused by too lean a mixture, too low a grade of fuel, low oil, or insufficient airflow over the engine. Answer (A) is incorrect because a richer fuel mixture will normally cool an engine. Answer (B) is incorrect because high oil pressure does not cause high engine temperatures.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(3223) One purpose of the dual ignition system on an aircraft engine is to provide for</a:t>
            </a:r>
            <a:endParaRPr/>
          </a:p>
        </p:txBody>
      </p:sp>
      <p:sp>
        <p:nvSpPr>
          <p:cNvPr id="163" name="Google Shape;163;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improved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uniform heat distribution.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balanced cylinder head pressure.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(3223) One purpose of the dual ignition system on an aircraft engine is to provide for</a:t>
            </a:r>
            <a:endParaRPr/>
          </a:p>
        </p:txBody>
      </p:sp>
      <p:sp>
        <p:nvSpPr>
          <p:cNvPr id="169" name="Google Shape;169;p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improved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uniform heat distribution.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balanced cylinder head pressure.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dual ignition system has two magnetos to supply the electrical current to two spark plugs for each combustion chamber. This provides both a redundancy of ignition and an improvement of engine performance. Answer (B) is incorrect because heat distribution is not affected by the ignition system. Answer (C) is incorrect because cylinder head pressure in not affected by the ignition system.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(3223.1) An electrical system failure (battery and alternator) occurs during flight. In this situation, you would</a:t>
            </a:r>
            <a:endParaRPr/>
          </a:p>
        </p:txBody>
      </p:sp>
      <p:sp>
        <p:nvSpPr>
          <p:cNvPr id="175" name="Google Shape;175;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experience avionics equipment failure.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probably experience failure of the engine ignition system, fuel gauges, aircraft lighting system, and avionics equipment.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probably experience engine failure due to the loss of the engine-driven fuel pump and also experience failure of the radio equipment, lights, and all instruments that require alternating current.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(3223.1) An electrical system failure (battery and alternator) occurs during flight. In this situation, you would</a:t>
            </a:r>
            <a:endParaRPr/>
          </a:p>
        </p:txBody>
      </p:sp>
      <p:sp>
        <p:nvSpPr>
          <p:cNvPr id="181" name="Google Shape;181;p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experience avionics equipment failure.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probably experience failure of the engine ignition system, fuel gauges, aircraft lighting system, and avionics equipment.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probably experience engine failure due to the loss of the engine-driven fuel pump and also experience failure of the radio equipment, lights, and all instruments that require alternating current.</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you experience an in-flight electrical system failure, you would have an avionics equipment failure, and you could not use your electrical fuel boost pump. Answer (B) is incorrect because the ignition system of an aircraft reciprocating engine is powered by two self-contained magnetos that are not dependent upon the aircraft electrical system. Answer (C) is incorrect because the engine-driven fuel pumps are mechanical and not dependent on the electrical system.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(3223.2) If the ground wire between the magneto and the ignition switch becomes disconnected, the most noticeable result will be that the engine</a:t>
            </a:r>
            <a:endParaRPr/>
          </a:p>
        </p:txBody>
      </p:sp>
      <p:sp>
        <p:nvSpPr>
          <p:cNvPr id="187" name="Google Shape;187;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will run very rough.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cannot be started with the switch in the ON position.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cannot be shut down by turning the switch to the OFF position.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(3223.2) If the ground wire between the magneto and the ignition switch becomes disconnected, the most noticeable result will be that the engine</a:t>
            </a:r>
            <a:endParaRPr/>
          </a:p>
        </p:txBody>
      </p:sp>
      <p:sp>
        <p:nvSpPr>
          <p:cNvPr id="193" name="Google Shape;193;p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will run very rough.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cannot be started with the switch in the ON position.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cannot be shut down by turning the switch to the OFF position.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the ground wire between a magneto and the ignition switch becomes disconnected, the primary current cannot be directed to ground, and the engine cannot be shut down by turning the switch to the OFF position.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(3224) On aircraft equipped with fuel pumps, when is the auxiliary electric driven pump used?</a:t>
            </a:r>
            <a:endParaRPr/>
          </a:p>
        </p:txBody>
      </p:sp>
      <p:sp>
        <p:nvSpPr>
          <p:cNvPr id="199" name="Google Shape;199;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All the time, to aid the engine-driven fuel pump.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the event engine-driven fuel pump fails.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Constantly, except in starting the engine.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1200"/>
              </a:spcAft>
              <a:buClr>
                <a:schemeClr val="dk1"/>
              </a:buClr>
              <a:buSzPts val="2400"/>
              <a:buFont typeface="Times New Roman"/>
              <a:buNone/>
            </a:pPr>
            <a:r>
              <a:rPr lang="en-US"/>
              <a:t>1. (3207) In what flight condition are torque effects more pronounced in a single-engine airplane?</a:t>
            </a:r>
            <a:endParaRPr/>
          </a:p>
        </p:txBody>
      </p:sp>
      <p:sp>
        <p:nvSpPr>
          <p:cNvPr id="97" name="Google Shape;97;p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lang="en-US"/>
              <a:t>*</a:t>
            </a:r>
            <a:r>
              <a:rPr lang="en-US"/>
              <a:t>a. Low airspeed, high power, high angle of attack.</a:t>
            </a:r>
            <a:br>
              <a:rPr lang="en-US"/>
            </a:br>
            <a:r>
              <a:rPr lang="en-US"/>
              <a:t>b. Low airspeed, low power, low angle of attack.</a:t>
            </a:r>
            <a:br>
              <a:rPr lang="en-US"/>
            </a:br>
            <a:r>
              <a:rPr lang="en-US"/>
              <a:t>c. High airspeed, high power, high angle of attack.</a:t>
            </a:r>
            <a:endParaRPr/>
          </a:p>
          <a:p>
            <a:pPr indent="0" lvl="0" marL="0" rtl="0" algn="l">
              <a:lnSpc>
                <a:spcPct val="100000"/>
              </a:lnSpc>
              <a:spcBef>
                <a:spcPts val="1000"/>
              </a:spcBef>
              <a:spcAft>
                <a:spcPts val="0"/>
              </a:spcAft>
              <a:buSzPts val="1800"/>
              <a:buNone/>
            </a:pPr>
            <a:r>
              <a:rPr lang="en-US"/>
              <a:t>The effect of torque increases in direct proportion to the engine power, airspeed, and airplane attitude. If the power setting is high, the airspeed slow, and the angle of attack high (or a high deck angle for a PPC), the effect of torque is greater. Answer (B) is incorrect because the least amount of torque effect is produced under these conditions. Answer (C) is incorrect because torque effect is negligible at higher airspeeds due to increased stability generated by more airflow moving over all airfoils.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(3224) On aircraft equipped with fuel pumps, when is the auxiliary electric driven pump used?</a:t>
            </a:r>
            <a:endParaRPr/>
          </a:p>
        </p:txBody>
      </p:sp>
      <p:sp>
        <p:nvSpPr>
          <p:cNvPr id="205" name="Google Shape;205;p3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All the time, to aid the engine-driven fuel pump.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the event engine-driven fuel pump fails.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Constantly, except in starting the engine.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Two fuel pump systems are used on most airplanes. The main pump system is engine driven and an auxiliary electric driven pump is provided for use in the event the engine pump fails. The auxiliary pump, commonly known as the boost pump, provides added reliability to the fuel system, and is also used as an aid in engine starting. The electric auxiliary pump is controlled by a switch in the cockpit.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(3225) The operating principle of float-type carburetors is based on the</a:t>
            </a:r>
            <a:endParaRPr/>
          </a:p>
        </p:txBody>
      </p:sp>
      <p:sp>
        <p:nvSpPr>
          <p:cNvPr id="211" name="Google Shape;211;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automatic metering of air at the venturi as the aircraft gains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difference in air pressure at the venturi throat and the air inlet.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in air velocity in the throat of a venturi causing an increase in air pressure.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(3225) The operating principle of float-type carburetors is based on the</a:t>
            </a:r>
            <a:endParaRPr/>
          </a:p>
        </p:txBody>
      </p:sp>
      <p:sp>
        <p:nvSpPr>
          <p:cNvPr id="217" name="Google Shape;217;p3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automatic metering of air at the venturi as the aircraft gains altitude.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difference in air pressure at the venturi throat and the air inlet.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in air velocity in the throat of a venturi causing an increase in air pressure.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In a carburetor system, outside air flows into the carburetor and through a venturi (a narrow throat in the carburetor). When air flows rapidly through the venturi, a low pressure area is created. This low pressure allows the fuel to flow through the main fuel jet (located within the throat) and into the airstream where it mixes with the flowing air. Answer (A) is incorrect because fuel, rather than air, is metered manually with the mixture control. Answer (C) is incorrect because there is a decrease in air pressure.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(3226) The basic purpose of adjusting the fuel/air mixture at altitude is to</a:t>
            </a:r>
            <a:endParaRPr/>
          </a:p>
        </p:txBody>
      </p:sp>
      <p:sp>
        <p:nvSpPr>
          <p:cNvPr id="223" name="Google Shape;223;p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decrease the amount of fuel in the mixture in order to compensate for increased air density.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decrease the fuel flow in order to compensate for decreased air density.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the amount of fuel in the mixture to compensate for the decrease in pressure and density of the air.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(3226) The basic purpose of adjusting the fuel/air mixture at altitude is to</a:t>
            </a:r>
            <a:endParaRPr/>
          </a:p>
        </p:txBody>
      </p:sp>
      <p:sp>
        <p:nvSpPr>
          <p:cNvPr id="229" name="Google Shape;229;p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decrease the amount of fuel in the mixture in order to compensate for increased air density.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decrease the fuel flow in order to compensate for decreased air density.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the amount of fuel in the mixture to compensate for the decrease in pressure and density of the air.</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mixture becomes richer as the airplane gains altitude, because the carburetor meters the same amount of fuel as at sea level. Leaning the mixture control prevents this by decreasing the rate of fuel discharge to compensate for the decrease in air density. Answer (A) is incorrect because the pilot would increase the amount of fuel to compensate for increased air density. Answer (C) is incorrect because the pilot would decrease the amount of fuel to compensate for decreased air density.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13. (3227) During the run-up at a high-elevation airport, a pilot notes a slight engine roughness that is not affected by the magneto check but grows worse during the carburetor heat check. Under these circumstances, what would be the most logical initial action?</a:t>
            </a:r>
            <a:endParaRPr/>
          </a:p>
        </p:txBody>
      </p:sp>
      <p:sp>
        <p:nvSpPr>
          <p:cNvPr id="235" name="Google Shape;235;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Check the results obtained with a leaner setting of the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Taxi back to the flight line for a maintenance check.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Reduce manifold pressure to control detonation.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13. (3227) During the run-up at a high-elevation airport, a pilot notes a slight engine roughness that is not affected by the magneto check but grows worse during the carburetor heat check. Under these circumstances, what would be the most logical initial action?</a:t>
            </a:r>
            <a:endParaRPr/>
          </a:p>
        </p:txBody>
      </p:sp>
      <p:sp>
        <p:nvSpPr>
          <p:cNvPr id="241" name="Google Shape;241;p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Check the results obtained with a leaner setting of the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Taxi back to the flight line for a maintenance check.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Reduce manifold pressure to control detonation.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When carburetor heat is applied, the fuel/air mixture of an engine will be enriched because any given volume of hot air is less dense than cold air of the same volume. This condition would be aggravated at high altitude where, because of decreased air density, the mixture is already richer than at sea level. Answer (B) is incorrect because the pilot should taxi back only if positive results were not obtained by leaning the mixture. Answer (C) is incorrect because detonation would not occur if the mixture was too rich, and a rich fuel mixture was the condition described in the question.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14. (3228) While cruising at 9,500 feet MSL, the fuel/air mixture is properly adjusted. What will occur if a descent to 4,500 feet MSL is made without readjusting the mixture?</a:t>
            </a:r>
            <a:endParaRPr/>
          </a:p>
        </p:txBody>
      </p:sp>
      <p:sp>
        <p:nvSpPr>
          <p:cNvPr id="247" name="Google Shape;247;p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fuel/air mixture may become excessively lean.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There will be more fuel in the cylinders than is needed for normal combustion, and the excess fuel will absorb heat and cool the engine.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excessively rich mixture will create higher cylinder head temperatures and may cause detonation.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sz="2150" u="none" strike="noStrike">
                <a:latin typeface="Times New Roman"/>
                <a:ea typeface="Times New Roman"/>
                <a:cs typeface="Times New Roman"/>
                <a:sym typeface="Times New Roman"/>
              </a:rPr>
              <a:t>14. (3228) While cruising at 9,500 feet MSL, the fuel/air mixture is properly adjusted. What will occur if a descent to 4,500 feet MSL is made without readjusting the mixture?</a:t>
            </a:r>
            <a:endParaRPr sz="2150"/>
          </a:p>
        </p:txBody>
      </p:sp>
      <p:sp>
        <p:nvSpPr>
          <p:cNvPr id="253" name="Google Shape;253;p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fuel/air mixture may become excessively lean.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There will be more fuel in the cylinders than is needed for normal combustion, and the excess fuel will absorb heat and cool the engine.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excessively rich mixture will create higher cylinder head temperatures and may cause detonation.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Air density increases in the descent, but the amount of fuel drawn into the carburetor remains the same. To re-establish a balanced fuel/air mixture in a descent, the mixture control must be adjusted toward rich.Answer (B) is incorrect because the mixture will become too lean and the engine temperature will increase. Answer (C) is incorrect because an excessively lean mixture will result.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(3229) Which condition is most favorable to the development of carburetor icing?</a:t>
            </a:r>
            <a:endParaRPr/>
          </a:p>
        </p:txBody>
      </p:sp>
      <p:sp>
        <p:nvSpPr>
          <p:cNvPr id="259" name="Google Shape;259;p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Any temperature below freezing and a relative humidity of less than 50 percent.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Temperature between 32 and 50°F and low humidity.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Temperature between 20 and 70°F and high humidity.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(3208) The left turning tendency of an airplane caused by P-factor is the result of the</a:t>
            </a:r>
            <a:endParaRPr/>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clockwise rotation of the engine and the propeller turning the airplane counterclockwise.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propeller blade descending on the right, producing more thrust than the ascending blade on the left.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gyroscopic forces applied to the rotating propeller blades acting 90° in advance of the point the force was applied.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(3229) Which condition is most favorable to the development of carburetor icing?</a:t>
            </a:r>
            <a:endParaRPr/>
          </a:p>
        </p:txBody>
      </p:sp>
      <p:sp>
        <p:nvSpPr>
          <p:cNvPr id="265" name="Google Shape;265;p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Any temperature below freezing and a relative humidity of less than 50 percent.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Temperature between 32 and 50°F and low humidity.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Temperature between 20 and 70°F and high humidity.</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the temperature is between -7°C (20°F) and 21Â°C (70°F) with visible moisture or high humidity, the pilot should be constantly on the alert for carburetor ice. Answer (A) is incorrect because carburetor icing is more likely with high humidity. Answer (B) is incorrect because carburetor icing is more likely with high humidity.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(3230) The possibility of carburetor icing exists even when the ambient air temperature is as</a:t>
            </a:r>
            <a:endParaRPr/>
          </a:p>
        </p:txBody>
      </p:sp>
      <p:sp>
        <p:nvSpPr>
          <p:cNvPr id="271" name="Google Shape;271;p4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high as 70°F and the relative humidity is high.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 as 95°F and there is visible moisture.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 as 0°F and the relative humidity is high.</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(3230) The possibility of carburetor icing exists even when the ambient air temperature is as</a:t>
            </a:r>
            <a:endParaRPr/>
          </a:p>
        </p:txBody>
      </p:sp>
      <p:sp>
        <p:nvSpPr>
          <p:cNvPr id="277" name="Google Shape;277;p4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high as 70°F and the relative humidity is high.</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 as 95°F and there is visible moisture.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low as 0°F and the relative humidity is high.</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the temperature is between -7°C (20°F) and 21Â°C (70°F) with visible moisture or high humidity, the pilot should be constantly on the alert for carburetor ice. Answer (B) is incorrect because icing is less likely to occur above 70°F. Answer (C) is incorrect because icing is less likely to occur below 20°F.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(3230.1) Carburetor icing can occur with an OAT as high as</a:t>
            </a:r>
            <a:endParaRPr/>
          </a:p>
        </p:txBody>
      </p:sp>
      <p:sp>
        <p:nvSpPr>
          <p:cNvPr id="283" name="Google Shape;283;p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F and visible moisture.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20° C and high relative humidity.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75° F and low relative humidity.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(3230.1) Carburetor icing can occur with an OAT as high as</a:t>
            </a:r>
            <a:endParaRPr/>
          </a:p>
        </p:txBody>
      </p:sp>
      <p:sp>
        <p:nvSpPr>
          <p:cNvPr id="289" name="Google Shape;289;p4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100° F and visible moisture.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20° C and high relative humidity.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75° F and low relative humidity.</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the temperature is between -7°C (20°F) and 21°C (70°F), with visible moisture or high humidity, the pilot should constantly be on the alert for carburetor ice.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(3231) If an aircraft is equipped with a fixed-pitch propeller and a float-type carburetor, the first indication of carburetor ice would most likely be</a:t>
            </a:r>
            <a:endParaRPr/>
          </a:p>
        </p:txBody>
      </p:sp>
      <p:sp>
        <p:nvSpPr>
          <p:cNvPr id="295" name="Google Shape;295;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increase of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engine roughness.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loss of RPM.</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(3231) If an aircraft is equipped with a fixed-pitch propeller and a float-type carburetor, the first indication of carburetor ice would most likely be</a:t>
            </a:r>
            <a:endParaRPr/>
          </a:p>
        </p:txBody>
      </p:sp>
      <p:sp>
        <p:nvSpPr>
          <p:cNvPr id="301" name="Google Shape;301;p4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increase of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engine roughness.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loss of RPM.</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For airplanes with a fixed-pitch propeller, the first indication of carburetor ice is loss of RPM. Answer (A) is incorrect because the RPM will decrease, not increase. Answer (B) is incorrect because this symptom may develop, but only after a loss of RPM.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(3232) Applying carburetor heat will</a:t>
            </a:r>
            <a:endParaRPr/>
          </a:p>
        </p:txBody>
      </p:sp>
      <p:sp>
        <p:nvSpPr>
          <p:cNvPr id="307" name="Google Shape;307;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result in more air going through the carburetor.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enrich the fuel/air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not affect the fuel/air mixture.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5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(3232) Applying carburetor heat will</a:t>
            </a:r>
            <a:endParaRPr/>
          </a:p>
        </p:txBody>
      </p:sp>
      <p:sp>
        <p:nvSpPr>
          <p:cNvPr id="313" name="Google Shape;313;p5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result in more air going through the carburetor.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enrich the fuel/air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not affect the fuel/air mixture.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Carburetors are normally calibrated at sea level pressure to meter the correct fuel/air mixture. As altitude increases, air density decreases and the amount of fuel is too great for the amount of air--the mixture is too rich. This same result may be brought about by the application of carburetor heat. The heated air entering the carburetor has less density than unheated air and the fuel/air mixture is enriched. Answer (A) is incorrect because applying carburetor heat decreases the density of air but does not affect the air going through the carburetor. Answer (C) is incorrect because the mixture is enriched by applying carburetor heat.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(3233) What change occurs in the fuel/air mixture when carburetor heat is applied?</a:t>
            </a:r>
            <a:endParaRPr/>
          </a:p>
        </p:txBody>
      </p:sp>
      <p:sp>
        <p:nvSpPr>
          <p:cNvPr id="319" name="Google Shape;319;p5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decrease in RPM results from the lean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fuel/air mixture becomes richer.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fuel/air mixture becomes leaner.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(3208) The left turning tendency of an airplane caused by P-factor is the result of the</a:t>
            </a:r>
            <a:endParaRPr/>
          </a:p>
        </p:txBody>
      </p:sp>
      <p:sp>
        <p:nvSpPr>
          <p:cNvPr id="109" name="Google Shape;109;p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clockwise rotation of the engine and the propeller turning the airplane counterclockwise.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propeller blade descending on the right, producing more thrust than the ascending blade on the left.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gyroscopic forces applied to the rotating propeller blades acting 90° in advance of the point the force was applied.</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downward-moving blade on the right side of the propeller has a higher angle of attack and greater action and reaction than the upward moving blade on the left. This results in a tendency for the airplane to yaw around the vertical axis to the left. Answer (A) is incorrect because it describes the characteristics involved with torque effect. Answer (C) is incorrect because it describes gyroscopic precession.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(3233) What change occurs in the fuel/air mixture when carburetor heat is applied?</a:t>
            </a:r>
            <a:endParaRPr/>
          </a:p>
        </p:txBody>
      </p:sp>
      <p:sp>
        <p:nvSpPr>
          <p:cNvPr id="325" name="Google Shape;325;p5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decrease in RPM results from the lean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fuel/air mixture becomes richer.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fuel/air mixture becomes leaner.</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Carburetors are normally calibrated at sea level pressure to meter the correct fuel/air mixture. As altitude increases, air density decreases and the amount of fuel is too great for the amount of air--the mixture is too rich. This same result may be brought about by the application of carburetor heat. The heated air entering the carburetor has less density than unheated air and the fuel/air mixture is enriched. Answer (A) is incorrect because the fuel/air mixture becomes richer. Answer (C) is incorrect because the fuel/air mixture becomes richer.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(3234) Generally speaking, the use of carburetor heat tends to</a:t>
            </a:r>
            <a:endParaRPr/>
          </a:p>
        </p:txBody>
      </p:sp>
      <p:sp>
        <p:nvSpPr>
          <p:cNvPr id="331" name="Google Shape;331;p5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decrease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increase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have no effect on engine performance.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(3234) Generally speaking, the use of carburetor heat tends to</a:t>
            </a:r>
            <a:endParaRPr/>
          </a:p>
        </p:txBody>
      </p:sp>
      <p:sp>
        <p:nvSpPr>
          <p:cNvPr id="337" name="Google Shape;337;p5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decrease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increase engine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have no effect on engine performance.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Use of carburetor heat tends to reduce the output of the engine and also to increase the operating temperature.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(3235) The presence of carburetor ice in an aircraft equipped with a fixed-pitch propeller can be verified by applying carburetor heat and noting</a:t>
            </a:r>
            <a:endParaRPr/>
          </a:p>
        </p:txBody>
      </p:sp>
      <p:sp>
        <p:nvSpPr>
          <p:cNvPr id="343" name="Google Shape;343;p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increase in RPM and then a gradual decrease in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decrease in RPM and then a constant RPM indication.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decrease in RPM and then a gradual increase in RPM.</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(3235) The presence of carburetor ice in an aircraft equipped with a fixed-pitch propeller can be verified by applying carburetor heat and noting</a:t>
            </a:r>
            <a:endParaRPr/>
          </a:p>
        </p:txBody>
      </p:sp>
      <p:sp>
        <p:nvSpPr>
          <p:cNvPr id="349" name="Google Shape;349;p5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increase in RPM and then a gradual decrease in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decrease in RPM and then a constant RPM indication.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decrease in RPM and then a gradual increase in RPM.</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When heat is applied there will be a drop in RPM in airplanes equipped with fixed-pitch propellers. If carburetor ice is present, there will normally be a rise in RPM after the initial drop. Then, when the carburetor heat is turned off, the RPM will rise to a setting greater than that before application of the heat. The engine should also run more smoothly after the ice has been removed. Answer (A) is incorrect because the warm air decreases engine RPM; melting ice also decreases RPM. Once the ice is gone, the RPM increases. Answer (B) is incorrect because this would happen if there was no carburetor ice to begin with.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(3236) With regard to carburetor ice, float-type carburetor systems in comparison to fuel injection systems are generally considered to be</a:t>
            </a:r>
            <a:endParaRPr/>
          </a:p>
        </p:txBody>
      </p:sp>
      <p:sp>
        <p:nvSpPr>
          <p:cNvPr id="355" name="Google Shape;355;p5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more susceptible to icing.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equally susceptible to icing.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less susceptible to icing.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5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(3236) With regard to carburetor ice, float-type carburetor systems in comparison to fuel injection systems are generally considered to be</a:t>
            </a:r>
            <a:endParaRPr/>
          </a:p>
        </p:txBody>
      </p:sp>
      <p:sp>
        <p:nvSpPr>
          <p:cNvPr id="361" name="Google Shape;361;p5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more susceptible to icing.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equally susceptible to icing.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less susceptible to icing.</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Fuel injection systems are less susceptible to icing than carburetor systems because of the lack of the temperature drop caused by the venturi in a carburetor. Be aware that one can acquire carburetor ice even without easily visible moisture and, in the right circumstances, even at full power. Answer (B) is incorrect because the venturi throat of carburetors makes them more susceptible to icing than fuel injection systems. Answer (C) is incorrect because the venturi throat of carburetors makes them more susceptible to icing than fuel injection systems.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(3237) If the grade of fuel used in an aircraft engine is lower than specified for the engine, it will most likely cause</a:t>
            </a:r>
            <a:endParaRPr/>
          </a:p>
        </p:txBody>
      </p:sp>
      <p:sp>
        <p:nvSpPr>
          <p:cNvPr id="367" name="Google Shape;367;p6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mixture of fuel and air that is not uniform in all cylinders.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lower cylinder head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detonation.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(3237) If the grade of fuel used in an aircraft engine is lower than specified for the engine, it will most likely cause</a:t>
            </a:r>
            <a:endParaRPr/>
          </a:p>
        </p:txBody>
      </p:sp>
      <p:sp>
        <p:nvSpPr>
          <p:cNvPr id="373" name="Google Shape;373;p6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mixture of fuel and air that is not uniform in all cylinders.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lower cylinder head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detonation.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Using fuel of a lower rating is harmful under any circumstances because it may cause loss of power, excessive heat, burned spark plugs, burned and sticky valves, high oil consumption, and detonation. Answer (A) is incorrect because the carburetor will meter the lower-grade fuel the same as the proper fuel. Answer (B) is incorrect because lower-grade fuel raises cylinder head temperatures.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(3238) Detonation may occur at high-power settings when</a:t>
            </a:r>
            <a:endParaRPr/>
          </a:p>
        </p:txBody>
      </p:sp>
      <p:sp>
        <p:nvSpPr>
          <p:cNvPr id="379" name="Google Shape;379;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fuel mixture ignites instantaneously instead of burning progressively and evenly.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excessively rich fuel mixture causes an explosive gain in power.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fuel mixture is ignited too early by hot carbon deposits in the cylinder.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(3209) When does P-factor cause the airplane to yaw to the left?</a:t>
            </a:r>
            <a:endParaRPr/>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at low angles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at high angles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at high airspeeds.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6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(3238) Detonation may occur at high-power settings when</a:t>
            </a:r>
            <a:endParaRPr/>
          </a:p>
        </p:txBody>
      </p:sp>
      <p:sp>
        <p:nvSpPr>
          <p:cNvPr id="385" name="Google Shape;385;p6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fuel mixture ignites instantaneously instead of burning progressively and evenly.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excessively rich fuel mixture causes an explosive gain in power.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fuel mixture is ignited too early by hot carbon deposits in the cylinder.</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Detonation or knock is a sudden explosion or shock to a small area of the piston top, rather than the normal smooth burn in the combustion chamber. Answer (B) is incorrect because detonation may occur with an excessively lean fuel mixture and a loss in power. Answer (C) is incorrect because this prescribes preignition.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(3238.1) Detonation occurs in a reciprocating aircraft engine when</a:t>
            </a:r>
            <a:endParaRPr/>
          </a:p>
        </p:txBody>
      </p:sp>
      <p:sp>
        <p:nvSpPr>
          <p:cNvPr id="391" name="Google Shape;391;p6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spark plugs are fouled or shorted out or the wiring is defective.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hot spots in the combustion chamber ignite the fuel/air mixture in advance of normal ignition.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unburned charge in the cylinders explodes instead of burning normally.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6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(3238.1) Detonation occurs in a reciprocating aircraft engine when</a:t>
            </a:r>
            <a:endParaRPr/>
          </a:p>
        </p:txBody>
      </p:sp>
      <p:sp>
        <p:nvSpPr>
          <p:cNvPr id="397" name="Google Shape;397;p6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spark plugs are fouled or shorted out or the wiring is defective.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hot spots in the combustion chamber ignite the fuel/air mixture in advance of normal ignition.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unburned charge in the cylinders explodes instead of burning normally.</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Detonation is a sudden explosion, or instantaneous combustion, of the fuel/air mixture in the cylinders, producing extreme heat and severe structural stresses on the engine. Answer (A) is incorrect because detonation does not have anything to do with the wiring. Answer (B) is incorrect because this describes preignition, not detonation.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27. (3239) If a pilot suspects that the engine (with a fixed-pitch propeller) is detonating during climb-out after takeoff, the initial corrective action to take would be to</a:t>
            </a:r>
            <a:endParaRPr/>
          </a:p>
        </p:txBody>
      </p:sp>
      <p:sp>
        <p:nvSpPr>
          <p:cNvPr id="403" name="Google Shape;403;p6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lean the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lower the nose slightly to increase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apply carburetor heat.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6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sz="2150" u="none" strike="noStrike">
                <a:latin typeface="Times New Roman"/>
                <a:ea typeface="Times New Roman"/>
                <a:cs typeface="Times New Roman"/>
                <a:sym typeface="Times New Roman"/>
              </a:rPr>
              <a:t>27. (3239) If a pilot suspects that the engine (with a fixed-pitch propeller) is detonating during climb-out after takeoff, the initial corrective action to take would be to</a:t>
            </a:r>
            <a:endParaRPr sz="2150"/>
          </a:p>
        </p:txBody>
      </p:sp>
      <p:sp>
        <p:nvSpPr>
          <p:cNvPr id="409" name="Google Shape;409;p6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lean the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lower the nose slightly to increase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apply carburetor heat.</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To prevent detonation, the pilot should use the correct grade of fuel, maintain a sufficiently rich mixture, open the throttle smoothly, and keep the temperature of the engine within recommended operating limits. Some aircraft have an automatically enriched mixture for enhanced cooling in takeoff and climb-out at full throttle. Lowering the nose will allow the aircraft to gain airspeed, which eventually lowers the engine temperature. Answer (A) is incorrect because leaning the mixture increases engine temperatures; detonation results from excessively high engine temperatures. Answer (C) is incorrect because although a richer fuel mixture results from applying carburetor heat, the heat may offset the cooling effect of the mixture change. The most efficient initial action would be to increase airspeed.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(3240) The uncontrolled firing of the fuel/air charge in advance of normal spark ignition is known as</a:t>
            </a:r>
            <a:endParaRPr/>
          </a:p>
        </p:txBody>
      </p:sp>
      <p:sp>
        <p:nvSpPr>
          <p:cNvPr id="415" name="Google Shape;415;p6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combustion.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pre-ignition.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detonation.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6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(3240) The uncontrolled firing of the fuel/air charge in advance of normal spark ignition is known as</a:t>
            </a:r>
            <a:endParaRPr/>
          </a:p>
        </p:txBody>
      </p:sp>
      <p:sp>
        <p:nvSpPr>
          <p:cNvPr id="421" name="Google Shape;421;p6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combustion.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pre-ignition.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detonation.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Preignition is defined as ignition of the fuel prior to normal ignition. Answer (A) is incorrect because combustion is the normal engine process. Answer (C) is incorrect because detonation is the exploding of the fuel/air mixture.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7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(3241) Which would most likely cause the cylinder head temperature and engine oil temperature gauges to exceed their normal operating ranges?</a:t>
            </a:r>
            <a:endParaRPr/>
          </a:p>
        </p:txBody>
      </p:sp>
      <p:sp>
        <p:nvSpPr>
          <p:cNvPr id="427" name="Google Shape;427;p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Using fuel that has a lower-than-specified fuel rating.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Using fuel that has a higher-than-specified fuel rating.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Operating with higher-than-normal oil pressure.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7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(3241) Which would most likely cause the cylinder head temperature and engine oil temperature gauges to exceed their normal operating ranges?</a:t>
            </a:r>
            <a:endParaRPr/>
          </a:p>
        </p:txBody>
      </p:sp>
      <p:sp>
        <p:nvSpPr>
          <p:cNvPr id="433" name="Google Shape;433;p7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Using fuel that has a lower-than-specified fuel rating.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Using fuel that has a higher-than-specified fuel rating.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Operating with higher-than-normal oil pressure.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Excessively high engine temperatures result from insufficient cooling caused by too lean a mixture, too low a grade of fuel, low oil, or insufficient airflow over the engine. Answer (B) is incorrect because higher octane fuel will burn at lower temperatures, keeping the engine cooler. Answer (C) is incorrect because high oil pressure does not cause high engine temperatures.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(3242) What type fuel can be substituted for an aircraft if the recommended octane is not available?</a:t>
            </a:r>
            <a:endParaRPr/>
          </a:p>
        </p:txBody>
      </p:sp>
      <p:sp>
        <p:nvSpPr>
          <p:cNvPr id="439" name="Google Shape;439;p7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next higher octane aviation gas.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next lower octane aviation gas.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Unleaded automotive gas of the same octane rating.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(3209) When does P-factor cause the airplane to yaw to the left?</a:t>
            </a:r>
            <a:endParaRPr/>
          </a:p>
        </p:txBody>
      </p:sp>
      <p:sp>
        <p:nvSpPr>
          <p:cNvPr id="121" name="Google Shape;121;p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at low angles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When at high angles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When at high airspeeds.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effects of P-factor, or asymmetric propeller loading, usually occur when the airplane is flown at high angles of attack (or a high deck angle for a PPC) and at high power settings. Answer (A) is incorrect because the thrust differential between ascending and descending propeller blades at low angles of attack is slight. Answer (C) is incorrect because at higher airspeeds, an aircraft's angle of attack decreases in straight-and-level flight; therefore propeller-blade differential thrust becomes negligible.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(3242) What type fuel can be substituted for an aircraft if the recommended octane is not available?</a:t>
            </a:r>
            <a:endParaRPr/>
          </a:p>
        </p:txBody>
      </p:sp>
      <p:sp>
        <p:nvSpPr>
          <p:cNvPr id="445" name="Google Shape;445;p7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next higher octane aviation gas.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next lower octane aviation gas.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Unleaded automotive gas of the same octane rating.</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If the proper grade of fuel is not available, it is possible (but not desirable) to use the next higher (aviation) grade as a substitute. Answer (B) is incorrect because burning lower octane fuel causes excessive engine temperatures. Answer (C) is incorrect because only aviation fuel should be used, except under special circumstances.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(3243) Filling the fuel tanks after the last flight of the day is considered a good operating procedure because this will</a:t>
            </a:r>
            <a:endParaRPr/>
          </a:p>
        </p:txBody>
      </p:sp>
      <p:sp>
        <p:nvSpPr>
          <p:cNvPr id="451" name="Google Shape;451;p7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force any existing water to the top of the tank away from the fuel lines to the engine.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prevent expansion of the fuel by eliminating airspace in the tanks.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prevent moisture condensation by eliminating airspace in the tanks.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(3243) Filling the fuel tanks after the last flight of the day is considered a good operating procedure because this will</a:t>
            </a:r>
            <a:endParaRPr/>
          </a:p>
        </p:txBody>
      </p:sp>
      <p:sp>
        <p:nvSpPr>
          <p:cNvPr id="457" name="Google Shape;457;p7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force any existing water to the top of the tank away from the fuel lines to the engine.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prevent expansion of the fuel by eliminating airspace in the tanks.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prevent moisture condensation by eliminating airspace in the tanks.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Water in the fuel system is dangerous and the pilot must prevent contamination. The fuel tanks should be filled after each flight, or at least after the last flight of the day. This will prevent moisture condensation within the tank, since no air space will be left inside. Answer (A) is incorrect because water will settle to the bottom of a gas tank.  Answer (B) is incorrect because fuel is allowed to expand by the fuel vent, whether the tanks are full or not.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7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32. (3243.1) To properly purge water from the fuel system of an aircraft equipped with fuel tank sumps and a fuel strainer quick drain, it is necessary to drain fuel from the</a:t>
            </a:r>
            <a:endParaRPr/>
          </a:p>
        </p:txBody>
      </p:sp>
      <p:sp>
        <p:nvSpPr>
          <p:cNvPr id="463" name="Google Shape;463;p7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fuel strainer drain.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lowest point in the fuel system.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fuel strainer drain and the fuel tank sumps.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7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sz="2150" u="none" strike="noStrike">
                <a:latin typeface="Times New Roman"/>
                <a:ea typeface="Times New Roman"/>
                <a:cs typeface="Times New Roman"/>
                <a:sym typeface="Times New Roman"/>
              </a:rPr>
              <a:t>32. (3243.1) To properly purge water from the fuel system of an aircraft equipped with fuel tank sumps and a fuel strainer quick drain, it is necessary to drain fuel from the</a:t>
            </a:r>
            <a:endParaRPr sz="2150"/>
          </a:p>
        </p:txBody>
      </p:sp>
      <p:sp>
        <p:nvSpPr>
          <p:cNvPr id="469" name="Google Shape;469;p7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fuel strainer drain.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lowest point in the fuel system.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fuel strainer drain and the fuel tank sumps.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Many aircraft are equipped with fuel strainers located at the lowest point in the fuel lines and sump drains installed at the lowest point in each fuel tank. In order to completely purge all of the liquid water from the fuel system, the fuel strainer drain and the sumps in all of the tanks must be drained.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7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(3244) For internal cooling, reciprocating aircraft engines are especially dependent on</a:t>
            </a:r>
            <a:endParaRPr/>
          </a:p>
        </p:txBody>
      </p:sp>
      <p:sp>
        <p:nvSpPr>
          <p:cNvPr id="475" name="Google Shape;475;p7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properly functioning thermostat.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air flowing over the exhaust manifold.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circulation of lubricating oil.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7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(3244) For internal cooling, reciprocating aircraft engines are especially dependent on</a:t>
            </a:r>
            <a:endParaRPr/>
          </a:p>
        </p:txBody>
      </p:sp>
      <p:sp>
        <p:nvSpPr>
          <p:cNvPr id="481" name="Google Shape;481;p7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properly functioning thermostat.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air flowing over the exhaust manifold.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circulation of lubricating oil.</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Oil, used primarily to lubricate the moving parts of the engine, also cools the internal parts of the engine as it circulates. Answer (A) is incorrect because most air-cooled aircraft engines do not have thermostats. Answer (B) is incorrect because, although air-cooling is important, internal cooling is more reliant on oil circulation. Air cools the cylinders, not the exhaust manifold.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(3245) An abnormally high engine oil temperature indication may be caused by</a:t>
            </a:r>
            <a:endParaRPr/>
          </a:p>
        </p:txBody>
      </p:sp>
      <p:sp>
        <p:nvSpPr>
          <p:cNvPr id="487" name="Google Shape;487;p8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oil level being too 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operating with a too high viscosity oil.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operating with an excessively rich mixture.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8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(3245) An abnormally high engine oil temperature indication may be caused by</a:t>
            </a:r>
            <a:endParaRPr/>
          </a:p>
        </p:txBody>
      </p:sp>
      <p:sp>
        <p:nvSpPr>
          <p:cNvPr id="493" name="Google Shape;493;p8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oil level being too 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operating with a too high viscosity oil.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operating with an excessively rich mixture.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Oil, used primarily to lubricate the moving parts of the engine, also helps reduce engine temperature by removing some of the heat from the cylinders. Therefore, if the oil level is too low, the transfer of heat to less oil would cause the oil temperature to rise. Answer (B) is incorrect because the higher the viscosity, the better the lubricating and cooling capability of the oil. Answer (C) is incorrect because a rich fuel/air mixture usually decreases engine temperature.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8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(3651) What action can a pilot take to aid in cooling an engine that is overheating during a climb?</a:t>
            </a:r>
            <a:endParaRPr/>
          </a:p>
        </p:txBody>
      </p:sp>
      <p:sp>
        <p:nvSpPr>
          <p:cNvPr id="499" name="Google Shape;499;p8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Reduce rate of climb and increase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Reduce climb speed and increase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climb speed and increase RPM.</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(3221) Excessively high engine temperatures will</a:t>
            </a:r>
            <a:endParaRPr/>
          </a:p>
        </p:txBody>
      </p:sp>
      <p:sp>
        <p:nvSpPr>
          <p:cNvPr id="127" name="Google Shape;12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cause damage to heat-conducting hoses and warping of the cylinder cooling fins.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cause loss of power, excessive oil consumption, and possible permanent internal engine damage.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not appreciably affect an aircraft engine.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(3651) What action can a pilot take to aid in cooling an engine that is overheating during a climb?</a:t>
            </a:r>
            <a:endParaRPr/>
          </a:p>
        </p:txBody>
      </p:sp>
      <p:sp>
        <p:nvSpPr>
          <p:cNvPr id="505" name="Google Shape;505;p8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Reduce rate of climb and increase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Reduce climb speed and increase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Increase climb speed and increase RPM.</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To avoid excessive cylinder head temperatures, a pilot can open the cowl flaps, increase airspeed, enrich the mixture, or reduce power. Any of these procedures will aid in reducing the engine temperature. Establishing a shallower climb (increasing airspeed) increases the airflow through the cooling system, reducing high engine temperatures. Answer (B) is incorrect because reducing airspeed hinders cooling, and increasing RPM will further increase engine temperature. Answer (C) is incorrect because increasing RPM will increase engine temperature.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8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(3652) What is one procedure to aid in cooling an engine that is overheating?</a:t>
            </a:r>
            <a:endParaRPr/>
          </a:p>
        </p:txBody>
      </p:sp>
      <p:sp>
        <p:nvSpPr>
          <p:cNvPr id="511" name="Google Shape;511;p8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Enrichen the fuel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Increase the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Reduce the airspeed.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8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(3652) What is one procedure to aid in cooling an engine that is overheating?</a:t>
            </a:r>
            <a:endParaRPr/>
          </a:p>
        </p:txBody>
      </p:sp>
      <p:sp>
        <p:nvSpPr>
          <p:cNvPr id="517" name="Google Shape;517;p8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Enrichen the fuel mixture.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Increase the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Reduce the airspeed.</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To avoid excessive cylinder head temperatures, a pilot can open the cowl flaps, increase airspeed, enrich the mixture, or reduce power. Any of these procedures will aid in reducing the engine temperature. Answer (B) is incorrect because increasing the RPM increases the engine's internal heat. Answer (C) is incorrect because reducing the airspeed decreases the airflow needed for cooling, thus increasing the engine's temperature.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8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(3653) How is engine operation controlled on an engine equipped with a constant-speed propeller?</a:t>
            </a:r>
            <a:endParaRPr/>
          </a:p>
        </p:txBody>
      </p:sp>
      <p:sp>
        <p:nvSpPr>
          <p:cNvPr id="523" name="Google Shape;523;p8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throttle controls power output as registered on the manifold pressure gauge and the propeller control regulates engine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throttle controls power output as registered on the manifold pressure gauge and the propeller control regulates a constant blade angle.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throttle controls engine RPM as registered on the tachometer and the mixture control regulates the power output.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(3653) How is engine operation controlled on an engine equipped with a constant-speed propeller?</a:t>
            </a:r>
            <a:endParaRPr/>
          </a:p>
        </p:txBody>
      </p:sp>
      <p:sp>
        <p:nvSpPr>
          <p:cNvPr id="529" name="Google Shape;529;p8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t>
            </a:r>
            <a:r>
              <a:rPr b="0" i="0" lang="en-US" u="none" strike="noStrike">
                <a:solidFill>
                  <a:srgbClr val="073763"/>
                </a:solidFill>
                <a:latin typeface="Times New Roman"/>
                <a:ea typeface="Times New Roman"/>
                <a:cs typeface="Times New Roman"/>
                <a:sym typeface="Times New Roman"/>
              </a:rPr>
              <a:t>a. The throttle controls power output as registered on the manifold pressure gauge and the propeller control regulates engine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throttle controls power output as registered on the manifold pressure gauge and the propeller control regulates a constant blade angle.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throttle controls engine RPM as registered on the tachometer and the mixture control regulates the power output.</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On aircraft equipped with a constant-speed propeller, the throttle controls the engine power output which is registered on the manifold pressure gauge. The propeller control changes the pitch angle of the propeller and governs the RPM which is indicated on the tachometer. Answer (B) is incorrect because the propeller control does not maintain a constant pitch, it changes pitch in order to hold a constant RPM. Answer (C) is incorrect because the throttle does not directly control RPM, and mixture control does not regulate power.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8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(3654) What is an advantage of a constant-speed propeller?</a:t>
            </a:r>
            <a:endParaRPr/>
          </a:p>
        </p:txBody>
      </p:sp>
      <p:sp>
        <p:nvSpPr>
          <p:cNvPr id="535" name="Google Shape;535;p8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Permits the pilot to select and maintain a desired cruising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Permits the pilot to select the blade angle for the most efficient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Provides a smoother operation with stable RPM and eliminates vibrations.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(3654) What is an advantage of a constant-speed propeller?</a:t>
            </a:r>
            <a:endParaRPr/>
          </a:p>
        </p:txBody>
      </p:sp>
      <p:sp>
        <p:nvSpPr>
          <p:cNvPr id="541" name="Google Shape;541;p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Permits the pilot to select and maintain a desired cruising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Permits the pilot to select the blade angle for the most efficient performance.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Provides a smoother operation with stable RPM and eliminates vibrations.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A constant-speed propeller permits the pilot to select the blade angle that will result in the most efficient performance for a particular flight condition. A low blade angle allows higher RPM and horsepower, desirable for takeoffs. An intermediate position can be used for subsequent climb. After airspeed is attained during cruising flight, the propeller blade may be changed to a higher angle for lower RPM, reduced engine noise, generally lower vibration, and greater fuel efficiency. Answer (A) is incorrect because a constant-speed propeller is not used to maintain airspeed, but rather constant engine RPM. Answer (C) is incorrect because a constant-speed propeller may not be smoother or operate with less vibration than a fixed-pitch propeller.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9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(3655) A precaution for the operation of an engine equipped with a constant-speed propeller is to</a:t>
            </a:r>
            <a:endParaRPr/>
          </a:p>
        </p:txBody>
      </p:sp>
      <p:sp>
        <p:nvSpPr>
          <p:cNvPr id="547" name="Google Shape;547;p9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avoid high RPM settings with high manifold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avoid high manifold pressure settings with low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always use a rich mixture with high RPM settings.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9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(3655) A precaution for the operation of an engine equipped with a constant-speed propeller is to</a:t>
            </a:r>
            <a:endParaRPr/>
          </a:p>
        </p:txBody>
      </p:sp>
      <p:sp>
        <p:nvSpPr>
          <p:cNvPr id="553" name="Google Shape;553;p9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avoid high RPM settings with high manifold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avoid high manifold pressure settings with low RPM.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always use a rich mixture with high RPM settings.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On aircraft equipped with a constant-speed propeller, the throttle controls the engine power output which is registered on the manifold pressure gauge. The propeller control changes the pitch angle of the propeller and governs the RPM which is indicated on the tachometer. On most airplanes, for any given RPM, there is a manifold pressure that should not be exceeded. If an excessive amount of manifold pressure is carried for a given RPM, the maximum allowable pressure within the engine cylinders could be exceeded, thus putting undue strain on them. Answer (A) is incorrect because high manifold pressure is allowable with high RPM settings, within specification limits. Answer (C) is incorrect because the mixture should be leaned for best performance.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(3656) What should be the first action after starting an aircraft engine?</a:t>
            </a:r>
            <a:endParaRPr/>
          </a:p>
        </p:txBody>
      </p:sp>
      <p:sp>
        <p:nvSpPr>
          <p:cNvPr id="559" name="Google Shape;559;p9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Adjust for proper RPM and check for desired indications on the engine gauges.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Place the magneto or ignition switch momentarily in the OFF position to check for proper grounding.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Test each brake and the parking brake.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(3221) Excessively high engine temperatures will</a:t>
            </a:r>
            <a:endParaRPr/>
          </a:p>
        </p:txBody>
      </p:sp>
      <p:sp>
        <p:nvSpPr>
          <p:cNvPr id="133" name="Google Shape;133;p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cause damage to heat-conducting hoses and warping of the cylinder cooling fins.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cause loss of power, excessive oil consumption, and possible permanent internal engine damage.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not appreciably affect an aircraft engine.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Operating an engine at a higher temperature than it was designed for will cause loss of power, excessive oil consumption, and detonation. It will also lead to serious permanent injury to the engine including scoring of cylinder walls, damage to pistons and rings, and burning and warping of valves. Answer (A) is incorrect because internal engine damage is more likely to result before external damage occurs. Answer (C) is incorrect because excessively high engine temperatures seriously affect an aircraft engine.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9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(3656) What should be the first action after starting an aircraft engine?</a:t>
            </a:r>
            <a:endParaRPr/>
          </a:p>
        </p:txBody>
      </p:sp>
      <p:sp>
        <p:nvSpPr>
          <p:cNvPr id="565" name="Google Shape;565;p9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Adjust for proper RPM and check for desired indications on the engine gauges.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Place the magneto or ignition switch momentarily in the OFF position to check for proper grounding.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Test each brake and the parking brake.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As soon as the engine starts, check for unintentional movement of the aircraft and set power to the recommended warm-up RPM. The oil pressure should then be checked to determine that the oil system is functioning properly with pressure at recommended levels within the manufacturer's time limit. Answer (B) is incorrect because this is usually done at the end of the flight. Answer (C) is incorrect because brakes are checked when beginning to taxi.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(3656.1) What is one purpose for using reciprocating engines?</a:t>
            </a:r>
            <a:endParaRPr/>
          </a:p>
        </p:txBody>
      </p:sp>
      <p:sp>
        <p:nvSpPr>
          <p:cNvPr id="571" name="Google Shape;571;p9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Better distribution of heat.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To preserve cylinder head duration and maintain lower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They are relatively simple and inexpensive to operate.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9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(3656.1) What is one purpose for using reciprocating engines?</a:t>
            </a:r>
            <a:endParaRPr/>
          </a:p>
        </p:txBody>
      </p:sp>
      <p:sp>
        <p:nvSpPr>
          <p:cNvPr id="577" name="Google Shape;577;p9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Better distribution of heat.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To preserve cylinder head duration and maintain lower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They are relatively simple and inexpensive to operate.</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Most training aircraft use reciprocating engines because they are relatively simple and inexpensive to operate.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9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(3657) Should it become necessary to handprop an airplane engine, it is extremely important that a competent pilot</a:t>
            </a:r>
            <a:endParaRPr/>
          </a:p>
        </p:txBody>
      </p:sp>
      <p:sp>
        <p:nvSpPr>
          <p:cNvPr id="583" name="Google Shape;583;p9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call 'contact' before touching the propeller.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be at the controls in the cockpit.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be in the cockpit and call out all commands.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9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(3657) Should it become necessary to handprop an airplane engine, it is extremely important that a competent pilot</a:t>
            </a:r>
            <a:endParaRPr/>
          </a:p>
        </p:txBody>
      </p:sp>
      <p:sp>
        <p:nvSpPr>
          <p:cNvPr id="589" name="Google Shape;589;p9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call 'contact' before touching the propeller.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be at the controls in the cockpit.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be in the cockpit and call out all commands.</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Because of the hazards involved in hand-starting airplane engines, it is extremely important that a competent pilot be at the controls in the cockpit and that all communications and procedures be agreed upon and rehearsed beforehand. Answer (A) is incorrect because the person propping the engine is not required to be a pilot, and calling 'contact' is not required. Answer (C) is incorrect because a pilot must be in control of the aircraft, not only in the cockpit. Also, the person propping the engine calls out the commands.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9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(3658) During the preflight inspection who is responsible for determining the aircraft is safe for flight?</a:t>
            </a:r>
            <a:endParaRPr/>
          </a:p>
        </p:txBody>
      </p:sp>
      <p:sp>
        <p:nvSpPr>
          <p:cNvPr id="595" name="Google Shape;595;p9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pilot-in-command.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owner or operator.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certificated mechanic who performed the annual inspection.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(3658) During the preflight inspection who is responsible for determining the aircraft is safe for flight?</a:t>
            </a:r>
            <a:endParaRPr/>
          </a:p>
        </p:txBody>
      </p:sp>
      <p:sp>
        <p:nvSpPr>
          <p:cNvPr id="601" name="Google Shape;601;p9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pilot-in-command.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owner or operator.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certificated mechanic who performed the annual inspection.</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pilot-in-command of an aircraft is responsible for determining whether that aircraft is in condition for safe flight.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(3659) How should an aircraft preflight inspection be accomplished for the first flight of the day?</a:t>
            </a:r>
            <a:endParaRPr/>
          </a:p>
        </p:txBody>
      </p:sp>
      <p:sp>
        <p:nvSpPr>
          <p:cNvPr id="607" name="Google Shape;607;p10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Quick walk around with a check of gas and oil.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Thorough and systematic means recommended by the manufacturer.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Any sequence as determined by the pilot-in-command.</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10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(3659) How should an aircraft preflight inspection be accomplished for the first flight of the day?</a:t>
            </a:r>
            <a:endParaRPr/>
          </a:p>
        </p:txBody>
      </p:sp>
      <p:sp>
        <p:nvSpPr>
          <p:cNvPr id="613" name="Google Shape;613;p1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Quick walk around with a check of gas and oil.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Thorough and systematic means recommended by the manufacturer.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Any sequence as determined by the pilot-in-command.</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The preflight inspection should be a thorough and systematic means by which the pilot determines that the airplane is ready for safe flight. Most AFM or POH contain a section devoted to a systematic method of performing a preflight inspection that should be used by the pilot for guidance.</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7" name="Shape 617"/>
        <p:cNvGrpSpPr/>
        <p:nvPr/>
      </p:nvGrpSpPr>
      <p:grpSpPr>
        <a:xfrm>
          <a:off x="0" y="0"/>
          <a:ext cx="0" cy="0"/>
          <a:chOff x="0" y="0"/>
          <a:chExt cx="0" cy="0"/>
        </a:xfrm>
      </p:grpSpPr>
      <p:sp>
        <p:nvSpPr>
          <p:cNvPr id="618" name="Google Shape;618;p10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(3660) Who is primarily responsible for maintaining an aircraft in airworthy condition?</a:t>
            </a:r>
            <a:endParaRPr/>
          </a:p>
        </p:txBody>
      </p:sp>
      <p:sp>
        <p:nvSpPr>
          <p:cNvPr id="619" name="Google Shape;619;p10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Pilot-in-command.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Owner or operator.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Mechanic.</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(3221.1) Excessively high engine temperatures, either in the air or on the ground, will</a:t>
            </a:r>
            <a:endParaRPr/>
          </a:p>
        </p:txBody>
      </p:sp>
      <p:sp>
        <p:nvSpPr>
          <p:cNvPr id="139" name="Google Shape;139;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increase fuel consumption and may increase power due to the increased heat.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result in damage to heat-conducting hoses and warping of cylinder cooling fans.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cause loss of power, excessive oil consumption, and possible permanent internal engine damage.</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(3660) Who is primarily responsible for maintaining an aircraft in airworthy condition?</a:t>
            </a:r>
            <a:endParaRPr/>
          </a:p>
        </p:txBody>
      </p:sp>
      <p:sp>
        <p:nvSpPr>
          <p:cNvPr id="625" name="Google Shape;625;p1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Pilot-in-command.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Owner or operator.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Mechanic.</a:t>
            </a:r>
            <a:endParaRPr/>
          </a:p>
          <a:p>
            <a:pPr indent="0" lvl="0" marL="0" marR="0" rtl="0" algn="l">
              <a:lnSpc>
                <a:spcPct val="100000"/>
              </a:lnSpc>
              <a:spcBef>
                <a:spcPts val="1000"/>
              </a:spcBef>
              <a:spcAft>
                <a:spcPts val="0"/>
              </a:spcAft>
              <a:buSzPts val="1800"/>
              <a:buNone/>
            </a:pPr>
            <a:r>
              <a:rPr b="0" i="0" lang="en-US" u="none" strike="noStrike">
                <a:solidFill>
                  <a:srgbClr val="274E13"/>
                </a:solidFill>
                <a:latin typeface="Times New Roman"/>
                <a:ea typeface="Times New Roman"/>
                <a:cs typeface="Times New Roman"/>
                <a:sym typeface="Times New Roman"/>
              </a:rPr>
              <a:t>14 CFR Part 91 places primary responsibility on the owner or operator for maintaining an aircraft in an airworthy condition.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(3711) The most important rule to remember in the event of a power failure after becoming airborne is to</a:t>
            </a:r>
            <a:endParaRPr/>
          </a:p>
        </p:txBody>
      </p:sp>
      <p:sp>
        <p:nvSpPr>
          <p:cNvPr id="631" name="Google Shape;631;p10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immediately establish the proper gliding attitude and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quickly check the fuel supply for possible fuel exhaustion.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determine the wind direction to plan for the forced landing.</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10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(3711) The most important rule to remember in the event of a power failure after becoming airborne is to</a:t>
            </a:r>
            <a:endParaRPr/>
          </a:p>
        </p:txBody>
      </p:sp>
      <p:sp>
        <p:nvSpPr>
          <p:cNvPr id="637" name="Google Shape;637;p10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immediately establish the proper gliding attitude and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quickly check the fuel supply for possible fuel exhaustion.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determine the wind direction to plan for the forced landing.</a:t>
            </a:r>
            <a:endParaRPr b="0" i="0" u="none" strike="noStrike">
              <a:solidFill>
                <a:srgbClr val="073763"/>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solidFill>
                  <a:srgbClr val="274E13"/>
                </a:solidFill>
              </a:rPr>
              <a:t>Maintaining the proper glide speed (safe airspeed) is the most important rule to remember in the event of a power failure. Answer (B) is incorrect because these steps should be taken only after establishing the proper glide speed. Answer (C) is incorrect because these steps should be taken only after establishing the proper glide speed. </a:t>
            </a:r>
            <a:endParaRPr>
              <a:solidFill>
                <a:schemeClr val="dk1"/>
              </a:solidFill>
              <a:latin typeface="Courier New"/>
              <a:ea typeface="Courier New"/>
              <a:cs typeface="Courier New"/>
              <a:sym typeface="Courier New"/>
            </a:endParaRPr>
          </a:p>
          <a:p>
            <a:pPr indent="0" lvl="1" marL="640080" marR="0" rtl="0" algn="l">
              <a:lnSpc>
                <a:spcPct val="100000"/>
              </a:lnSpc>
              <a:spcBef>
                <a:spcPts val="500"/>
              </a:spcBef>
              <a:spcAft>
                <a:spcPts val="0"/>
              </a:spcAft>
              <a:buSzPts val="2000"/>
              <a:buNone/>
            </a:pPr>
            <a:r>
              <a:t/>
            </a:r>
            <a:endParaRPr sz="1800">
              <a:solidFill>
                <a:srgbClr val="07376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